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18288000" cy="10287000"/>
  <p:notesSz cx="6858000" cy="9144000"/>
  <p:embeddedFontLst>
    <p:embeddedFont>
      <p:font typeface="Canva Sans" panose="020B0604020202020204" charset="0"/>
      <p:regular r:id="rId72"/>
    </p:embeddedFont>
    <p:embeddedFont>
      <p:font typeface="Canva Sans Bold" panose="020B0604020202020204" charset="0"/>
      <p:regular r:id="rId73"/>
    </p:embeddedFont>
    <p:embeddedFont>
      <p:font typeface="League Spartan" pitchFamily="2" charset="0"/>
      <p:regular r:id="rId74"/>
      <p:bold r:id="rId75"/>
    </p:embeddedFont>
    <p:embeddedFont>
      <p:font typeface="League Spartan Bold" pitchFamily="2" charset="0"/>
      <p:bold r:id="rId76"/>
    </p:embeddedFont>
    <p:embeddedFont>
      <p:font typeface="Montserrat" panose="00000500000000000000" pitchFamily="2" charset="0"/>
      <p:regular r:id="rId77"/>
    </p:embeddedFont>
    <p:embeddedFont>
      <p:font typeface="Montserrat Bold" panose="00000800000000000000" charset="0"/>
      <p:regular r:id="rId78"/>
    </p:embeddedFont>
    <p:embeddedFont>
      <p:font typeface="Montserrat Classic" panose="020B0604020202020204" charset="0"/>
      <p:regular r:id="rId79"/>
    </p:embeddedFont>
    <p:embeddedFont>
      <p:font typeface="Montserrat Ultra-Bold" panose="020B0604020202020204" charset="0"/>
      <p:regular r:id="rId80"/>
    </p:embeddedFont>
    <p:embeddedFont>
      <p:font typeface="Open Sans Extra Bold" panose="020B0604020202020204" charset="0"/>
      <p:regular r:id="rId81"/>
    </p:embeddedFont>
    <p:embeddedFont>
      <p:font typeface="Poppins" panose="00000500000000000000" pitchFamily="2" charset="0"/>
      <p:regular r:id="rId82"/>
    </p:embeddedFont>
    <p:embeddedFont>
      <p:font typeface="Poppins Bold" panose="00000800000000000000" charset="0"/>
      <p:regular r:id="rId83"/>
    </p:embeddedFont>
    <p:embeddedFont>
      <p:font typeface="Poppins Medium" panose="00000600000000000000" pitchFamily="2" charset="0"/>
      <p:regular r:id="rId84"/>
    </p:embeddedFont>
    <p:embeddedFont>
      <p:font typeface="Poppins Semi-Bold" panose="020B0604020202020204" charset="0"/>
      <p:regular r:id="rId85"/>
    </p:embeddedFont>
    <p:embeddedFont>
      <p:font typeface="Poppins Ultra-Bold" panose="020B0604020202020204" charset="0"/>
      <p:regular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1061"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hyperlink" Target="http://www.example.co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E8B3"/>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128617" y="3255395"/>
            <a:ext cx="8015383" cy="1575125"/>
          </a:xfrm>
          <a:prstGeom prst="rect">
            <a:avLst/>
          </a:prstGeom>
        </p:spPr>
        <p:txBody>
          <a:bodyPr lIns="0" tIns="0" rIns="0" bIns="0" rtlCol="0" anchor="t">
            <a:spAutoFit/>
          </a:bodyPr>
          <a:lstStyle/>
          <a:p>
            <a:pPr>
              <a:lnSpc>
                <a:spcPts val="12819"/>
              </a:lnSpc>
              <a:spcBef>
                <a:spcPct val="0"/>
              </a:spcBef>
            </a:pPr>
            <a:r>
              <a:rPr lang="en-US" sz="9156">
                <a:solidFill>
                  <a:srgbClr val="000000"/>
                </a:solidFill>
                <a:latin typeface="Open Sans Extra Bold"/>
              </a:rPr>
              <a:t>Computer </a:t>
            </a:r>
          </a:p>
        </p:txBody>
      </p:sp>
      <p:sp>
        <p:nvSpPr>
          <p:cNvPr id="6" name="Freeform 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7" name="TextBox 7"/>
          <p:cNvSpPr txBox="1"/>
          <p:nvPr/>
        </p:nvSpPr>
        <p:spPr>
          <a:xfrm>
            <a:off x="1128617" y="6349074"/>
            <a:ext cx="7366063" cy="501556"/>
          </a:xfrm>
          <a:prstGeom prst="rect">
            <a:avLst/>
          </a:prstGeom>
        </p:spPr>
        <p:txBody>
          <a:bodyPr lIns="0" tIns="0" rIns="0" bIns="0" rtlCol="0" anchor="t">
            <a:spAutoFit/>
          </a:bodyPr>
          <a:lstStyle/>
          <a:p>
            <a:pPr>
              <a:lnSpc>
                <a:spcPts val="3855"/>
              </a:lnSpc>
              <a:spcBef>
                <a:spcPct val="0"/>
              </a:spcBef>
            </a:pPr>
            <a:r>
              <a:rPr lang="en-US" sz="2753" spc="-55">
                <a:solidFill>
                  <a:srgbClr val="000000"/>
                </a:solidFill>
                <a:latin typeface="Poppins"/>
              </a:rPr>
              <a:t>- Understanding Computer Basics -</a:t>
            </a:r>
          </a:p>
        </p:txBody>
      </p:sp>
      <p:grpSp>
        <p:nvGrpSpPr>
          <p:cNvPr id="8" name="Group 8"/>
          <p:cNvGrpSpPr>
            <a:grpSpLocks noChangeAspect="1"/>
          </p:cNvGrpSpPr>
          <p:nvPr/>
        </p:nvGrpSpPr>
        <p:grpSpPr>
          <a:xfrm>
            <a:off x="8573918" y="3143201"/>
            <a:ext cx="9146584" cy="5246370"/>
            <a:chOff x="0" y="0"/>
            <a:chExt cx="7981950" cy="4578350"/>
          </a:xfrm>
        </p:grpSpPr>
        <p:sp>
          <p:nvSpPr>
            <p:cNvPr id="9" name="Freeform 9"/>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0" name="Freeform 10"/>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1" name="Freeform 11"/>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2" name="Freeform 12"/>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3" name="Freeform 13"/>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12583" r="-12583"/>
              </a:stretch>
            </a:blipFill>
          </p:spPr>
        </p:sp>
      </p:grpSp>
      <p:sp>
        <p:nvSpPr>
          <p:cNvPr id="14" name="TextBox 14"/>
          <p:cNvSpPr txBox="1"/>
          <p:nvPr/>
        </p:nvSpPr>
        <p:spPr>
          <a:xfrm>
            <a:off x="1128617" y="4706547"/>
            <a:ext cx="8015383" cy="1442552"/>
          </a:xfrm>
          <a:prstGeom prst="rect">
            <a:avLst/>
          </a:prstGeom>
        </p:spPr>
        <p:txBody>
          <a:bodyPr lIns="0" tIns="0" rIns="0" bIns="0" rtlCol="0" anchor="t">
            <a:spAutoFit/>
          </a:bodyPr>
          <a:lstStyle/>
          <a:p>
            <a:pPr>
              <a:lnSpc>
                <a:spcPts val="11839"/>
              </a:lnSpc>
              <a:spcBef>
                <a:spcPct val="0"/>
              </a:spcBef>
            </a:pPr>
            <a:r>
              <a:rPr lang="en-US" sz="8456">
                <a:solidFill>
                  <a:srgbClr val="000000"/>
                </a:solidFill>
                <a:latin typeface="Open Sans Extra Bold"/>
              </a:rPr>
              <a:t>Fundamentals</a:t>
            </a:r>
          </a:p>
        </p:txBody>
      </p:sp>
      <p:sp>
        <p:nvSpPr>
          <p:cNvPr id="15" name="TextBox 15"/>
          <p:cNvSpPr txBox="1"/>
          <p:nvPr/>
        </p:nvSpPr>
        <p:spPr>
          <a:xfrm>
            <a:off x="14387187" y="9241430"/>
            <a:ext cx="3787976" cy="987331"/>
          </a:xfrm>
          <a:prstGeom prst="rect">
            <a:avLst/>
          </a:prstGeom>
        </p:spPr>
        <p:txBody>
          <a:bodyPr lIns="0" tIns="0" rIns="0" bIns="0" rtlCol="0" anchor="t">
            <a:spAutoFit/>
          </a:bodyPr>
          <a:lstStyle/>
          <a:p>
            <a:pPr algn="r">
              <a:lnSpc>
                <a:spcPts val="3855"/>
              </a:lnSpc>
            </a:pPr>
            <a:r>
              <a:rPr lang="en-US" sz="2753" spc="-55">
                <a:solidFill>
                  <a:srgbClr val="000000"/>
                </a:solidFill>
                <a:latin typeface="Poppins"/>
              </a:rPr>
              <a:t>By: Yasiru Prabodha</a:t>
            </a:r>
          </a:p>
          <a:p>
            <a:pPr algn="r">
              <a:lnSpc>
                <a:spcPts val="3855"/>
              </a:lnSpc>
              <a:spcBef>
                <a:spcPct val="0"/>
              </a:spcBef>
            </a:pPr>
            <a:r>
              <a:rPr lang="en-US" sz="2753" spc="-55">
                <a:solidFill>
                  <a:srgbClr val="000000"/>
                </a:solidFill>
                <a:latin typeface="Poppins"/>
              </a:rPr>
              <a:t> ID: CL/OTHMFL3/11/90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BBBE8"/>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BE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810069" y="2210956"/>
            <a:ext cx="373607" cy="3736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2BBBE8"/>
              </a:solidFill>
              <a:prstDash val="solid"/>
              <a:miter/>
            </a:ln>
          </p:spPr>
        </p:sp>
        <p:sp>
          <p:nvSpPr>
            <p:cNvPr id="10" name="TextBox 1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8247684" y="3778605"/>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2BBBE8"/>
              </a:solid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8060881" y="6888303"/>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2BBBE8"/>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8317835" y="4563371"/>
            <a:ext cx="373607" cy="37360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2BBBE8"/>
              </a:solidFill>
              <a:prstDash val="solid"/>
              <a:miter/>
            </a:ln>
          </p:spPr>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4222695" y="-610945"/>
            <a:ext cx="11508889" cy="1150888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888" r="-38888"/>
              </a:stretch>
            </a:blipFill>
          </p:spPr>
        </p:sp>
      </p:grpSp>
      <p:sp>
        <p:nvSpPr>
          <p:cNvPr id="22" name="TextBox 22"/>
          <p:cNvSpPr txBox="1"/>
          <p:nvPr/>
        </p:nvSpPr>
        <p:spPr>
          <a:xfrm>
            <a:off x="7874077" y="952500"/>
            <a:ext cx="9908553" cy="679450"/>
          </a:xfrm>
          <a:prstGeom prst="rect">
            <a:avLst/>
          </a:prstGeom>
        </p:spPr>
        <p:txBody>
          <a:bodyPr lIns="0" tIns="0" rIns="0" bIns="0" rtlCol="0" anchor="t">
            <a:spAutoFit/>
          </a:bodyPr>
          <a:lstStyle/>
          <a:p>
            <a:pPr marL="0" lvl="0" indent="0">
              <a:lnSpc>
                <a:spcPts val="5599"/>
              </a:lnSpc>
              <a:spcBef>
                <a:spcPct val="0"/>
              </a:spcBef>
            </a:pPr>
            <a:r>
              <a:rPr lang="en-US" sz="3999">
                <a:solidFill>
                  <a:srgbClr val="000000"/>
                </a:solidFill>
                <a:latin typeface="Open Sans Extra Bold"/>
              </a:rPr>
              <a:t>COMPUTER HARDWARE COMPONENTS</a:t>
            </a:r>
          </a:p>
        </p:txBody>
      </p:sp>
      <p:sp>
        <p:nvSpPr>
          <p:cNvPr id="23" name="TextBox 23"/>
          <p:cNvSpPr txBox="1"/>
          <p:nvPr/>
        </p:nvSpPr>
        <p:spPr>
          <a:xfrm>
            <a:off x="8709322" y="2095864"/>
            <a:ext cx="5298455" cy="518066"/>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Central Processing Unit (CPU)</a:t>
            </a:r>
          </a:p>
        </p:txBody>
      </p:sp>
      <p:sp>
        <p:nvSpPr>
          <p:cNvPr id="24" name="TextBox 24"/>
          <p:cNvSpPr txBox="1"/>
          <p:nvPr/>
        </p:nvSpPr>
        <p:spPr>
          <a:xfrm>
            <a:off x="9080797" y="2908114"/>
            <a:ext cx="5480840" cy="518066"/>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Memory (RAM)</a:t>
            </a:r>
          </a:p>
        </p:txBody>
      </p:sp>
      <p:sp>
        <p:nvSpPr>
          <p:cNvPr id="25" name="TextBox 25"/>
          <p:cNvSpPr txBox="1"/>
          <p:nvPr/>
        </p:nvSpPr>
        <p:spPr>
          <a:xfrm>
            <a:off x="9161942" y="3692880"/>
            <a:ext cx="5480840" cy="518066"/>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Storage Devices</a:t>
            </a:r>
          </a:p>
        </p:txBody>
      </p:sp>
      <p:sp>
        <p:nvSpPr>
          <p:cNvPr id="26" name="TextBox 26"/>
          <p:cNvSpPr txBox="1"/>
          <p:nvPr/>
        </p:nvSpPr>
        <p:spPr>
          <a:xfrm>
            <a:off x="9320661" y="4477646"/>
            <a:ext cx="5480840" cy="518066"/>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Motherboard</a:t>
            </a:r>
          </a:p>
        </p:txBody>
      </p:sp>
      <p:sp>
        <p:nvSpPr>
          <p:cNvPr id="27" name="TextBox 27"/>
          <p:cNvSpPr txBox="1"/>
          <p:nvPr/>
        </p:nvSpPr>
        <p:spPr>
          <a:xfrm>
            <a:off x="9320661" y="5290988"/>
            <a:ext cx="4850526" cy="518066"/>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Input Devices</a:t>
            </a:r>
          </a:p>
        </p:txBody>
      </p:sp>
      <p:sp>
        <p:nvSpPr>
          <p:cNvPr id="28" name="TextBox 28"/>
          <p:cNvSpPr txBox="1"/>
          <p:nvPr/>
        </p:nvSpPr>
        <p:spPr>
          <a:xfrm>
            <a:off x="9174731" y="6047179"/>
            <a:ext cx="4397771" cy="518066"/>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Output Devices</a:t>
            </a:r>
          </a:p>
        </p:txBody>
      </p:sp>
      <p:sp>
        <p:nvSpPr>
          <p:cNvPr id="29" name="TextBox 29"/>
          <p:cNvSpPr txBox="1"/>
          <p:nvPr/>
        </p:nvSpPr>
        <p:spPr>
          <a:xfrm>
            <a:off x="8992767" y="6802578"/>
            <a:ext cx="4579735" cy="518066"/>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Expansion Cards</a:t>
            </a:r>
          </a:p>
        </p:txBody>
      </p:sp>
      <p:sp>
        <p:nvSpPr>
          <p:cNvPr id="30" name="TextBox 30"/>
          <p:cNvSpPr txBox="1"/>
          <p:nvPr/>
        </p:nvSpPr>
        <p:spPr>
          <a:xfrm>
            <a:off x="8709322" y="7616711"/>
            <a:ext cx="4819989" cy="518066"/>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Power Supply Unit (PSU)</a:t>
            </a:r>
          </a:p>
        </p:txBody>
      </p:sp>
      <p:grpSp>
        <p:nvGrpSpPr>
          <p:cNvPr id="31" name="Group 31"/>
          <p:cNvGrpSpPr/>
          <p:nvPr/>
        </p:nvGrpSpPr>
        <p:grpSpPr>
          <a:xfrm>
            <a:off x="8060881" y="2993839"/>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2BBBE8"/>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4" name="Group 34"/>
          <p:cNvGrpSpPr/>
          <p:nvPr/>
        </p:nvGrpSpPr>
        <p:grpSpPr>
          <a:xfrm>
            <a:off x="8317835" y="5348138"/>
            <a:ext cx="373607" cy="37360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2BBBE8"/>
              </a:solidFill>
              <a:prstDash val="solid"/>
              <a:miter/>
            </a:ln>
          </p:spPr>
        </p:sp>
        <p:sp>
          <p:nvSpPr>
            <p:cNvPr id="36" name="TextBox 3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7" name="Group 37"/>
          <p:cNvGrpSpPr/>
          <p:nvPr/>
        </p:nvGrpSpPr>
        <p:grpSpPr>
          <a:xfrm>
            <a:off x="8247684" y="6132904"/>
            <a:ext cx="373607" cy="37360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2BBBE8"/>
              </a:solidFill>
              <a:prstDash val="solid"/>
              <a:miter/>
            </a:ln>
          </p:spPr>
        </p:sp>
        <p:sp>
          <p:nvSpPr>
            <p:cNvPr id="39" name="TextBox 3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40" name="Group 40"/>
          <p:cNvGrpSpPr/>
          <p:nvPr/>
        </p:nvGrpSpPr>
        <p:grpSpPr>
          <a:xfrm>
            <a:off x="7810069" y="7702436"/>
            <a:ext cx="373607" cy="37360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2BBBE8"/>
              </a:solidFill>
              <a:prstDash val="solid"/>
              <a:miter/>
            </a:ln>
          </p:spPr>
        </p:sp>
        <p:sp>
          <p:nvSpPr>
            <p:cNvPr id="42" name="TextBox 4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3" name="TextBox 43"/>
          <p:cNvSpPr txBox="1"/>
          <p:nvPr/>
        </p:nvSpPr>
        <p:spPr>
          <a:xfrm>
            <a:off x="8522518" y="8372903"/>
            <a:ext cx="4819989" cy="518066"/>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Cooling Systems</a:t>
            </a:r>
          </a:p>
        </p:txBody>
      </p:sp>
      <p:grpSp>
        <p:nvGrpSpPr>
          <p:cNvPr id="44" name="Group 44"/>
          <p:cNvGrpSpPr/>
          <p:nvPr/>
        </p:nvGrpSpPr>
        <p:grpSpPr>
          <a:xfrm>
            <a:off x="7436461" y="8487995"/>
            <a:ext cx="373607" cy="37360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2BBBE8"/>
              </a:solidFill>
              <a:prstDash val="solid"/>
              <a:miter/>
            </a:ln>
          </p:spPr>
        </p:sp>
        <p:sp>
          <p:nvSpPr>
            <p:cNvPr id="46" name="TextBox 4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47" name="Group 47"/>
          <p:cNvGrpSpPr/>
          <p:nvPr/>
        </p:nvGrpSpPr>
        <p:grpSpPr>
          <a:xfrm>
            <a:off x="7286194" y="1143521"/>
            <a:ext cx="373607" cy="373607"/>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BE8"/>
            </a:solidFill>
            <a:ln w="38100" cap="sq">
              <a:solidFill>
                <a:srgbClr val="2BBBE8"/>
              </a:solidFill>
              <a:prstDash val="solid"/>
              <a:miter/>
            </a:ln>
          </p:spPr>
        </p:sp>
        <p:sp>
          <p:nvSpPr>
            <p:cNvPr id="49" name="TextBox 4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8755277" y="-1334993"/>
            <a:ext cx="11276273" cy="19618562"/>
            <a:chOff x="0" y="0"/>
            <a:chExt cx="2969883" cy="5167029"/>
          </a:xfrm>
        </p:grpSpPr>
        <p:sp>
          <p:nvSpPr>
            <p:cNvPr id="3" name="Freeform 3"/>
            <p:cNvSpPr/>
            <p:nvPr/>
          </p:nvSpPr>
          <p:spPr>
            <a:xfrm>
              <a:off x="0" y="0"/>
              <a:ext cx="2969883" cy="5167029"/>
            </a:xfrm>
            <a:custGeom>
              <a:avLst/>
              <a:gdLst/>
              <a:ahLst/>
              <a:cxnLst/>
              <a:rect l="l" t="t" r="r" b="b"/>
              <a:pathLst>
                <a:path w="2969883" h="5167029">
                  <a:moveTo>
                    <a:pt x="0" y="0"/>
                  </a:moveTo>
                  <a:lnTo>
                    <a:pt x="2969883" y="0"/>
                  </a:lnTo>
                  <a:lnTo>
                    <a:pt x="2969883" y="5167029"/>
                  </a:lnTo>
                  <a:lnTo>
                    <a:pt x="0" y="5167029"/>
                  </a:lnTo>
                  <a:close/>
                </a:path>
              </a:pathLst>
            </a:custGeom>
            <a:solidFill>
              <a:srgbClr val="2BBBE8"/>
            </a:solidFill>
          </p:spPr>
        </p:sp>
        <p:sp>
          <p:nvSpPr>
            <p:cNvPr id="4" name="TextBox 4"/>
            <p:cNvSpPr txBox="1"/>
            <p:nvPr/>
          </p:nvSpPr>
          <p:spPr>
            <a:xfrm>
              <a:off x="0" y="-38100"/>
              <a:ext cx="2969883" cy="52051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700000">
            <a:off x="-1099001" y="-2622128"/>
            <a:ext cx="4208729" cy="8158082"/>
            <a:chOff x="0" y="0"/>
            <a:chExt cx="1108472" cy="2148631"/>
          </a:xfrm>
        </p:grpSpPr>
        <p:sp>
          <p:nvSpPr>
            <p:cNvPr id="6" name="Freeform 6"/>
            <p:cNvSpPr/>
            <p:nvPr/>
          </p:nvSpPr>
          <p:spPr>
            <a:xfrm>
              <a:off x="0" y="0"/>
              <a:ext cx="1108472" cy="2148631"/>
            </a:xfrm>
            <a:custGeom>
              <a:avLst/>
              <a:gdLst/>
              <a:ahLst/>
              <a:cxnLst/>
              <a:rect l="l" t="t" r="r" b="b"/>
              <a:pathLst>
                <a:path w="1108472" h="2148631">
                  <a:moveTo>
                    <a:pt x="0" y="0"/>
                  </a:moveTo>
                  <a:lnTo>
                    <a:pt x="1108472" y="0"/>
                  </a:lnTo>
                  <a:lnTo>
                    <a:pt x="1108472" y="2148631"/>
                  </a:lnTo>
                  <a:lnTo>
                    <a:pt x="0" y="2148631"/>
                  </a:lnTo>
                  <a:close/>
                </a:path>
              </a:pathLst>
            </a:custGeom>
            <a:solidFill>
              <a:srgbClr val="2BBBE8"/>
            </a:solidFill>
          </p:spPr>
        </p:sp>
        <p:sp>
          <p:nvSpPr>
            <p:cNvPr id="7" name="TextBox 7"/>
            <p:cNvSpPr txBox="1"/>
            <p:nvPr/>
          </p:nvSpPr>
          <p:spPr>
            <a:xfrm>
              <a:off x="0" y="-38100"/>
              <a:ext cx="1108472" cy="218673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9213" y="8154796"/>
            <a:ext cx="4556545" cy="638985"/>
          </a:xfrm>
          <a:custGeom>
            <a:avLst/>
            <a:gdLst/>
            <a:ahLst/>
            <a:cxnLst/>
            <a:rect l="l" t="t" r="r" b="b"/>
            <a:pathLst>
              <a:path w="4556545" h="638985">
                <a:moveTo>
                  <a:pt x="0" y="0"/>
                </a:moveTo>
                <a:lnTo>
                  <a:pt x="4556545" y="0"/>
                </a:lnTo>
                <a:lnTo>
                  <a:pt x="4556545" y="638985"/>
                </a:lnTo>
                <a:lnTo>
                  <a:pt x="0" y="638985"/>
                </a:lnTo>
                <a:lnTo>
                  <a:pt x="0" y="0"/>
                </a:lnTo>
                <a:close/>
              </a:path>
            </a:pathLst>
          </a:custGeom>
          <a:blipFill>
            <a:blip r:embed="rId2"/>
            <a:stretch>
              <a:fillRect t="-40835"/>
            </a:stretch>
          </a:blipFill>
        </p:spPr>
      </p:sp>
      <p:grpSp>
        <p:nvGrpSpPr>
          <p:cNvPr id="9" name="Group 9"/>
          <p:cNvGrpSpPr/>
          <p:nvPr/>
        </p:nvGrpSpPr>
        <p:grpSpPr>
          <a:xfrm>
            <a:off x="1362342" y="1853822"/>
            <a:ext cx="4610287" cy="6552171"/>
            <a:chOff x="0" y="0"/>
            <a:chExt cx="1416547" cy="2013207"/>
          </a:xfrm>
        </p:grpSpPr>
        <p:sp>
          <p:nvSpPr>
            <p:cNvPr id="10" name="Freeform 10"/>
            <p:cNvSpPr/>
            <p:nvPr/>
          </p:nvSpPr>
          <p:spPr>
            <a:xfrm>
              <a:off x="0" y="0"/>
              <a:ext cx="1416547" cy="2013207"/>
            </a:xfrm>
            <a:custGeom>
              <a:avLst/>
              <a:gdLst/>
              <a:ahLst/>
              <a:cxnLst/>
              <a:rect l="l" t="t" r="r" b="b"/>
              <a:pathLst>
                <a:path w="1416547" h="2013207">
                  <a:moveTo>
                    <a:pt x="41982" y="0"/>
                  </a:moveTo>
                  <a:lnTo>
                    <a:pt x="1374566" y="0"/>
                  </a:lnTo>
                  <a:cubicBezTo>
                    <a:pt x="1397752" y="0"/>
                    <a:pt x="1416547" y="18796"/>
                    <a:pt x="1416547" y="41982"/>
                  </a:cubicBezTo>
                  <a:lnTo>
                    <a:pt x="1416547" y="1971225"/>
                  </a:lnTo>
                  <a:cubicBezTo>
                    <a:pt x="1416547" y="1982359"/>
                    <a:pt x="1412124" y="1993037"/>
                    <a:pt x="1404251" y="2000911"/>
                  </a:cubicBezTo>
                  <a:cubicBezTo>
                    <a:pt x="1396378" y="2008784"/>
                    <a:pt x="1385700" y="2013207"/>
                    <a:pt x="1374566" y="2013207"/>
                  </a:cubicBezTo>
                  <a:lnTo>
                    <a:pt x="41982" y="2013207"/>
                  </a:lnTo>
                  <a:cubicBezTo>
                    <a:pt x="18796" y="2013207"/>
                    <a:pt x="0" y="1994411"/>
                    <a:pt x="0" y="1971225"/>
                  </a:cubicBezTo>
                  <a:lnTo>
                    <a:pt x="0" y="41982"/>
                  </a:lnTo>
                  <a:cubicBezTo>
                    <a:pt x="0" y="18796"/>
                    <a:pt x="18796" y="0"/>
                    <a:pt x="41982" y="0"/>
                  </a:cubicBezTo>
                  <a:close/>
                </a:path>
              </a:pathLst>
            </a:custGeom>
            <a:solidFill>
              <a:srgbClr val="FDFDFD"/>
            </a:solidFill>
            <a:ln w="38100" cap="rnd">
              <a:solidFill>
                <a:srgbClr val="000000"/>
              </a:solidFill>
              <a:prstDash val="solid"/>
              <a:round/>
            </a:ln>
          </p:spPr>
        </p:sp>
        <p:sp>
          <p:nvSpPr>
            <p:cNvPr id="11" name="TextBox 11"/>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2783755" y="2076962"/>
            <a:ext cx="2859693" cy="1389748"/>
            <a:chOff x="0" y="0"/>
            <a:chExt cx="443041" cy="215308"/>
          </a:xfrm>
        </p:grpSpPr>
        <p:sp>
          <p:nvSpPr>
            <p:cNvPr id="13" name="Freeform 13"/>
            <p:cNvSpPr/>
            <p:nvPr/>
          </p:nvSpPr>
          <p:spPr>
            <a:xfrm>
              <a:off x="0" y="0"/>
              <a:ext cx="443041" cy="215308"/>
            </a:xfrm>
            <a:custGeom>
              <a:avLst/>
              <a:gdLst/>
              <a:ahLst/>
              <a:cxnLst/>
              <a:rect l="l" t="t" r="r" b="b"/>
              <a:pathLst>
                <a:path w="443041" h="215308">
                  <a:moveTo>
                    <a:pt x="62267" y="0"/>
                  </a:moveTo>
                  <a:lnTo>
                    <a:pt x="380774" y="0"/>
                  </a:lnTo>
                  <a:cubicBezTo>
                    <a:pt x="397289" y="0"/>
                    <a:pt x="413126" y="6560"/>
                    <a:pt x="424804" y="18238"/>
                  </a:cubicBezTo>
                  <a:cubicBezTo>
                    <a:pt x="436481" y="29915"/>
                    <a:pt x="443041" y="45753"/>
                    <a:pt x="443041" y="62267"/>
                  </a:cubicBezTo>
                  <a:lnTo>
                    <a:pt x="443041" y="153041"/>
                  </a:lnTo>
                  <a:cubicBezTo>
                    <a:pt x="443041" y="169556"/>
                    <a:pt x="436481" y="185393"/>
                    <a:pt x="424804" y="197071"/>
                  </a:cubicBezTo>
                  <a:cubicBezTo>
                    <a:pt x="413126" y="208748"/>
                    <a:pt x="397289" y="215308"/>
                    <a:pt x="380774" y="215308"/>
                  </a:cubicBezTo>
                  <a:lnTo>
                    <a:pt x="62267" y="215308"/>
                  </a:lnTo>
                  <a:cubicBezTo>
                    <a:pt x="45753" y="215308"/>
                    <a:pt x="29915" y="208748"/>
                    <a:pt x="18238" y="197071"/>
                  </a:cubicBezTo>
                  <a:cubicBezTo>
                    <a:pt x="6560" y="185393"/>
                    <a:pt x="0" y="169556"/>
                    <a:pt x="0" y="153041"/>
                  </a:cubicBezTo>
                  <a:lnTo>
                    <a:pt x="0" y="62267"/>
                  </a:lnTo>
                  <a:cubicBezTo>
                    <a:pt x="0" y="45753"/>
                    <a:pt x="6560" y="29915"/>
                    <a:pt x="18238" y="18238"/>
                  </a:cubicBezTo>
                  <a:cubicBezTo>
                    <a:pt x="29915" y="6560"/>
                    <a:pt x="45753" y="0"/>
                    <a:pt x="62267" y="0"/>
                  </a:cubicBezTo>
                  <a:close/>
                </a:path>
              </a:pathLst>
            </a:custGeom>
            <a:blipFill>
              <a:blip r:embed="rId3"/>
              <a:stretch>
                <a:fillRect l="-1009" t="-39695" r="-1009"/>
              </a:stretch>
            </a:blipFill>
          </p:spPr>
        </p:sp>
      </p:grpSp>
      <p:sp>
        <p:nvSpPr>
          <p:cNvPr id="14" name="AutoShape 14"/>
          <p:cNvSpPr/>
          <p:nvPr/>
        </p:nvSpPr>
        <p:spPr>
          <a:xfrm>
            <a:off x="1389213" y="5044183"/>
            <a:ext cx="4556545" cy="0"/>
          </a:xfrm>
          <a:prstGeom prst="line">
            <a:avLst/>
          </a:prstGeom>
          <a:ln w="38100" cap="flat">
            <a:solidFill>
              <a:srgbClr val="000000"/>
            </a:solidFill>
            <a:prstDash val="solid"/>
            <a:headEnd type="none" w="sm" len="sm"/>
            <a:tailEnd type="none" w="sm" len="sm"/>
          </a:ln>
        </p:spPr>
      </p:sp>
      <p:sp>
        <p:nvSpPr>
          <p:cNvPr id="15" name="Freeform 15"/>
          <p:cNvSpPr/>
          <p:nvPr/>
        </p:nvSpPr>
        <p:spPr>
          <a:xfrm>
            <a:off x="1680154" y="2311199"/>
            <a:ext cx="921274" cy="921274"/>
          </a:xfrm>
          <a:custGeom>
            <a:avLst/>
            <a:gdLst/>
            <a:ahLst/>
            <a:cxnLst/>
            <a:rect l="l" t="t" r="r" b="b"/>
            <a:pathLst>
              <a:path w="921274" h="921274">
                <a:moveTo>
                  <a:pt x="0" y="0"/>
                </a:moveTo>
                <a:lnTo>
                  <a:pt x="921273" y="0"/>
                </a:lnTo>
                <a:lnTo>
                  <a:pt x="921273" y="921274"/>
                </a:lnTo>
                <a:lnTo>
                  <a:pt x="0" y="92127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sp>
      <p:sp>
        <p:nvSpPr>
          <p:cNvPr id="16" name="Freeform 16"/>
          <p:cNvSpPr/>
          <p:nvPr/>
        </p:nvSpPr>
        <p:spPr>
          <a:xfrm>
            <a:off x="6841540" y="8154796"/>
            <a:ext cx="4556545" cy="638985"/>
          </a:xfrm>
          <a:custGeom>
            <a:avLst/>
            <a:gdLst/>
            <a:ahLst/>
            <a:cxnLst/>
            <a:rect l="l" t="t" r="r" b="b"/>
            <a:pathLst>
              <a:path w="4556545" h="638985">
                <a:moveTo>
                  <a:pt x="0" y="0"/>
                </a:moveTo>
                <a:lnTo>
                  <a:pt x="4556545" y="0"/>
                </a:lnTo>
                <a:lnTo>
                  <a:pt x="4556545" y="638985"/>
                </a:lnTo>
                <a:lnTo>
                  <a:pt x="0" y="638985"/>
                </a:lnTo>
                <a:lnTo>
                  <a:pt x="0" y="0"/>
                </a:lnTo>
                <a:close/>
              </a:path>
            </a:pathLst>
          </a:custGeom>
          <a:blipFill>
            <a:blip r:embed="rId2"/>
            <a:stretch>
              <a:fillRect t="-40835"/>
            </a:stretch>
          </a:blipFill>
        </p:spPr>
      </p:sp>
      <p:grpSp>
        <p:nvGrpSpPr>
          <p:cNvPr id="17" name="Group 17"/>
          <p:cNvGrpSpPr/>
          <p:nvPr/>
        </p:nvGrpSpPr>
        <p:grpSpPr>
          <a:xfrm>
            <a:off x="6814669" y="1853822"/>
            <a:ext cx="4610287" cy="6552171"/>
            <a:chOff x="0" y="0"/>
            <a:chExt cx="1416547" cy="2013207"/>
          </a:xfrm>
        </p:grpSpPr>
        <p:sp>
          <p:nvSpPr>
            <p:cNvPr id="18" name="Freeform 18"/>
            <p:cNvSpPr/>
            <p:nvPr/>
          </p:nvSpPr>
          <p:spPr>
            <a:xfrm>
              <a:off x="0" y="0"/>
              <a:ext cx="1416547" cy="2013207"/>
            </a:xfrm>
            <a:custGeom>
              <a:avLst/>
              <a:gdLst/>
              <a:ahLst/>
              <a:cxnLst/>
              <a:rect l="l" t="t" r="r" b="b"/>
              <a:pathLst>
                <a:path w="1416547" h="2013207">
                  <a:moveTo>
                    <a:pt x="41982" y="0"/>
                  </a:moveTo>
                  <a:lnTo>
                    <a:pt x="1374566" y="0"/>
                  </a:lnTo>
                  <a:cubicBezTo>
                    <a:pt x="1397752" y="0"/>
                    <a:pt x="1416547" y="18796"/>
                    <a:pt x="1416547" y="41982"/>
                  </a:cubicBezTo>
                  <a:lnTo>
                    <a:pt x="1416547" y="1971225"/>
                  </a:lnTo>
                  <a:cubicBezTo>
                    <a:pt x="1416547" y="1982359"/>
                    <a:pt x="1412124" y="1993037"/>
                    <a:pt x="1404251" y="2000911"/>
                  </a:cubicBezTo>
                  <a:cubicBezTo>
                    <a:pt x="1396378" y="2008784"/>
                    <a:pt x="1385700" y="2013207"/>
                    <a:pt x="1374566" y="2013207"/>
                  </a:cubicBezTo>
                  <a:lnTo>
                    <a:pt x="41982" y="2013207"/>
                  </a:lnTo>
                  <a:cubicBezTo>
                    <a:pt x="18796" y="2013207"/>
                    <a:pt x="0" y="1994411"/>
                    <a:pt x="0" y="1971225"/>
                  </a:cubicBezTo>
                  <a:lnTo>
                    <a:pt x="0" y="41982"/>
                  </a:lnTo>
                  <a:cubicBezTo>
                    <a:pt x="0" y="18796"/>
                    <a:pt x="18796" y="0"/>
                    <a:pt x="41982" y="0"/>
                  </a:cubicBezTo>
                  <a:close/>
                </a:path>
              </a:pathLst>
            </a:custGeom>
            <a:solidFill>
              <a:srgbClr val="FDFDFD"/>
            </a:solidFill>
            <a:ln w="38100" cap="rnd">
              <a:solidFill>
                <a:srgbClr val="000000"/>
              </a:solidFill>
              <a:prstDash val="solid"/>
              <a:round/>
            </a:ln>
          </p:spPr>
        </p:sp>
        <p:sp>
          <p:nvSpPr>
            <p:cNvPr id="19" name="TextBox 19"/>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AutoShape 20"/>
          <p:cNvSpPr/>
          <p:nvPr/>
        </p:nvSpPr>
        <p:spPr>
          <a:xfrm>
            <a:off x="6841540" y="5044183"/>
            <a:ext cx="4556545" cy="0"/>
          </a:xfrm>
          <a:prstGeom prst="line">
            <a:avLst/>
          </a:prstGeom>
          <a:ln w="38100" cap="flat">
            <a:solidFill>
              <a:srgbClr val="000000"/>
            </a:solidFill>
            <a:prstDash val="solid"/>
            <a:headEnd type="none" w="sm" len="sm"/>
            <a:tailEnd type="none" w="sm" len="sm"/>
          </a:ln>
        </p:spPr>
      </p:sp>
      <p:sp>
        <p:nvSpPr>
          <p:cNvPr id="21" name="Freeform 21"/>
          <p:cNvSpPr/>
          <p:nvPr/>
        </p:nvSpPr>
        <p:spPr>
          <a:xfrm>
            <a:off x="12300932" y="8154796"/>
            <a:ext cx="4556545" cy="638985"/>
          </a:xfrm>
          <a:custGeom>
            <a:avLst/>
            <a:gdLst/>
            <a:ahLst/>
            <a:cxnLst/>
            <a:rect l="l" t="t" r="r" b="b"/>
            <a:pathLst>
              <a:path w="4556545" h="638985">
                <a:moveTo>
                  <a:pt x="0" y="0"/>
                </a:moveTo>
                <a:lnTo>
                  <a:pt x="4556546" y="0"/>
                </a:lnTo>
                <a:lnTo>
                  <a:pt x="4556546" y="638985"/>
                </a:lnTo>
                <a:lnTo>
                  <a:pt x="0" y="638985"/>
                </a:lnTo>
                <a:lnTo>
                  <a:pt x="0" y="0"/>
                </a:lnTo>
                <a:close/>
              </a:path>
            </a:pathLst>
          </a:custGeom>
          <a:blipFill>
            <a:blip r:embed="rId2"/>
            <a:stretch>
              <a:fillRect t="-40835"/>
            </a:stretch>
          </a:blipFill>
        </p:spPr>
      </p:sp>
      <p:grpSp>
        <p:nvGrpSpPr>
          <p:cNvPr id="22" name="Group 22"/>
          <p:cNvGrpSpPr/>
          <p:nvPr/>
        </p:nvGrpSpPr>
        <p:grpSpPr>
          <a:xfrm>
            <a:off x="12282206" y="1853822"/>
            <a:ext cx="4610287" cy="6552171"/>
            <a:chOff x="0" y="0"/>
            <a:chExt cx="1416547" cy="2013207"/>
          </a:xfrm>
        </p:grpSpPr>
        <p:sp>
          <p:nvSpPr>
            <p:cNvPr id="23" name="Freeform 23"/>
            <p:cNvSpPr/>
            <p:nvPr/>
          </p:nvSpPr>
          <p:spPr>
            <a:xfrm>
              <a:off x="0" y="0"/>
              <a:ext cx="1416547" cy="2013207"/>
            </a:xfrm>
            <a:custGeom>
              <a:avLst/>
              <a:gdLst/>
              <a:ahLst/>
              <a:cxnLst/>
              <a:rect l="l" t="t" r="r" b="b"/>
              <a:pathLst>
                <a:path w="1416547" h="2013207">
                  <a:moveTo>
                    <a:pt x="41982" y="0"/>
                  </a:moveTo>
                  <a:lnTo>
                    <a:pt x="1374566" y="0"/>
                  </a:lnTo>
                  <a:cubicBezTo>
                    <a:pt x="1397752" y="0"/>
                    <a:pt x="1416547" y="18796"/>
                    <a:pt x="1416547" y="41982"/>
                  </a:cubicBezTo>
                  <a:lnTo>
                    <a:pt x="1416547" y="1971225"/>
                  </a:lnTo>
                  <a:cubicBezTo>
                    <a:pt x="1416547" y="1982359"/>
                    <a:pt x="1412124" y="1993037"/>
                    <a:pt x="1404251" y="2000911"/>
                  </a:cubicBezTo>
                  <a:cubicBezTo>
                    <a:pt x="1396378" y="2008784"/>
                    <a:pt x="1385700" y="2013207"/>
                    <a:pt x="1374566" y="2013207"/>
                  </a:cubicBezTo>
                  <a:lnTo>
                    <a:pt x="41982" y="2013207"/>
                  </a:lnTo>
                  <a:cubicBezTo>
                    <a:pt x="18796" y="2013207"/>
                    <a:pt x="0" y="1994411"/>
                    <a:pt x="0" y="1971225"/>
                  </a:cubicBezTo>
                  <a:lnTo>
                    <a:pt x="0" y="41982"/>
                  </a:lnTo>
                  <a:cubicBezTo>
                    <a:pt x="0" y="18796"/>
                    <a:pt x="18796" y="0"/>
                    <a:pt x="41982" y="0"/>
                  </a:cubicBezTo>
                  <a:close/>
                </a:path>
              </a:pathLst>
            </a:custGeom>
            <a:solidFill>
              <a:srgbClr val="FDFDFD"/>
            </a:solidFill>
            <a:ln w="38100" cap="rnd">
              <a:solidFill>
                <a:srgbClr val="000000"/>
              </a:solidFill>
              <a:prstDash val="solid"/>
              <a:round/>
            </a:ln>
          </p:spPr>
        </p:sp>
        <p:sp>
          <p:nvSpPr>
            <p:cNvPr id="24" name="TextBox 24"/>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AutoShape 25"/>
          <p:cNvSpPr/>
          <p:nvPr/>
        </p:nvSpPr>
        <p:spPr>
          <a:xfrm>
            <a:off x="12300932" y="5044183"/>
            <a:ext cx="4556545" cy="0"/>
          </a:xfrm>
          <a:prstGeom prst="line">
            <a:avLst/>
          </a:prstGeom>
          <a:ln w="38100" cap="flat">
            <a:solidFill>
              <a:srgbClr val="000000"/>
            </a:solidFill>
            <a:prstDash val="solid"/>
            <a:headEnd type="none" w="sm" len="sm"/>
            <a:tailEnd type="none" w="sm" len="sm"/>
          </a:ln>
        </p:spPr>
      </p:sp>
      <p:grpSp>
        <p:nvGrpSpPr>
          <p:cNvPr id="26" name="Group 26"/>
          <p:cNvGrpSpPr/>
          <p:nvPr/>
        </p:nvGrpSpPr>
        <p:grpSpPr>
          <a:xfrm>
            <a:off x="8231343" y="2076962"/>
            <a:ext cx="2859693" cy="1389748"/>
            <a:chOff x="0" y="0"/>
            <a:chExt cx="443041" cy="215308"/>
          </a:xfrm>
        </p:grpSpPr>
        <p:sp>
          <p:nvSpPr>
            <p:cNvPr id="27" name="Freeform 27"/>
            <p:cNvSpPr/>
            <p:nvPr/>
          </p:nvSpPr>
          <p:spPr>
            <a:xfrm>
              <a:off x="0" y="0"/>
              <a:ext cx="443041" cy="215308"/>
            </a:xfrm>
            <a:custGeom>
              <a:avLst/>
              <a:gdLst/>
              <a:ahLst/>
              <a:cxnLst/>
              <a:rect l="l" t="t" r="r" b="b"/>
              <a:pathLst>
                <a:path w="443041" h="215308">
                  <a:moveTo>
                    <a:pt x="62267" y="0"/>
                  </a:moveTo>
                  <a:lnTo>
                    <a:pt x="380774" y="0"/>
                  </a:lnTo>
                  <a:cubicBezTo>
                    <a:pt x="397289" y="0"/>
                    <a:pt x="413126" y="6560"/>
                    <a:pt x="424804" y="18238"/>
                  </a:cubicBezTo>
                  <a:cubicBezTo>
                    <a:pt x="436481" y="29915"/>
                    <a:pt x="443041" y="45753"/>
                    <a:pt x="443041" y="62267"/>
                  </a:cubicBezTo>
                  <a:lnTo>
                    <a:pt x="443041" y="153041"/>
                  </a:lnTo>
                  <a:cubicBezTo>
                    <a:pt x="443041" y="169556"/>
                    <a:pt x="436481" y="185393"/>
                    <a:pt x="424804" y="197071"/>
                  </a:cubicBezTo>
                  <a:cubicBezTo>
                    <a:pt x="413126" y="208748"/>
                    <a:pt x="397289" y="215308"/>
                    <a:pt x="380774" y="215308"/>
                  </a:cubicBezTo>
                  <a:lnTo>
                    <a:pt x="62267" y="215308"/>
                  </a:lnTo>
                  <a:cubicBezTo>
                    <a:pt x="45753" y="215308"/>
                    <a:pt x="29915" y="208748"/>
                    <a:pt x="18238" y="197071"/>
                  </a:cubicBezTo>
                  <a:cubicBezTo>
                    <a:pt x="6560" y="185393"/>
                    <a:pt x="0" y="169556"/>
                    <a:pt x="0" y="153041"/>
                  </a:cubicBezTo>
                  <a:lnTo>
                    <a:pt x="0" y="62267"/>
                  </a:lnTo>
                  <a:cubicBezTo>
                    <a:pt x="0" y="45753"/>
                    <a:pt x="6560" y="29915"/>
                    <a:pt x="18238" y="18238"/>
                  </a:cubicBezTo>
                  <a:cubicBezTo>
                    <a:pt x="29915" y="6560"/>
                    <a:pt x="45753" y="0"/>
                    <a:pt x="62267" y="0"/>
                  </a:cubicBezTo>
                  <a:close/>
                </a:path>
              </a:pathLst>
            </a:custGeom>
            <a:blipFill>
              <a:blip r:embed="rId6"/>
              <a:stretch>
                <a:fillRect t="-3886" b="-3886"/>
              </a:stretch>
            </a:blipFill>
          </p:spPr>
        </p:sp>
      </p:grpSp>
      <p:sp>
        <p:nvSpPr>
          <p:cNvPr id="28" name="Freeform 28"/>
          <p:cNvSpPr/>
          <p:nvPr/>
        </p:nvSpPr>
        <p:spPr>
          <a:xfrm>
            <a:off x="7196964" y="2391522"/>
            <a:ext cx="760628" cy="760628"/>
          </a:xfrm>
          <a:custGeom>
            <a:avLst/>
            <a:gdLst/>
            <a:ahLst/>
            <a:cxnLst/>
            <a:rect l="l" t="t" r="r" b="b"/>
            <a:pathLst>
              <a:path w="760628" h="760628">
                <a:moveTo>
                  <a:pt x="0" y="0"/>
                </a:moveTo>
                <a:lnTo>
                  <a:pt x="760628" y="0"/>
                </a:lnTo>
                <a:lnTo>
                  <a:pt x="760628" y="760628"/>
                </a:lnTo>
                <a:lnTo>
                  <a:pt x="0" y="76062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rnd">
            <a:noFill/>
            <a:prstDash val="solid"/>
            <a:round/>
          </a:ln>
        </p:spPr>
      </p:sp>
      <p:grpSp>
        <p:nvGrpSpPr>
          <p:cNvPr id="29" name="Group 29"/>
          <p:cNvGrpSpPr/>
          <p:nvPr/>
        </p:nvGrpSpPr>
        <p:grpSpPr>
          <a:xfrm>
            <a:off x="13686940" y="2109069"/>
            <a:ext cx="2859693" cy="1389748"/>
            <a:chOff x="0" y="0"/>
            <a:chExt cx="443041" cy="215308"/>
          </a:xfrm>
        </p:grpSpPr>
        <p:sp>
          <p:nvSpPr>
            <p:cNvPr id="30" name="Freeform 30"/>
            <p:cNvSpPr/>
            <p:nvPr/>
          </p:nvSpPr>
          <p:spPr>
            <a:xfrm>
              <a:off x="0" y="0"/>
              <a:ext cx="443041" cy="215308"/>
            </a:xfrm>
            <a:custGeom>
              <a:avLst/>
              <a:gdLst/>
              <a:ahLst/>
              <a:cxnLst/>
              <a:rect l="l" t="t" r="r" b="b"/>
              <a:pathLst>
                <a:path w="443041" h="215308">
                  <a:moveTo>
                    <a:pt x="62267" y="0"/>
                  </a:moveTo>
                  <a:lnTo>
                    <a:pt x="380774" y="0"/>
                  </a:lnTo>
                  <a:cubicBezTo>
                    <a:pt x="397289" y="0"/>
                    <a:pt x="413126" y="6560"/>
                    <a:pt x="424804" y="18238"/>
                  </a:cubicBezTo>
                  <a:cubicBezTo>
                    <a:pt x="436481" y="29915"/>
                    <a:pt x="443041" y="45753"/>
                    <a:pt x="443041" y="62267"/>
                  </a:cubicBezTo>
                  <a:lnTo>
                    <a:pt x="443041" y="153041"/>
                  </a:lnTo>
                  <a:cubicBezTo>
                    <a:pt x="443041" y="169556"/>
                    <a:pt x="436481" y="185393"/>
                    <a:pt x="424804" y="197071"/>
                  </a:cubicBezTo>
                  <a:cubicBezTo>
                    <a:pt x="413126" y="208748"/>
                    <a:pt x="397289" y="215308"/>
                    <a:pt x="380774" y="215308"/>
                  </a:cubicBezTo>
                  <a:lnTo>
                    <a:pt x="62267" y="215308"/>
                  </a:lnTo>
                  <a:cubicBezTo>
                    <a:pt x="45753" y="215308"/>
                    <a:pt x="29915" y="208748"/>
                    <a:pt x="18238" y="197071"/>
                  </a:cubicBezTo>
                  <a:cubicBezTo>
                    <a:pt x="6560" y="185393"/>
                    <a:pt x="0" y="169556"/>
                    <a:pt x="0" y="153041"/>
                  </a:cubicBezTo>
                  <a:lnTo>
                    <a:pt x="0" y="62267"/>
                  </a:lnTo>
                  <a:cubicBezTo>
                    <a:pt x="0" y="45753"/>
                    <a:pt x="6560" y="29915"/>
                    <a:pt x="18238" y="18238"/>
                  </a:cubicBezTo>
                  <a:cubicBezTo>
                    <a:pt x="29915" y="6560"/>
                    <a:pt x="45753" y="0"/>
                    <a:pt x="62267" y="0"/>
                  </a:cubicBezTo>
                  <a:close/>
                </a:path>
              </a:pathLst>
            </a:custGeom>
            <a:blipFill>
              <a:blip r:embed="rId9"/>
              <a:stretch>
                <a:fillRect t="-7872" b="-7872"/>
              </a:stretch>
            </a:blipFill>
          </p:spPr>
        </p:sp>
      </p:grpSp>
      <p:sp>
        <p:nvSpPr>
          <p:cNvPr id="31" name="Freeform 31"/>
          <p:cNvSpPr/>
          <p:nvPr/>
        </p:nvSpPr>
        <p:spPr>
          <a:xfrm>
            <a:off x="12616081" y="2438447"/>
            <a:ext cx="730992" cy="730992"/>
          </a:xfrm>
          <a:custGeom>
            <a:avLst/>
            <a:gdLst/>
            <a:ahLst/>
            <a:cxnLst/>
            <a:rect l="l" t="t" r="r" b="b"/>
            <a:pathLst>
              <a:path w="730992" h="730992">
                <a:moveTo>
                  <a:pt x="0" y="0"/>
                </a:moveTo>
                <a:lnTo>
                  <a:pt x="730992" y="0"/>
                </a:lnTo>
                <a:lnTo>
                  <a:pt x="730992" y="730992"/>
                </a:lnTo>
                <a:lnTo>
                  <a:pt x="0" y="73099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rnd">
            <a:noFill/>
            <a:prstDash val="solid"/>
            <a:round/>
          </a:ln>
        </p:spPr>
      </p:sp>
      <p:sp>
        <p:nvSpPr>
          <p:cNvPr id="32" name="TextBox 32"/>
          <p:cNvSpPr txBox="1"/>
          <p:nvPr/>
        </p:nvSpPr>
        <p:spPr>
          <a:xfrm>
            <a:off x="1704641" y="5304916"/>
            <a:ext cx="3925690" cy="2825750"/>
          </a:xfrm>
          <a:prstGeom prst="rect">
            <a:avLst/>
          </a:prstGeom>
        </p:spPr>
        <p:txBody>
          <a:bodyPr lIns="0" tIns="0" rIns="0" bIns="0" rtlCol="0" anchor="t">
            <a:spAutoFit/>
          </a:bodyPr>
          <a:lstStyle/>
          <a:p>
            <a:pPr algn="just">
              <a:lnSpc>
                <a:spcPts val="2799"/>
              </a:lnSpc>
            </a:pPr>
            <a:r>
              <a:rPr lang="en-US" sz="1999" spc="-39">
                <a:solidFill>
                  <a:srgbClr val="000000"/>
                </a:solidFill>
                <a:latin typeface="Poppins"/>
              </a:rPr>
              <a:t>The CPU executes instructions by fetching, decoding, and executing them. It communicates with other components via the motherboard, exchanging signals for coordinated operation.</a:t>
            </a:r>
          </a:p>
        </p:txBody>
      </p:sp>
      <p:sp>
        <p:nvSpPr>
          <p:cNvPr id="33" name="TextBox 33"/>
          <p:cNvSpPr txBox="1"/>
          <p:nvPr/>
        </p:nvSpPr>
        <p:spPr>
          <a:xfrm>
            <a:off x="1680154" y="3924760"/>
            <a:ext cx="3828940" cy="941226"/>
          </a:xfrm>
          <a:prstGeom prst="rect">
            <a:avLst/>
          </a:prstGeom>
        </p:spPr>
        <p:txBody>
          <a:bodyPr lIns="0" tIns="0" rIns="0" bIns="0" rtlCol="0" anchor="t">
            <a:spAutoFit/>
          </a:bodyPr>
          <a:lstStyle/>
          <a:p>
            <a:pPr algn="ctr">
              <a:lnSpc>
                <a:spcPts val="3736"/>
              </a:lnSpc>
              <a:spcBef>
                <a:spcPct val="0"/>
              </a:spcBef>
            </a:pPr>
            <a:r>
              <a:rPr lang="en-US" sz="2669">
                <a:solidFill>
                  <a:srgbClr val="000000"/>
                </a:solidFill>
                <a:latin typeface="Poppins Bold"/>
              </a:rPr>
              <a:t>Central Processing Unit (CPU)</a:t>
            </a:r>
          </a:p>
        </p:txBody>
      </p:sp>
      <p:sp>
        <p:nvSpPr>
          <p:cNvPr id="34" name="TextBox 34"/>
          <p:cNvSpPr txBox="1"/>
          <p:nvPr/>
        </p:nvSpPr>
        <p:spPr>
          <a:xfrm>
            <a:off x="7132629" y="5285866"/>
            <a:ext cx="3974367" cy="2679065"/>
          </a:xfrm>
          <a:prstGeom prst="rect">
            <a:avLst/>
          </a:prstGeom>
        </p:spPr>
        <p:txBody>
          <a:bodyPr lIns="0" tIns="0" rIns="0" bIns="0" rtlCol="0" anchor="t">
            <a:spAutoFit/>
          </a:bodyPr>
          <a:lstStyle/>
          <a:p>
            <a:pPr algn="just">
              <a:lnSpc>
                <a:spcPts val="3009"/>
              </a:lnSpc>
            </a:pPr>
            <a:r>
              <a:rPr lang="en-US" sz="2149" spc="-42">
                <a:solidFill>
                  <a:srgbClr val="000000"/>
                </a:solidFill>
                <a:latin typeface="Poppins"/>
              </a:rPr>
              <a:t>RAM stores data and instructions temporarily for quick access by the CPU. The CPU fetches needed information from RAM to execute programs and process data efficiently.</a:t>
            </a:r>
          </a:p>
        </p:txBody>
      </p:sp>
      <p:sp>
        <p:nvSpPr>
          <p:cNvPr id="35" name="TextBox 35"/>
          <p:cNvSpPr txBox="1"/>
          <p:nvPr/>
        </p:nvSpPr>
        <p:spPr>
          <a:xfrm>
            <a:off x="7205342" y="4081984"/>
            <a:ext cx="3828940" cy="474815"/>
          </a:xfrm>
          <a:prstGeom prst="rect">
            <a:avLst/>
          </a:prstGeom>
        </p:spPr>
        <p:txBody>
          <a:bodyPr lIns="0" tIns="0" rIns="0" bIns="0" rtlCol="0" anchor="t">
            <a:spAutoFit/>
          </a:bodyPr>
          <a:lstStyle/>
          <a:p>
            <a:pPr algn="ctr">
              <a:lnSpc>
                <a:spcPts val="3736"/>
              </a:lnSpc>
              <a:spcBef>
                <a:spcPct val="0"/>
              </a:spcBef>
            </a:pPr>
            <a:r>
              <a:rPr lang="en-US" sz="2669">
                <a:solidFill>
                  <a:srgbClr val="000000"/>
                </a:solidFill>
                <a:latin typeface="Poppins Bold"/>
              </a:rPr>
              <a:t>Memory (RAM)</a:t>
            </a:r>
          </a:p>
        </p:txBody>
      </p:sp>
      <p:sp>
        <p:nvSpPr>
          <p:cNvPr id="36" name="TextBox 36"/>
          <p:cNvSpPr txBox="1"/>
          <p:nvPr/>
        </p:nvSpPr>
        <p:spPr>
          <a:xfrm>
            <a:off x="12597425" y="5236971"/>
            <a:ext cx="3963559" cy="2900680"/>
          </a:xfrm>
          <a:prstGeom prst="rect">
            <a:avLst/>
          </a:prstGeom>
        </p:spPr>
        <p:txBody>
          <a:bodyPr lIns="0" tIns="0" rIns="0" bIns="0" rtlCol="0" anchor="t">
            <a:spAutoFit/>
          </a:bodyPr>
          <a:lstStyle/>
          <a:p>
            <a:pPr algn="just">
              <a:lnSpc>
                <a:spcPts val="2869"/>
              </a:lnSpc>
            </a:pPr>
            <a:r>
              <a:rPr lang="en-US" sz="2049" spc="-40">
                <a:solidFill>
                  <a:srgbClr val="000000"/>
                </a:solidFill>
                <a:latin typeface="Poppins"/>
              </a:rPr>
              <a:t>Storage devices like HDDs, SSDs, and optical drives store data permanently. The CPU accesses programs and files by reading from and writing to these devices. The operating system loads programs from storage into RAM for execution.</a:t>
            </a:r>
          </a:p>
        </p:txBody>
      </p:sp>
      <p:sp>
        <p:nvSpPr>
          <p:cNvPr id="37" name="TextBox 37"/>
          <p:cNvSpPr txBox="1"/>
          <p:nvPr/>
        </p:nvSpPr>
        <p:spPr>
          <a:xfrm>
            <a:off x="12664735" y="4107562"/>
            <a:ext cx="3828940" cy="474815"/>
          </a:xfrm>
          <a:prstGeom prst="rect">
            <a:avLst/>
          </a:prstGeom>
        </p:spPr>
        <p:txBody>
          <a:bodyPr lIns="0" tIns="0" rIns="0" bIns="0" rtlCol="0" anchor="t">
            <a:spAutoFit/>
          </a:bodyPr>
          <a:lstStyle/>
          <a:p>
            <a:pPr algn="ctr">
              <a:lnSpc>
                <a:spcPts val="3736"/>
              </a:lnSpc>
              <a:spcBef>
                <a:spcPct val="0"/>
              </a:spcBef>
            </a:pPr>
            <a:r>
              <a:rPr lang="en-US" sz="2669">
                <a:solidFill>
                  <a:srgbClr val="000000"/>
                </a:solidFill>
                <a:latin typeface="Poppins Bold"/>
              </a:rPr>
              <a:t>Storage Devices</a:t>
            </a:r>
          </a:p>
        </p:txBody>
      </p:sp>
    </p:spTree>
  </p:cSld>
  <p:clrMapOvr>
    <a:masterClrMapping/>
  </p:clrMapOvr>
  <p:transition spd="slow">
    <p:strips dir="rd"/>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148464" y="-95331"/>
            <a:ext cx="11276273" cy="19618562"/>
            <a:chOff x="0" y="0"/>
            <a:chExt cx="2969883" cy="5167029"/>
          </a:xfrm>
        </p:grpSpPr>
        <p:sp>
          <p:nvSpPr>
            <p:cNvPr id="3" name="Freeform 3"/>
            <p:cNvSpPr/>
            <p:nvPr/>
          </p:nvSpPr>
          <p:spPr>
            <a:xfrm>
              <a:off x="0" y="0"/>
              <a:ext cx="2969883" cy="5167029"/>
            </a:xfrm>
            <a:custGeom>
              <a:avLst/>
              <a:gdLst/>
              <a:ahLst/>
              <a:cxnLst/>
              <a:rect l="l" t="t" r="r" b="b"/>
              <a:pathLst>
                <a:path w="2969883" h="5167029">
                  <a:moveTo>
                    <a:pt x="0" y="0"/>
                  </a:moveTo>
                  <a:lnTo>
                    <a:pt x="2969883" y="0"/>
                  </a:lnTo>
                  <a:lnTo>
                    <a:pt x="2969883" y="5167029"/>
                  </a:lnTo>
                  <a:lnTo>
                    <a:pt x="0" y="5167029"/>
                  </a:lnTo>
                  <a:close/>
                </a:path>
              </a:pathLst>
            </a:custGeom>
            <a:solidFill>
              <a:srgbClr val="2BBBE8"/>
            </a:solidFill>
          </p:spPr>
        </p:sp>
        <p:sp>
          <p:nvSpPr>
            <p:cNvPr id="4" name="TextBox 4"/>
            <p:cNvSpPr txBox="1"/>
            <p:nvPr/>
          </p:nvSpPr>
          <p:spPr>
            <a:xfrm>
              <a:off x="0" y="-38100"/>
              <a:ext cx="2969883" cy="52051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700000">
            <a:off x="-1290160" y="-5284110"/>
            <a:ext cx="7914942" cy="16071315"/>
            <a:chOff x="0" y="0"/>
            <a:chExt cx="2084594" cy="4232774"/>
          </a:xfrm>
        </p:grpSpPr>
        <p:sp>
          <p:nvSpPr>
            <p:cNvPr id="6" name="Freeform 6"/>
            <p:cNvSpPr/>
            <p:nvPr/>
          </p:nvSpPr>
          <p:spPr>
            <a:xfrm>
              <a:off x="0" y="0"/>
              <a:ext cx="2084594" cy="4232774"/>
            </a:xfrm>
            <a:custGeom>
              <a:avLst/>
              <a:gdLst/>
              <a:ahLst/>
              <a:cxnLst/>
              <a:rect l="l" t="t" r="r" b="b"/>
              <a:pathLst>
                <a:path w="2084594" h="4232774">
                  <a:moveTo>
                    <a:pt x="0" y="0"/>
                  </a:moveTo>
                  <a:lnTo>
                    <a:pt x="2084594" y="0"/>
                  </a:lnTo>
                  <a:lnTo>
                    <a:pt x="2084594" y="4232774"/>
                  </a:lnTo>
                  <a:lnTo>
                    <a:pt x="0" y="4232774"/>
                  </a:lnTo>
                  <a:close/>
                </a:path>
              </a:pathLst>
            </a:custGeom>
            <a:solidFill>
              <a:srgbClr val="2BBBE8"/>
            </a:solidFill>
          </p:spPr>
        </p:sp>
        <p:sp>
          <p:nvSpPr>
            <p:cNvPr id="7" name="TextBox 7"/>
            <p:cNvSpPr txBox="1"/>
            <p:nvPr/>
          </p:nvSpPr>
          <p:spPr>
            <a:xfrm>
              <a:off x="0" y="-38100"/>
              <a:ext cx="2084594" cy="42708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13708" y="8154796"/>
            <a:ext cx="4556545" cy="638985"/>
          </a:xfrm>
          <a:custGeom>
            <a:avLst/>
            <a:gdLst/>
            <a:ahLst/>
            <a:cxnLst/>
            <a:rect l="l" t="t" r="r" b="b"/>
            <a:pathLst>
              <a:path w="4556545" h="638985">
                <a:moveTo>
                  <a:pt x="0" y="0"/>
                </a:moveTo>
                <a:lnTo>
                  <a:pt x="4556545" y="0"/>
                </a:lnTo>
                <a:lnTo>
                  <a:pt x="4556545" y="638985"/>
                </a:lnTo>
                <a:lnTo>
                  <a:pt x="0" y="638985"/>
                </a:lnTo>
                <a:lnTo>
                  <a:pt x="0" y="0"/>
                </a:lnTo>
                <a:close/>
              </a:path>
            </a:pathLst>
          </a:custGeom>
          <a:blipFill>
            <a:blip r:embed="rId2"/>
            <a:stretch>
              <a:fillRect t="-40835"/>
            </a:stretch>
          </a:blipFill>
        </p:spPr>
      </p:sp>
      <p:sp>
        <p:nvSpPr>
          <p:cNvPr id="9" name="Freeform 9"/>
          <p:cNvSpPr/>
          <p:nvPr/>
        </p:nvSpPr>
        <p:spPr>
          <a:xfrm>
            <a:off x="6866035" y="8154796"/>
            <a:ext cx="4556545" cy="638985"/>
          </a:xfrm>
          <a:custGeom>
            <a:avLst/>
            <a:gdLst/>
            <a:ahLst/>
            <a:cxnLst/>
            <a:rect l="l" t="t" r="r" b="b"/>
            <a:pathLst>
              <a:path w="4556545" h="638985">
                <a:moveTo>
                  <a:pt x="0" y="0"/>
                </a:moveTo>
                <a:lnTo>
                  <a:pt x="4556545" y="0"/>
                </a:lnTo>
                <a:lnTo>
                  <a:pt x="4556545" y="638985"/>
                </a:lnTo>
                <a:lnTo>
                  <a:pt x="0" y="638985"/>
                </a:lnTo>
                <a:lnTo>
                  <a:pt x="0" y="0"/>
                </a:lnTo>
                <a:close/>
              </a:path>
            </a:pathLst>
          </a:custGeom>
          <a:blipFill>
            <a:blip r:embed="rId2"/>
            <a:stretch>
              <a:fillRect t="-40835"/>
            </a:stretch>
          </a:blipFill>
        </p:spPr>
      </p:sp>
      <p:grpSp>
        <p:nvGrpSpPr>
          <p:cNvPr id="10" name="Group 10"/>
          <p:cNvGrpSpPr/>
          <p:nvPr/>
        </p:nvGrpSpPr>
        <p:grpSpPr>
          <a:xfrm>
            <a:off x="6838857" y="1853822"/>
            <a:ext cx="4610287" cy="6552171"/>
            <a:chOff x="0" y="0"/>
            <a:chExt cx="1416547" cy="2013207"/>
          </a:xfrm>
        </p:grpSpPr>
        <p:sp>
          <p:nvSpPr>
            <p:cNvPr id="11" name="Freeform 11"/>
            <p:cNvSpPr/>
            <p:nvPr/>
          </p:nvSpPr>
          <p:spPr>
            <a:xfrm>
              <a:off x="0" y="0"/>
              <a:ext cx="1416547" cy="2013207"/>
            </a:xfrm>
            <a:custGeom>
              <a:avLst/>
              <a:gdLst/>
              <a:ahLst/>
              <a:cxnLst/>
              <a:rect l="l" t="t" r="r" b="b"/>
              <a:pathLst>
                <a:path w="1416547" h="2013207">
                  <a:moveTo>
                    <a:pt x="41982" y="0"/>
                  </a:moveTo>
                  <a:lnTo>
                    <a:pt x="1374566" y="0"/>
                  </a:lnTo>
                  <a:cubicBezTo>
                    <a:pt x="1397752" y="0"/>
                    <a:pt x="1416547" y="18796"/>
                    <a:pt x="1416547" y="41982"/>
                  </a:cubicBezTo>
                  <a:lnTo>
                    <a:pt x="1416547" y="1971225"/>
                  </a:lnTo>
                  <a:cubicBezTo>
                    <a:pt x="1416547" y="1982359"/>
                    <a:pt x="1412124" y="1993037"/>
                    <a:pt x="1404251" y="2000911"/>
                  </a:cubicBezTo>
                  <a:cubicBezTo>
                    <a:pt x="1396378" y="2008784"/>
                    <a:pt x="1385700" y="2013207"/>
                    <a:pt x="1374566" y="2013207"/>
                  </a:cubicBezTo>
                  <a:lnTo>
                    <a:pt x="41982" y="2013207"/>
                  </a:lnTo>
                  <a:cubicBezTo>
                    <a:pt x="18796" y="2013207"/>
                    <a:pt x="0" y="1994411"/>
                    <a:pt x="0" y="1971225"/>
                  </a:cubicBezTo>
                  <a:lnTo>
                    <a:pt x="0" y="41982"/>
                  </a:lnTo>
                  <a:cubicBezTo>
                    <a:pt x="0" y="18796"/>
                    <a:pt x="18796" y="0"/>
                    <a:pt x="41982" y="0"/>
                  </a:cubicBezTo>
                  <a:close/>
                </a:path>
              </a:pathLst>
            </a:custGeom>
            <a:solidFill>
              <a:srgbClr val="FDFDFD"/>
            </a:solidFill>
            <a:ln w="38100" cap="rnd">
              <a:solidFill>
                <a:srgbClr val="000000"/>
              </a:solidFill>
              <a:prstDash val="solid"/>
              <a:round/>
            </a:ln>
          </p:spPr>
        </p:sp>
        <p:sp>
          <p:nvSpPr>
            <p:cNvPr id="12" name="TextBox 12"/>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1386530" y="1853822"/>
            <a:ext cx="4610287" cy="6552171"/>
            <a:chOff x="0" y="0"/>
            <a:chExt cx="1416547" cy="2013207"/>
          </a:xfrm>
        </p:grpSpPr>
        <p:sp>
          <p:nvSpPr>
            <p:cNvPr id="14" name="Freeform 14"/>
            <p:cNvSpPr/>
            <p:nvPr/>
          </p:nvSpPr>
          <p:spPr>
            <a:xfrm>
              <a:off x="0" y="0"/>
              <a:ext cx="1416547" cy="2013207"/>
            </a:xfrm>
            <a:custGeom>
              <a:avLst/>
              <a:gdLst/>
              <a:ahLst/>
              <a:cxnLst/>
              <a:rect l="l" t="t" r="r" b="b"/>
              <a:pathLst>
                <a:path w="1416547" h="2013207">
                  <a:moveTo>
                    <a:pt x="41982" y="0"/>
                  </a:moveTo>
                  <a:lnTo>
                    <a:pt x="1374566" y="0"/>
                  </a:lnTo>
                  <a:cubicBezTo>
                    <a:pt x="1397752" y="0"/>
                    <a:pt x="1416547" y="18796"/>
                    <a:pt x="1416547" y="41982"/>
                  </a:cubicBezTo>
                  <a:lnTo>
                    <a:pt x="1416547" y="1971225"/>
                  </a:lnTo>
                  <a:cubicBezTo>
                    <a:pt x="1416547" y="1982359"/>
                    <a:pt x="1412124" y="1993037"/>
                    <a:pt x="1404251" y="2000911"/>
                  </a:cubicBezTo>
                  <a:cubicBezTo>
                    <a:pt x="1396378" y="2008784"/>
                    <a:pt x="1385700" y="2013207"/>
                    <a:pt x="1374566" y="2013207"/>
                  </a:cubicBezTo>
                  <a:lnTo>
                    <a:pt x="41982" y="2013207"/>
                  </a:lnTo>
                  <a:cubicBezTo>
                    <a:pt x="18796" y="2013207"/>
                    <a:pt x="0" y="1994411"/>
                    <a:pt x="0" y="1971225"/>
                  </a:cubicBezTo>
                  <a:lnTo>
                    <a:pt x="0" y="41982"/>
                  </a:lnTo>
                  <a:cubicBezTo>
                    <a:pt x="0" y="18796"/>
                    <a:pt x="18796" y="0"/>
                    <a:pt x="41982" y="0"/>
                  </a:cubicBezTo>
                  <a:close/>
                </a:path>
              </a:pathLst>
            </a:custGeom>
            <a:solidFill>
              <a:srgbClr val="FDFDFD"/>
            </a:solidFill>
            <a:ln w="38100" cap="rnd">
              <a:solidFill>
                <a:srgbClr val="000000"/>
              </a:solidFill>
              <a:prstDash val="solid"/>
              <a:round/>
            </a:ln>
          </p:spPr>
        </p:sp>
        <p:sp>
          <p:nvSpPr>
            <p:cNvPr id="15" name="TextBox 15"/>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AutoShape 16"/>
          <p:cNvSpPr/>
          <p:nvPr/>
        </p:nvSpPr>
        <p:spPr>
          <a:xfrm>
            <a:off x="1440271" y="4538247"/>
            <a:ext cx="4556545" cy="0"/>
          </a:xfrm>
          <a:prstGeom prst="line">
            <a:avLst/>
          </a:prstGeom>
          <a:ln w="38100" cap="flat">
            <a:solidFill>
              <a:srgbClr val="000000"/>
            </a:solidFill>
            <a:prstDash val="solid"/>
            <a:headEnd type="none" w="sm" len="sm"/>
            <a:tailEnd type="none" w="sm" len="sm"/>
          </a:ln>
        </p:spPr>
      </p:sp>
      <p:sp>
        <p:nvSpPr>
          <p:cNvPr id="17" name="AutoShape 17"/>
          <p:cNvSpPr/>
          <p:nvPr/>
        </p:nvSpPr>
        <p:spPr>
          <a:xfrm>
            <a:off x="6892598" y="4557297"/>
            <a:ext cx="4556545" cy="0"/>
          </a:xfrm>
          <a:prstGeom prst="line">
            <a:avLst/>
          </a:prstGeom>
          <a:ln w="38100" cap="flat">
            <a:solidFill>
              <a:srgbClr val="000000"/>
            </a:solidFill>
            <a:prstDash val="solid"/>
            <a:headEnd type="none" w="sm" len="sm"/>
            <a:tailEnd type="none" w="sm" len="sm"/>
          </a:ln>
        </p:spPr>
      </p:sp>
      <p:sp>
        <p:nvSpPr>
          <p:cNvPr id="18" name="Freeform 18"/>
          <p:cNvSpPr/>
          <p:nvPr/>
        </p:nvSpPr>
        <p:spPr>
          <a:xfrm>
            <a:off x="12314521" y="8154796"/>
            <a:ext cx="4556545" cy="638985"/>
          </a:xfrm>
          <a:custGeom>
            <a:avLst/>
            <a:gdLst/>
            <a:ahLst/>
            <a:cxnLst/>
            <a:rect l="l" t="t" r="r" b="b"/>
            <a:pathLst>
              <a:path w="4556545" h="638985">
                <a:moveTo>
                  <a:pt x="0" y="0"/>
                </a:moveTo>
                <a:lnTo>
                  <a:pt x="4556546" y="0"/>
                </a:lnTo>
                <a:lnTo>
                  <a:pt x="4556546" y="638985"/>
                </a:lnTo>
                <a:lnTo>
                  <a:pt x="0" y="638985"/>
                </a:lnTo>
                <a:lnTo>
                  <a:pt x="0" y="0"/>
                </a:lnTo>
                <a:close/>
              </a:path>
            </a:pathLst>
          </a:custGeom>
          <a:blipFill>
            <a:blip r:embed="rId2"/>
            <a:stretch>
              <a:fillRect t="-40835"/>
            </a:stretch>
          </a:blipFill>
        </p:spPr>
      </p:sp>
      <p:grpSp>
        <p:nvGrpSpPr>
          <p:cNvPr id="19" name="Group 19"/>
          <p:cNvGrpSpPr/>
          <p:nvPr/>
        </p:nvGrpSpPr>
        <p:grpSpPr>
          <a:xfrm>
            <a:off x="12287343" y="1853822"/>
            <a:ext cx="4610287" cy="6552171"/>
            <a:chOff x="0" y="0"/>
            <a:chExt cx="1416547" cy="2013207"/>
          </a:xfrm>
        </p:grpSpPr>
        <p:sp>
          <p:nvSpPr>
            <p:cNvPr id="20" name="Freeform 20"/>
            <p:cNvSpPr/>
            <p:nvPr/>
          </p:nvSpPr>
          <p:spPr>
            <a:xfrm>
              <a:off x="0" y="0"/>
              <a:ext cx="1416547" cy="2013207"/>
            </a:xfrm>
            <a:custGeom>
              <a:avLst/>
              <a:gdLst/>
              <a:ahLst/>
              <a:cxnLst/>
              <a:rect l="l" t="t" r="r" b="b"/>
              <a:pathLst>
                <a:path w="1416547" h="2013207">
                  <a:moveTo>
                    <a:pt x="41982" y="0"/>
                  </a:moveTo>
                  <a:lnTo>
                    <a:pt x="1374566" y="0"/>
                  </a:lnTo>
                  <a:cubicBezTo>
                    <a:pt x="1397752" y="0"/>
                    <a:pt x="1416547" y="18796"/>
                    <a:pt x="1416547" y="41982"/>
                  </a:cubicBezTo>
                  <a:lnTo>
                    <a:pt x="1416547" y="1971225"/>
                  </a:lnTo>
                  <a:cubicBezTo>
                    <a:pt x="1416547" y="1982359"/>
                    <a:pt x="1412124" y="1993037"/>
                    <a:pt x="1404251" y="2000911"/>
                  </a:cubicBezTo>
                  <a:cubicBezTo>
                    <a:pt x="1396378" y="2008784"/>
                    <a:pt x="1385700" y="2013207"/>
                    <a:pt x="1374566" y="2013207"/>
                  </a:cubicBezTo>
                  <a:lnTo>
                    <a:pt x="41982" y="2013207"/>
                  </a:lnTo>
                  <a:cubicBezTo>
                    <a:pt x="18796" y="2013207"/>
                    <a:pt x="0" y="1994411"/>
                    <a:pt x="0" y="1971225"/>
                  </a:cubicBezTo>
                  <a:lnTo>
                    <a:pt x="0" y="41982"/>
                  </a:lnTo>
                  <a:cubicBezTo>
                    <a:pt x="0" y="18796"/>
                    <a:pt x="18796" y="0"/>
                    <a:pt x="41982" y="0"/>
                  </a:cubicBezTo>
                  <a:close/>
                </a:path>
              </a:pathLst>
            </a:custGeom>
            <a:solidFill>
              <a:srgbClr val="FDFDFD"/>
            </a:solidFill>
            <a:ln w="38100" cap="rnd">
              <a:solidFill>
                <a:srgbClr val="000000"/>
              </a:solidFill>
              <a:prstDash val="solid"/>
              <a:round/>
            </a:ln>
          </p:spPr>
        </p:sp>
        <p:sp>
          <p:nvSpPr>
            <p:cNvPr id="21" name="TextBox 21"/>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AutoShape 22"/>
          <p:cNvSpPr/>
          <p:nvPr/>
        </p:nvSpPr>
        <p:spPr>
          <a:xfrm>
            <a:off x="12341085" y="4576347"/>
            <a:ext cx="4556545" cy="0"/>
          </a:xfrm>
          <a:prstGeom prst="line">
            <a:avLst/>
          </a:prstGeom>
          <a:ln w="38100" cap="flat">
            <a:solidFill>
              <a:srgbClr val="000000"/>
            </a:solidFill>
            <a:prstDash val="solid"/>
            <a:headEnd type="none" w="sm" len="sm"/>
            <a:tailEnd type="none" w="sm" len="sm"/>
          </a:ln>
        </p:spPr>
      </p:sp>
      <p:sp>
        <p:nvSpPr>
          <p:cNvPr id="23" name="TextBox 23"/>
          <p:cNvSpPr txBox="1"/>
          <p:nvPr/>
        </p:nvSpPr>
        <p:spPr>
          <a:xfrm>
            <a:off x="12630817" y="4831094"/>
            <a:ext cx="3828366" cy="3199130"/>
          </a:xfrm>
          <a:prstGeom prst="rect">
            <a:avLst/>
          </a:prstGeom>
        </p:spPr>
        <p:txBody>
          <a:bodyPr lIns="0" tIns="0" rIns="0" bIns="0" rtlCol="0" anchor="t">
            <a:spAutoFit/>
          </a:bodyPr>
          <a:lstStyle/>
          <a:p>
            <a:pPr algn="just">
              <a:lnSpc>
                <a:spcPts val="3219"/>
              </a:lnSpc>
            </a:pPr>
            <a:r>
              <a:rPr lang="en-US" sz="2299" spc="-45">
                <a:solidFill>
                  <a:srgbClr val="000000"/>
                </a:solidFill>
                <a:latin typeface="Poppins"/>
              </a:rPr>
              <a:t>Output devices are hardware components that display or present information processed by the computer system. They provide feedback or output to the user based on the actions performed. </a:t>
            </a:r>
          </a:p>
        </p:txBody>
      </p:sp>
      <p:grpSp>
        <p:nvGrpSpPr>
          <p:cNvPr id="24" name="Group 24"/>
          <p:cNvGrpSpPr/>
          <p:nvPr/>
        </p:nvGrpSpPr>
        <p:grpSpPr>
          <a:xfrm>
            <a:off x="2813628" y="2076962"/>
            <a:ext cx="2859693" cy="1389748"/>
            <a:chOff x="0" y="0"/>
            <a:chExt cx="443041" cy="215308"/>
          </a:xfrm>
        </p:grpSpPr>
        <p:sp>
          <p:nvSpPr>
            <p:cNvPr id="25" name="Freeform 25"/>
            <p:cNvSpPr/>
            <p:nvPr/>
          </p:nvSpPr>
          <p:spPr>
            <a:xfrm>
              <a:off x="0" y="0"/>
              <a:ext cx="443041" cy="215308"/>
            </a:xfrm>
            <a:custGeom>
              <a:avLst/>
              <a:gdLst/>
              <a:ahLst/>
              <a:cxnLst/>
              <a:rect l="l" t="t" r="r" b="b"/>
              <a:pathLst>
                <a:path w="443041" h="215308">
                  <a:moveTo>
                    <a:pt x="62267" y="0"/>
                  </a:moveTo>
                  <a:lnTo>
                    <a:pt x="380774" y="0"/>
                  </a:lnTo>
                  <a:cubicBezTo>
                    <a:pt x="397289" y="0"/>
                    <a:pt x="413126" y="6560"/>
                    <a:pt x="424804" y="18238"/>
                  </a:cubicBezTo>
                  <a:cubicBezTo>
                    <a:pt x="436481" y="29915"/>
                    <a:pt x="443041" y="45753"/>
                    <a:pt x="443041" y="62267"/>
                  </a:cubicBezTo>
                  <a:lnTo>
                    <a:pt x="443041" y="153041"/>
                  </a:lnTo>
                  <a:cubicBezTo>
                    <a:pt x="443041" y="169556"/>
                    <a:pt x="436481" y="185393"/>
                    <a:pt x="424804" y="197071"/>
                  </a:cubicBezTo>
                  <a:cubicBezTo>
                    <a:pt x="413126" y="208748"/>
                    <a:pt x="397289" y="215308"/>
                    <a:pt x="380774" y="215308"/>
                  </a:cubicBezTo>
                  <a:lnTo>
                    <a:pt x="62267" y="215308"/>
                  </a:lnTo>
                  <a:cubicBezTo>
                    <a:pt x="45753" y="215308"/>
                    <a:pt x="29915" y="208748"/>
                    <a:pt x="18238" y="197071"/>
                  </a:cubicBezTo>
                  <a:cubicBezTo>
                    <a:pt x="6560" y="185393"/>
                    <a:pt x="0" y="169556"/>
                    <a:pt x="0" y="153041"/>
                  </a:cubicBezTo>
                  <a:lnTo>
                    <a:pt x="0" y="62267"/>
                  </a:lnTo>
                  <a:cubicBezTo>
                    <a:pt x="0" y="45753"/>
                    <a:pt x="6560" y="29915"/>
                    <a:pt x="18238" y="18238"/>
                  </a:cubicBezTo>
                  <a:cubicBezTo>
                    <a:pt x="29915" y="6560"/>
                    <a:pt x="45753" y="0"/>
                    <a:pt x="62267" y="0"/>
                  </a:cubicBezTo>
                  <a:close/>
                </a:path>
              </a:pathLst>
            </a:custGeom>
            <a:blipFill>
              <a:blip r:embed="rId3"/>
              <a:stretch>
                <a:fillRect t="-7872" b="-7872"/>
              </a:stretch>
            </a:blipFill>
          </p:spPr>
        </p:sp>
      </p:grpSp>
      <p:sp>
        <p:nvSpPr>
          <p:cNvPr id="26" name="Freeform 26"/>
          <p:cNvSpPr/>
          <p:nvPr/>
        </p:nvSpPr>
        <p:spPr>
          <a:xfrm>
            <a:off x="1749654" y="2310725"/>
            <a:ext cx="881646" cy="881646"/>
          </a:xfrm>
          <a:custGeom>
            <a:avLst/>
            <a:gdLst/>
            <a:ahLst/>
            <a:cxnLst/>
            <a:rect l="l" t="t" r="r" b="b"/>
            <a:pathLst>
              <a:path w="881646" h="881646">
                <a:moveTo>
                  <a:pt x="0" y="0"/>
                </a:moveTo>
                <a:lnTo>
                  <a:pt x="881645" y="0"/>
                </a:lnTo>
                <a:lnTo>
                  <a:pt x="881645" y="881645"/>
                </a:lnTo>
                <a:lnTo>
                  <a:pt x="0" y="8816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sp>
      <p:grpSp>
        <p:nvGrpSpPr>
          <p:cNvPr id="27" name="Group 27"/>
          <p:cNvGrpSpPr/>
          <p:nvPr/>
        </p:nvGrpSpPr>
        <p:grpSpPr>
          <a:xfrm>
            <a:off x="8252305" y="2076962"/>
            <a:ext cx="2859693" cy="1389748"/>
            <a:chOff x="0" y="0"/>
            <a:chExt cx="443041" cy="215308"/>
          </a:xfrm>
        </p:grpSpPr>
        <p:sp>
          <p:nvSpPr>
            <p:cNvPr id="28" name="Freeform 28"/>
            <p:cNvSpPr/>
            <p:nvPr/>
          </p:nvSpPr>
          <p:spPr>
            <a:xfrm>
              <a:off x="0" y="0"/>
              <a:ext cx="443041" cy="215308"/>
            </a:xfrm>
            <a:custGeom>
              <a:avLst/>
              <a:gdLst/>
              <a:ahLst/>
              <a:cxnLst/>
              <a:rect l="l" t="t" r="r" b="b"/>
              <a:pathLst>
                <a:path w="443041" h="215308">
                  <a:moveTo>
                    <a:pt x="62267" y="0"/>
                  </a:moveTo>
                  <a:lnTo>
                    <a:pt x="380774" y="0"/>
                  </a:lnTo>
                  <a:cubicBezTo>
                    <a:pt x="397289" y="0"/>
                    <a:pt x="413126" y="6560"/>
                    <a:pt x="424804" y="18238"/>
                  </a:cubicBezTo>
                  <a:cubicBezTo>
                    <a:pt x="436481" y="29915"/>
                    <a:pt x="443041" y="45753"/>
                    <a:pt x="443041" y="62267"/>
                  </a:cubicBezTo>
                  <a:lnTo>
                    <a:pt x="443041" y="153041"/>
                  </a:lnTo>
                  <a:cubicBezTo>
                    <a:pt x="443041" y="169556"/>
                    <a:pt x="436481" y="185393"/>
                    <a:pt x="424804" y="197071"/>
                  </a:cubicBezTo>
                  <a:cubicBezTo>
                    <a:pt x="413126" y="208748"/>
                    <a:pt x="397289" y="215308"/>
                    <a:pt x="380774" y="215308"/>
                  </a:cubicBezTo>
                  <a:lnTo>
                    <a:pt x="62267" y="215308"/>
                  </a:lnTo>
                  <a:cubicBezTo>
                    <a:pt x="45753" y="215308"/>
                    <a:pt x="29915" y="208748"/>
                    <a:pt x="18238" y="197071"/>
                  </a:cubicBezTo>
                  <a:cubicBezTo>
                    <a:pt x="6560" y="185393"/>
                    <a:pt x="0" y="169556"/>
                    <a:pt x="0" y="153041"/>
                  </a:cubicBezTo>
                  <a:lnTo>
                    <a:pt x="0" y="62267"/>
                  </a:lnTo>
                  <a:cubicBezTo>
                    <a:pt x="0" y="45753"/>
                    <a:pt x="6560" y="29915"/>
                    <a:pt x="18238" y="18238"/>
                  </a:cubicBezTo>
                  <a:cubicBezTo>
                    <a:pt x="29915" y="6560"/>
                    <a:pt x="45753" y="0"/>
                    <a:pt x="62267" y="0"/>
                  </a:cubicBezTo>
                  <a:close/>
                </a:path>
              </a:pathLst>
            </a:custGeom>
            <a:blipFill>
              <a:blip r:embed="rId6"/>
              <a:stretch>
                <a:fillRect l="-21442" t="-82402" b="-4987"/>
              </a:stretch>
            </a:blipFill>
          </p:spPr>
        </p:sp>
      </p:grpSp>
      <p:sp>
        <p:nvSpPr>
          <p:cNvPr id="29" name="Freeform 29"/>
          <p:cNvSpPr/>
          <p:nvPr/>
        </p:nvSpPr>
        <p:spPr>
          <a:xfrm>
            <a:off x="7109069" y="2301200"/>
            <a:ext cx="978343" cy="978343"/>
          </a:xfrm>
          <a:custGeom>
            <a:avLst/>
            <a:gdLst/>
            <a:ahLst/>
            <a:cxnLst/>
            <a:rect l="l" t="t" r="r" b="b"/>
            <a:pathLst>
              <a:path w="978343" h="978343">
                <a:moveTo>
                  <a:pt x="0" y="0"/>
                </a:moveTo>
                <a:lnTo>
                  <a:pt x="978343" y="0"/>
                </a:lnTo>
                <a:lnTo>
                  <a:pt x="978343" y="978343"/>
                </a:lnTo>
                <a:lnTo>
                  <a:pt x="0" y="97834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rnd">
            <a:noFill/>
            <a:prstDash val="solid"/>
            <a:round/>
          </a:ln>
        </p:spPr>
      </p:sp>
      <p:grpSp>
        <p:nvGrpSpPr>
          <p:cNvPr id="30" name="Group 30"/>
          <p:cNvGrpSpPr/>
          <p:nvPr/>
        </p:nvGrpSpPr>
        <p:grpSpPr>
          <a:xfrm>
            <a:off x="13707595" y="2109069"/>
            <a:ext cx="2859693" cy="1389748"/>
            <a:chOff x="0" y="0"/>
            <a:chExt cx="443041" cy="215308"/>
          </a:xfrm>
        </p:grpSpPr>
        <p:sp>
          <p:nvSpPr>
            <p:cNvPr id="31" name="Freeform 31"/>
            <p:cNvSpPr/>
            <p:nvPr/>
          </p:nvSpPr>
          <p:spPr>
            <a:xfrm>
              <a:off x="0" y="0"/>
              <a:ext cx="443041" cy="215308"/>
            </a:xfrm>
            <a:custGeom>
              <a:avLst/>
              <a:gdLst/>
              <a:ahLst/>
              <a:cxnLst/>
              <a:rect l="l" t="t" r="r" b="b"/>
              <a:pathLst>
                <a:path w="443041" h="215308">
                  <a:moveTo>
                    <a:pt x="62267" y="0"/>
                  </a:moveTo>
                  <a:lnTo>
                    <a:pt x="380774" y="0"/>
                  </a:lnTo>
                  <a:cubicBezTo>
                    <a:pt x="397289" y="0"/>
                    <a:pt x="413126" y="6560"/>
                    <a:pt x="424804" y="18238"/>
                  </a:cubicBezTo>
                  <a:cubicBezTo>
                    <a:pt x="436481" y="29915"/>
                    <a:pt x="443041" y="45753"/>
                    <a:pt x="443041" y="62267"/>
                  </a:cubicBezTo>
                  <a:lnTo>
                    <a:pt x="443041" y="153041"/>
                  </a:lnTo>
                  <a:cubicBezTo>
                    <a:pt x="443041" y="169556"/>
                    <a:pt x="436481" y="185393"/>
                    <a:pt x="424804" y="197071"/>
                  </a:cubicBezTo>
                  <a:cubicBezTo>
                    <a:pt x="413126" y="208748"/>
                    <a:pt x="397289" y="215308"/>
                    <a:pt x="380774" y="215308"/>
                  </a:cubicBezTo>
                  <a:lnTo>
                    <a:pt x="62267" y="215308"/>
                  </a:lnTo>
                  <a:cubicBezTo>
                    <a:pt x="45753" y="215308"/>
                    <a:pt x="29915" y="208748"/>
                    <a:pt x="18238" y="197071"/>
                  </a:cubicBezTo>
                  <a:cubicBezTo>
                    <a:pt x="6560" y="185393"/>
                    <a:pt x="0" y="169556"/>
                    <a:pt x="0" y="153041"/>
                  </a:cubicBezTo>
                  <a:lnTo>
                    <a:pt x="0" y="62267"/>
                  </a:lnTo>
                  <a:cubicBezTo>
                    <a:pt x="0" y="45753"/>
                    <a:pt x="6560" y="29915"/>
                    <a:pt x="18238" y="18238"/>
                  </a:cubicBezTo>
                  <a:cubicBezTo>
                    <a:pt x="29915" y="6560"/>
                    <a:pt x="45753" y="0"/>
                    <a:pt x="62267" y="0"/>
                  </a:cubicBezTo>
                  <a:close/>
                </a:path>
              </a:pathLst>
            </a:custGeom>
            <a:blipFill>
              <a:blip r:embed="rId9"/>
              <a:stretch>
                <a:fillRect t="-7872" b="-7872"/>
              </a:stretch>
            </a:blipFill>
          </p:spPr>
        </p:sp>
      </p:grpSp>
      <p:sp>
        <p:nvSpPr>
          <p:cNvPr id="32" name="Freeform 32"/>
          <p:cNvSpPr/>
          <p:nvPr/>
        </p:nvSpPr>
        <p:spPr>
          <a:xfrm>
            <a:off x="12478151" y="2301200"/>
            <a:ext cx="1023593" cy="1023593"/>
          </a:xfrm>
          <a:custGeom>
            <a:avLst/>
            <a:gdLst/>
            <a:ahLst/>
            <a:cxnLst/>
            <a:rect l="l" t="t" r="r" b="b"/>
            <a:pathLst>
              <a:path w="1023593" h="1023593">
                <a:moveTo>
                  <a:pt x="0" y="0"/>
                </a:moveTo>
                <a:lnTo>
                  <a:pt x="1023592" y="0"/>
                </a:lnTo>
                <a:lnTo>
                  <a:pt x="1023592" y="1023592"/>
                </a:lnTo>
                <a:lnTo>
                  <a:pt x="0" y="102359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rnd">
            <a:noFill/>
            <a:prstDash val="solid"/>
            <a:round/>
          </a:ln>
        </p:spPr>
      </p:sp>
      <p:sp>
        <p:nvSpPr>
          <p:cNvPr id="33" name="TextBox 33"/>
          <p:cNvSpPr txBox="1"/>
          <p:nvPr/>
        </p:nvSpPr>
        <p:spPr>
          <a:xfrm>
            <a:off x="1592734" y="4695316"/>
            <a:ext cx="4139228" cy="3358515"/>
          </a:xfrm>
          <a:prstGeom prst="rect">
            <a:avLst/>
          </a:prstGeom>
        </p:spPr>
        <p:txBody>
          <a:bodyPr lIns="0" tIns="0" rIns="0" bIns="0" rtlCol="0" anchor="t">
            <a:spAutoFit/>
          </a:bodyPr>
          <a:lstStyle/>
          <a:p>
            <a:pPr algn="just">
              <a:lnSpc>
                <a:spcPts val="3359"/>
              </a:lnSpc>
            </a:pPr>
            <a:r>
              <a:rPr lang="en-US" sz="2399" spc="-47">
                <a:solidFill>
                  <a:srgbClr val="000000"/>
                </a:solidFill>
                <a:latin typeface="Poppins"/>
              </a:rPr>
              <a:t>The motherboard connects hardware components, facilitating communication and power distribution. It links the CPU, RAM, storage, expansion cards, and peripherals through buses and connectors.</a:t>
            </a:r>
          </a:p>
        </p:txBody>
      </p:sp>
      <p:sp>
        <p:nvSpPr>
          <p:cNvPr id="34" name="TextBox 34"/>
          <p:cNvSpPr txBox="1"/>
          <p:nvPr/>
        </p:nvSpPr>
        <p:spPr>
          <a:xfrm>
            <a:off x="1728828" y="3867610"/>
            <a:ext cx="3828940" cy="474815"/>
          </a:xfrm>
          <a:prstGeom prst="rect">
            <a:avLst/>
          </a:prstGeom>
        </p:spPr>
        <p:txBody>
          <a:bodyPr lIns="0" tIns="0" rIns="0" bIns="0" rtlCol="0" anchor="t">
            <a:spAutoFit/>
          </a:bodyPr>
          <a:lstStyle/>
          <a:p>
            <a:pPr algn="ctr">
              <a:lnSpc>
                <a:spcPts val="3736"/>
              </a:lnSpc>
              <a:spcBef>
                <a:spcPct val="0"/>
              </a:spcBef>
            </a:pPr>
            <a:r>
              <a:rPr lang="en-US" sz="2669">
                <a:solidFill>
                  <a:srgbClr val="000000"/>
                </a:solidFill>
                <a:latin typeface="Poppins Bold"/>
              </a:rPr>
              <a:t>Motherboard</a:t>
            </a:r>
          </a:p>
        </p:txBody>
      </p:sp>
      <p:sp>
        <p:nvSpPr>
          <p:cNvPr id="35" name="TextBox 35"/>
          <p:cNvSpPr txBox="1"/>
          <p:nvPr/>
        </p:nvSpPr>
        <p:spPr>
          <a:xfrm>
            <a:off x="7173366" y="4840619"/>
            <a:ext cx="3974367" cy="3125470"/>
          </a:xfrm>
          <a:prstGeom prst="rect">
            <a:avLst/>
          </a:prstGeom>
        </p:spPr>
        <p:txBody>
          <a:bodyPr lIns="0" tIns="0" rIns="0" bIns="0" rtlCol="0" anchor="t">
            <a:spAutoFit/>
          </a:bodyPr>
          <a:lstStyle/>
          <a:p>
            <a:pPr algn="just">
              <a:lnSpc>
                <a:spcPts val="3079"/>
              </a:lnSpc>
            </a:pPr>
            <a:r>
              <a:rPr lang="en-US" sz="2199" spc="-43">
                <a:solidFill>
                  <a:srgbClr val="000000"/>
                </a:solidFill>
                <a:latin typeface="Poppins"/>
              </a:rPr>
              <a:t>Input devices are peripherals that allow users to provide data and commands to the computer system. These devices transmit signals to the CPU, which processes the input and executes corresponding actions.</a:t>
            </a:r>
          </a:p>
        </p:txBody>
      </p:sp>
      <p:sp>
        <p:nvSpPr>
          <p:cNvPr id="36" name="TextBox 36"/>
          <p:cNvSpPr txBox="1"/>
          <p:nvPr/>
        </p:nvSpPr>
        <p:spPr>
          <a:xfrm>
            <a:off x="7246079" y="3867610"/>
            <a:ext cx="3828940" cy="474815"/>
          </a:xfrm>
          <a:prstGeom prst="rect">
            <a:avLst/>
          </a:prstGeom>
        </p:spPr>
        <p:txBody>
          <a:bodyPr lIns="0" tIns="0" rIns="0" bIns="0" rtlCol="0" anchor="t">
            <a:spAutoFit/>
          </a:bodyPr>
          <a:lstStyle/>
          <a:p>
            <a:pPr algn="ctr">
              <a:lnSpc>
                <a:spcPts val="3736"/>
              </a:lnSpc>
              <a:spcBef>
                <a:spcPct val="0"/>
              </a:spcBef>
            </a:pPr>
            <a:r>
              <a:rPr lang="en-US" sz="2669">
                <a:solidFill>
                  <a:srgbClr val="000000"/>
                </a:solidFill>
                <a:latin typeface="Poppins Bold"/>
              </a:rPr>
              <a:t>Input Devices</a:t>
            </a:r>
          </a:p>
        </p:txBody>
      </p:sp>
      <p:sp>
        <p:nvSpPr>
          <p:cNvPr id="37" name="TextBox 37"/>
          <p:cNvSpPr txBox="1"/>
          <p:nvPr/>
        </p:nvSpPr>
        <p:spPr>
          <a:xfrm>
            <a:off x="12630243" y="3867610"/>
            <a:ext cx="3828940" cy="474815"/>
          </a:xfrm>
          <a:prstGeom prst="rect">
            <a:avLst/>
          </a:prstGeom>
        </p:spPr>
        <p:txBody>
          <a:bodyPr lIns="0" tIns="0" rIns="0" bIns="0" rtlCol="0" anchor="t">
            <a:spAutoFit/>
          </a:bodyPr>
          <a:lstStyle/>
          <a:p>
            <a:pPr algn="ctr">
              <a:lnSpc>
                <a:spcPts val="3736"/>
              </a:lnSpc>
              <a:spcBef>
                <a:spcPct val="0"/>
              </a:spcBef>
            </a:pPr>
            <a:r>
              <a:rPr lang="en-US" sz="2669">
                <a:solidFill>
                  <a:srgbClr val="000000"/>
                </a:solidFill>
                <a:latin typeface="Poppins Bold"/>
              </a:rPr>
              <a:t> Output Devices</a:t>
            </a:r>
          </a:p>
        </p:txBody>
      </p:sp>
    </p:spTree>
  </p:cSld>
  <p:clrMapOvr>
    <a:masterClrMapping/>
  </p:clrMapOvr>
  <p:transition spd="slow">
    <p:strips dir="rd"/>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7063185" y="477719"/>
            <a:ext cx="11276273" cy="19618562"/>
            <a:chOff x="0" y="0"/>
            <a:chExt cx="2969883" cy="5167029"/>
          </a:xfrm>
        </p:grpSpPr>
        <p:sp>
          <p:nvSpPr>
            <p:cNvPr id="3" name="Freeform 3"/>
            <p:cNvSpPr/>
            <p:nvPr/>
          </p:nvSpPr>
          <p:spPr>
            <a:xfrm>
              <a:off x="0" y="0"/>
              <a:ext cx="2969883" cy="5167029"/>
            </a:xfrm>
            <a:custGeom>
              <a:avLst/>
              <a:gdLst/>
              <a:ahLst/>
              <a:cxnLst/>
              <a:rect l="l" t="t" r="r" b="b"/>
              <a:pathLst>
                <a:path w="2969883" h="5167029">
                  <a:moveTo>
                    <a:pt x="0" y="0"/>
                  </a:moveTo>
                  <a:lnTo>
                    <a:pt x="2969883" y="0"/>
                  </a:lnTo>
                  <a:lnTo>
                    <a:pt x="2969883" y="5167029"/>
                  </a:lnTo>
                  <a:lnTo>
                    <a:pt x="0" y="5167029"/>
                  </a:lnTo>
                  <a:close/>
                </a:path>
              </a:pathLst>
            </a:custGeom>
            <a:solidFill>
              <a:srgbClr val="2BBBE8"/>
            </a:solidFill>
          </p:spPr>
        </p:sp>
        <p:sp>
          <p:nvSpPr>
            <p:cNvPr id="4" name="TextBox 4"/>
            <p:cNvSpPr txBox="1"/>
            <p:nvPr/>
          </p:nvSpPr>
          <p:spPr>
            <a:xfrm>
              <a:off x="0" y="-38100"/>
              <a:ext cx="2969883" cy="520512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13708" y="8154796"/>
            <a:ext cx="4556545" cy="638985"/>
          </a:xfrm>
          <a:custGeom>
            <a:avLst/>
            <a:gdLst/>
            <a:ahLst/>
            <a:cxnLst/>
            <a:rect l="l" t="t" r="r" b="b"/>
            <a:pathLst>
              <a:path w="4556545" h="638985">
                <a:moveTo>
                  <a:pt x="0" y="0"/>
                </a:moveTo>
                <a:lnTo>
                  <a:pt x="4556545" y="0"/>
                </a:lnTo>
                <a:lnTo>
                  <a:pt x="4556545" y="638985"/>
                </a:lnTo>
                <a:lnTo>
                  <a:pt x="0" y="638985"/>
                </a:lnTo>
                <a:lnTo>
                  <a:pt x="0" y="0"/>
                </a:lnTo>
                <a:close/>
              </a:path>
            </a:pathLst>
          </a:custGeom>
          <a:blipFill>
            <a:blip r:embed="rId2"/>
            <a:stretch>
              <a:fillRect t="-40835"/>
            </a:stretch>
          </a:blipFill>
        </p:spPr>
      </p:sp>
      <p:grpSp>
        <p:nvGrpSpPr>
          <p:cNvPr id="6" name="Group 6"/>
          <p:cNvGrpSpPr/>
          <p:nvPr/>
        </p:nvGrpSpPr>
        <p:grpSpPr>
          <a:xfrm rot="2700000">
            <a:off x="-1008155" y="-7236884"/>
            <a:ext cx="12482349" cy="19270038"/>
            <a:chOff x="0" y="0"/>
            <a:chExt cx="3287532" cy="5075236"/>
          </a:xfrm>
        </p:grpSpPr>
        <p:sp>
          <p:nvSpPr>
            <p:cNvPr id="7" name="Freeform 7"/>
            <p:cNvSpPr/>
            <p:nvPr/>
          </p:nvSpPr>
          <p:spPr>
            <a:xfrm>
              <a:off x="0" y="0"/>
              <a:ext cx="3287532" cy="5075236"/>
            </a:xfrm>
            <a:custGeom>
              <a:avLst/>
              <a:gdLst/>
              <a:ahLst/>
              <a:cxnLst/>
              <a:rect l="l" t="t" r="r" b="b"/>
              <a:pathLst>
                <a:path w="3287532" h="5075236">
                  <a:moveTo>
                    <a:pt x="0" y="0"/>
                  </a:moveTo>
                  <a:lnTo>
                    <a:pt x="3287532" y="0"/>
                  </a:lnTo>
                  <a:lnTo>
                    <a:pt x="3287532" y="5075236"/>
                  </a:lnTo>
                  <a:lnTo>
                    <a:pt x="0" y="5075236"/>
                  </a:lnTo>
                  <a:close/>
                </a:path>
              </a:pathLst>
            </a:custGeom>
            <a:solidFill>
              <a:srgbClr val="2BBBE8"/>
            </a:solidFill>
          </p:spPr>
        </p:sp>
        <p:sp>
          <p:nvSpPr>
            <p:cNvPr id="8" name="TextBox 8"/>
            <p:cNvSpPr txBox="1"/>
            <p:nvPr/>
          </p:nvSpPr>
          <p:spPr>
            <a:xfrm>
              <a:off x="0" y="-38100"/>
              <a:ext cx="3287532" cy="511333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86530" y="1853822"/>
            <a:ext cx="4610287" cy="6552171"/>
            <a:chOff x="0" y="0"/>
            <a:chExt cx="1416547" cy="2013207"/>
          </a:xfrm>
        </p:grpSpPr>
        <p:sp>
          <p:nvSpPr>
            <p:cNvPr id="10" name="Freeform 10"/>
            <p:cNvSpPr/>
            <p:nvPr/>
          </p:nvSpPr>
          <p:spPr>
            <a:xfrm>
              <a:off x="0" y="0"/>
              <a:ext cx="1416547" cy="2013207"/>
            </a:xfrm>
            <a:custGeom>
              <a:avLst/>
              <a:gdLst/>
              <a:ahLst/>
              <a:cxnLst/>
              <a:rect l="l" t="t" r="r" b="b"/>
              <a:pathLst>
                <a:path w="1416547" h="2013207">
                  <a:moveTo>
                    <a:pt x="41982" y="0"/>
                  </a:moveTo>
                  <a:lnTo>
                    <a:pt x="1374566" y="0"/>
                  </a:lnTo>
                  <a:cubicBezTo>
                    <a:pt x="1397752" y="0"/>
                    <a:pt x="1416547" y="18796"/>
                    <a:pt x="1416547" y="41982"/>
                  </a:cubicBezTo>
                  <a:lnTo>
                    <a:pt x="1416547" y="1971225"/>
                  </a:lnTo>
                  <a:cubicBezTo>
                    <a:pt x="1416547" y="1982359"/>
                    <a:pt x="1412124" y="1993037"/>
                    <a:pt x="1404251" y="2000911"/>
                  </a:cubicBezTo>
                  <a:cubicBezTo>
                    <a:pt x="1396378" y="2008784"/>
                    <a:pt x="1385700" y="2013207"/>
                    <a:pt x="1374566" y="2013207"/>
                  </a:cubicBezTo>
                  <a:lnTo>
                    <a:pt x="41982" y="2013207"/>
                  </a:lnTo>
                  <a:cubicBezTo>
                    <a:pt x="18796" y="2013207"/>
                    <a:pt x="0" y="1994411"/>
                    <a:pt x="0" y="1971225"/>
                  </a:cubicBezTo>
                  <a:lnTo>
                    <a:pt x="0" y="41982"/>
                  </a:lnTo>
                  <a:cubicBezTo>
                    <a:pt x="0" y="18796"/>
                    <a:pt x="18796" y="0"/>
                    <a:pt x="41982" y="0"/>
                  </a:cubicBezTo>
                  <a:close/>
                </a:path>
              </a:pathLst>
            </a:custGeom>
            <a:solidFill>
              <a:srgbClr val="FDFDFD"/>
            </a:solidFill>
            <a:ln w="38100" cap="rnd">
              <a:solidFill>
                <a:srgbClr val="000000"/>
              </a:solidFill>
              <a:prstDash val="solid"/>
              <a:round/>
            </a:ln>
          </p:spPr>
        </p:sp>
        <p:sp>
          <p:nvSpPr>
            <p:cNvPr id="11" name="TextBox 11"/>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AutoShape 12"/>
          <p:cNvSpPr/>
          <p:nvPr/>
        </p:nvSpPr>
        <p:spPr>
          <a:xfrm>
            <a:off x="1440271" y="4538247"/>
            <a:ext cx="4556545" cy="0"/>
          </a:xfrm>
          <a:prstGeom prst="line">
            <a:avLst/>
          </a:prstGeom>
          <a:ln w="38100" cap="flat">
            <a:solidFill>
              <a:srgbClr val="000000"/>
            </a:solidFill>
            <a:prstDash val="solid"/>
            <a:headEnd type="none" w="sm" len="sm"/>
            <a:tailEnd type="none" w="sm" len="sm"/>
          </a:ln>
        </p:spPr>
      </p:sp>
      <p:sp>
        <p:nvSpPr>
          <p:cNvPr id="13" name="Freeform 13"/>
          <p:cNvSpPr/>
          <p:nvPr/>
        </p:nvSpPr>
        <p:spPr>
          <a:xfrm>
            <a:off x="6866035" y="8154796"/>
            <a:ext cx="4556545" cy="638985"/>
          </a:xfrm>
          <a:custGeom>
            <a:avLst/>
            <a:gdLst/>
            <a:ahLst/>
            <a:cxnLst/>
            <a:rect l="l" t="t" r="r" b="b"/>
            <a:pathLst>
              <a:path w="4556545" h="638985">
                <a:moveTo>
                  <a:pt x="0" y="0"/>
                </a:moveTo>
                <a:lnTo>
                  <a:pt x="4556545" y="0"/>
                </a:lnTo>
                <a:lnTo>
                  <a:pt x="4556545" y="638985"/>
                </a:lnTo>
                <a:lnTo>
                  <a:pt x="0" y="638985"/>
                </a:lnTo>
                <a:lnTo>
                  <a:pt x="0" y="0"/>
                </a:lnTo>
                <a:close/>
              </a:path>
            </a:pathLst>
          </a:custGeom>
          <a:blipFill>
            <a:blip r:embed="rId2"/>
            <a:stretch>
              <a:fillRect t="-40835"/>
            </a:stretch>
          </a:blipFill>
        </p:spPr>
      </p:sp>
      <p:grpSp>
        <p:nvGrpSpPr>
          <p:cNvPr id="14" name="Group 14"/>
          <p:cNvGrpSpPr/>
          <p:nvPr/>
        </p:nvGrpSpPr>
        <p:grpSpPr>
          <a:xfrm>
            <a:off x="6838857" y="1853822"/>
            <a:ext cx="4610287" cy="6552171"/>
            <a:chOff x="0" y="0"/>
            <a:chExt cx="1416547" cy="2013207"/>
          </a:xfrm>
        </p:grpSpPr>
        <p:sp>
          <p:nvSpPr>
            <p:cNvPr id="15" name="Freeform 15"/>
            <p:cNvSpPr/>
            <p:nvPr/>
          </p:nvSpPr>
          <p:spPr>
            <a:xfrm>
              <a:off x="0" y="0"/>
              <a:ext cx="1416547" cy="2013207"/>
            </a:xfrm>
            <a:custGeom>
              <a:avLst/>
              <a:gdLst/>
              <a:ahLst/>
              <a:cxnLst/>
              <a:rect l="l" t="t" r="r" b="b"/>
              <a:pathLst>
                <a:path w="1416547" h="2013207">
                  <a:moveTo>
                    <a:pt x="41982" y="0"/>
                  </a:moveTo>
                  <a:lnTo>
                    <a:pt x="1374566" y="0"/>
                  </a:lnTo>
                  <a:cubicBezTo>
                    <a:pt x="1397752" y="0"/>
                    <a:pt x="1416547" y="18796"/>
                    <a:pt x="1416547" y="41982"/>
                  </a:cubicBezTo>
                  <a:lnTo>
                    <a:pt x="1416547" y="1971225"/>
                  </a:lnTo>
                  <a:cubicBezTo>
                    <a:pt x="1416547" y="1982359"/>
                    <a:pt x="1412124" y="1993037"/>
                    <a:pt x="1404251" y="2000911"/>
                  </a:cubicBezTo>
                  <a:cubicBezTo>
                    <a:pt x="1396378" y="2008784"/>
                    <a:pt x="1385700" y="2013207"/>
                    <a:pt x="1374566" y="2013207"/>
                  </a:cubicBezTo>
                  <a:lnTo>
                    <a:pt x="41982" y="2013207"/>
                  </a:lnTo>
                  <a:cubicBezTo>
                    <a:pt x="18796" y="2013207"/>
                    <a:pt x="0" y="1994411"/>
                    <a:pt x="0" y="1971225"/>
                  </a:cubicBezTo>
                  <a:lnTo>
                    <a:pt x="0" y="41982"/>
                  </a:lnTo>
                  <a:cubicBezTo>
                    <a:pt x="0" y="18796"/>
                    <a:pt x="18796" y="0"/>
                    <a:pt x="41982" y="0"/>
                  </a:cubicBezTo>
                  <a:close/>
                </a:path>
              </a:pathLst>
            </a:custGeom>
            <a:solidFill>
              <a:srgbClr val="FDFDFD"/>
            </a:solidFill>
            <a:ln w="38100" cap="rnd">
              <a:solidFill>
                <a:srgbClr val="000000"/>
              </a:solidFill>
              <a:prstDash val="solid"/>
              <a:round/>
            </a:ln>
          </p:spPr>
        </p:sp>
        <p:sp>
          <p:nvSpPr>
            <p:cNvPr id="16" name="TextBox 16"/>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AutoShape 17"/>
          <p:cNvSpPr/>
          <p:nvPr/>
        </p:nvSpPr>
        <p:spPr>
          <a:xfrm>
            <a:off x="6892598" y="4557297"/>
            <a:ext cx="4556545" cy="0"/>
          </a:xfrm>
          <a:prstGeom prst="line">
            <a:avLst/>
          </a:prstGeom>
          <a:ln w="38100" cap="flat">
            <a:solidFill>
              <a:srgbClr val="000000"/>
            </a:solidFill>
            <a:prstDash val="solid"/>
            <a:headEnd type="none" w="sm" len="sm"/>
            <a:tailEnd type="none" w="sm" len="sm"/>
          </a:ln>
        </p:spPr>
      </p:sp>
      <p:sp>
        <p:nvSpPr>
          <p:cNvPr id="18" name="Freeform 18"/>
          <p:cNvSpPr/>
          <p:nvPr/>
        </p:nvSpPr>
        <p:spPr>
          <a:xfrm>
            <a:off x="12314521" y="8154796"/>
            <a:ext cx="4556545" cy="638985"/>
          </a:xfrm>
          <a:custGeom>
            <a:avLst/>
            <a:gdLst/>
            <a:ahLst/>
            <a:cxnLst/>
            <a:rect l="l" t="t" r="r" b="b"/>
            <a:pathLst>
              <a:path w="4556545" h="638985">
                <a:moveTo>
                  <a:pt x="0" y="0"/>
                </a:moveTo>
                <a:lnTo>
                  <a:pt x="4556546" y="0"/>
                </a:lnTo>
                <a:lnTo>
                  <a:pt x="4556546" y="638985"/>
                </a:lnTo>
                <a:lnTo>
                  <a:pt x="0" y="638985"/>
                </a:lnTo>
                <a:lnTo>
                  <a:pt x="0" y="0"/>
                </a:lnTo>
                <a:close/>
              </a:path>
            </a:pathLst>
          </a:custGeom>
          <a:blipFill>
            <a:blip r:embed="rId2"/>
            <a:stretch>
              <a:fillRect t="-40835"/>
            </a:stretch>
          </a:blipFill>
        </p:spPr>
      </p:sp>
      <p:grpSp>
        <p:nvGrpSpPr>
          <p:cNvPr id="19" name="Group 19"/>
          <p:cNvGrpSpPr/>
          <p:nvPr/>
        </p:nvGrpSpPr>
        <p:grpSpPr>
          <a:xfrm>
            <a:off x="12287343" y="1853822"/>
            <a:ext cx="4610287" cy="6552171"/>
            <a:chOff x="0" y="0"/>
            <a:chExt cx="1416547" cy="2013207"/>
          </a:xfrm>
        </p:grpSpPr>
        <p:sp>
          <p:nvSpPr>
            <p:cNvPr id="20" name="Freeform 20"/>
            <p:cNvSpPr/>
            <p:nvPr/>
          </p:nvSpPr>
          <p:spPr>
            <a:xfrm>
              <a:off x="0" y="0"/>
              <a:ext cx="1416547" cy="2013207"/>
            </a:xfrm>
            <a:custGeom>
              <a:avLst/>
              <a:gdLst/>
              <a:ahLst/>
              <a:cxnLst/>
              <a:rect l="l" t="t" r="r" b="b"/>
              <a:pathLst>
                <a:path w="1416547" h="2013207">
                  <a:moveTo>
                    <a:pt x="41982" y="0"/>
                  </a:moveTo>
                  <a:lnTo>
                    <a:pt x="1374566" y="0"/>
                  </a:lnTo>
                  <a:cubicBezTo>
                    <a:pt x="1397752" y="0"/>
                    <a:pt x="1416547" y="18796"/>
                    <a:pt x="1416547" y="41982"/>
                  </a:cubicBezTo>
                  <a:lnTo>
                    <a:pt x="1416547" y="1971225"/>
                  </a:lnTo>
                  <a:cubicBezTo>
                    <a:pt x="1416547" y="1982359"/>
                    <a:pt x="1412124" y="1993037"/>
                    <a:pt x="1404251" y="2000911"/>
                  </a:cubicBezTo>
                  <a:cubicBezTo>
                    <a:pt x="1396378" y="2008784"/>
                    <a:pt x="1385700" y="2013207"/>
                    <a:pt x="1374566" y="2013207"/>
                  </a:cubicBezTo>
                  <a:lnTo>
                    <a:pt x="41982" y="2013207"/>
                  </a:lnTo>
                  <a:cubicBezTo>
                    <a:pt x="18796" y="2013207"/>
                    <a:pt x="0" y="1994411"/>
                    <a:pt x="0" y="1971225"/>
                  </a:cubicBezTo>
                  <a:lnTo>
                    <a:pt x="0" y="41982"/>
                  </a:lnTo>
                  <a:cubicBezTo>
                    <a:pt x="0" y="18796"/>
                    <a:pt x="18796" y="0"/>
                    <a:pt x="41982" y="0"/>
                  </a:cubicBezTo>
                  <a:close/>
                </a:path>
              </a:pathLst>
            </a:custGeom>
            <a:solidFill>
              <a:srgbClr val="FDFDFD"/>
            </a:solidFill>
            <a:ln w="38100" cap="rnd">
              <a:solidFill>
                <a:srgbClr val="000000"/>
              </a:solidFill>
              <a:prstDash val="solid"/>
              <a:round/>
            </a:ln>
          </p:spPr>
        </p:sp>
        <p:sp>
          <p:nvSpPr>
            <p:cNvPr id="21" name="TextBox 21"/>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AutoShape 22"/>
          <p:cNvSpPr/>
          <p:nvPr/>
        </p:nvSpPr>
        <p:spPr>
          <a:xfrm>
            <a:off x="12341085" y="4576347"/>
            <a:ext cx="4556545" cy="0"/>
          </a:xfrm>
          <a:prstGeom prst="line">
            <a:avLst/>
          </a:prstGeom>
          <a:ln w="38100" cap="flat">
            <a:solidFill>
              <a:srgbClr val="000000"/>
            </a:solidFill>
            <a:prstDash val="solid"/>
            <a:headEnd type="none" w="sm" len="sm"/>
            <a:tailEnd type="none" w="sm" len="sm"/>
          </a:ln>
        </p:spPr>
      </p:sp>
      <p:grpSp>
        <p:nvGrpSpPr>
          <p:cNvPr id="23" name="Group 23"/>
          <p:cNvGrpSpPr/>
          <p:nvPr/>
        </p:nvGrpSpPr>
        <p:grpSpPr>
          <a:xfrm>
            <a:off x="2806176" y="2076962"/>
            <a:ext cx="2859693" cy="1389748"/>
            <a:chOff x="0" y="0"/>
            <a:chExt cx="443041" cy="215308"/>
          </a:xfrm>
        </p:grpSpPr>
        <p:sp>
          <p:nvSpPr>
            <p:cNvPr id="24" name="Freeform 24"/>
            <p:cNvSpPr/>
            <p:nvPr/>
          </p:nvSpPr>
          <p:spPr>
            <a:xfrm>
              <a:off x="0" y="0"/>
              <a:ext cx="443041" cy="215308"/>
            </a:xfrm>
            <a:custGeom>
              <a:avLst/>
              <a:gdLst/>
              <a:ahLst/>
              <a:cxnLst/>
              <a:rect l="l" t="t" r="r" b="b"/>
              <a:pathLst>
                <a:path w="443041" h="215308">
                  <a:moveTo>
                    <a:pt x="62267" y="0"/>
                  </a:moveTo>
                  <a:lnTo>
                    <a:pt x="380774" y="0"/>
                  </a:lnTo>
                  <a:cubicBezTo>
                    <a:pt x="397289" y="0"/>
                    <a:pt x="413126" y="6560"/>
                    <a:pt x="424804" y="18238"/>
                  </a:cubicBezTo>
                  <a:cubicBezTo>
                    <a:pt x="436481" y="29915"/>
                    <a:pt x="443041" y="45753"/>
                    <a:pt x="443041" y="62267"/>
                  </a:cubicBezTo>
                  <a:lnTo>
                    <a:pt x="443041" y="153041"/>
                  </a:lnTo>
                  <a:cubicBezTo>
                    <a:pt x="443041" y="169556"/>
                    <a:pt x="436481" y="185393"/>
                    <a:pt x="424804" y="197071"/>
                  </a:cubicBezTo>
                  <a:cubicBezTo>
                    <a:pt x="413126" y="208748"/>
                    <a:pt x="397289" y="215308"/>
                    <a:pt x="380774" y="215308"/>
                  </a:cubicBezTo>
                  <a:lnTo>
                    <a:pt x="62267" y="215308"/>
                  </a:lnTo>
                  <a:cubicBezTo>
                    <a:pt x="45753" y="215308"/>
                    <a:pt x="29915" y="208748"/>
                    <a:pt x="18238" y="197071"/>
                  </a:cubicBezTo>
                  <a:cubicBezTo>
                    <a:pt x="6560" y="185393"/>
                    <a:pt x="0" y="169556"/>
                    <a:pt x="0" y="153041"/>
                  </a:cubicBezTo>
                  <a:lnTo>
                    <a:pt x="0" y="62267"/>
                  </a:lnTo>
                  <a:cubicBezTo>
                    <a:pt x="0" y="45753"/>
                    <a:pt x="6560" y="29915"/>
                    <a:pt x="18238" y="18238"/>
                  </a:cubicBezTo>
                  <a:cubicBezTo>
                    <a:pt x="29915" y="6560"/>
                    <a:pt x="45753" y="0"/>
                    <a:pt x="62267" y="0"/>
                  </a:cubicBezTo>
                  <a:close/>
                </a:path>
              </a:pathLst>
            </a:custGeom>
            <a:blipFill>
              <a:blip r:embed="rId3"/>
              <a:stretch>
                <a:fillRect t="-7915" b="-7915"/>
              </a:stretch>
            </a:blipFill>
          </p:spPr>
        </p:sp>
      </p:grpSp>
      <p:sp>
        <p:nvSpPr>
          <p:cNvPr id="25" name="Freeform 25"/>
          <p:cNvSpPr/>
          <p:nvPr/>
        </p:nvSpPr>
        <p:spPr>
          <a:xfrm>
            <a:off x="1702575" y="2268412"/>
            <a:ext cx="901028" cy="901028"/>
          </a:xfrm>
          <a:custGeom>
            <a:avLst/>
            <a:gdLst/>
            <a:ahLst/>
            <a:cxnLst/>
            <a:rect l="l" t="t" r="r" b="b"/>
            <a:pathLst>
              <a:path w="901028" h="901028">
                <a:moveTo>
                  <a:pt x="0" y="0"/>
                </a:moveTo>
                <a:lnTo>
                  <a:pt x="901028" y="0"/>
                </a:lnTo>
                <a:lnTo>
                  <a:pt x="901028" y="901027"/>
                </a:lnTo>
                <a:lnTo>
                  <a:pt x="0" y="90102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sp>
      <p:grpSp>
        <p:nvGrpSpPr>
          <p:cNvPr id="26" name="Group 26"/>
          <p:cNvGrpSpPr/>
          <p:nvPr/>
        </p:nvGrpSpPr>
        <p:grpSpPr>
          <a:xfrm>
            <a:off x="8253764" y="2076962"/>
            <a:ext cx="2859693" cy="1389748"/>
            <a:chOff x="0" y="0"/>
            <a:chExt cx="443041" cy="215308"/>
          </a:xfrm>
        </p:grpSpPr>
        <p:sp>
          <p:nvSpPr>
            <p:cNvPr id="27" name="Freeform 27"/>
            <p:cNvSpPr/>
            <p:nvPr/>
          </p:nvSpPr>
          <p:spPr>
            <a:xfrm>
              <a:off x="0" y="0"/>
              <a:ext cx="443041" cy="215308"/>
            </a:xfrm>
            <a:custGeom>
              <a:avLst/>
              <a:gdLst/>
              <a:ahLst/>
              <a:cxnLst/>
              <a:rect l="l" t="t" r="r" b="b"/>
              <a:pathLst>
                <a:path w="443041" h="215308">
                  <a:moveTo>
                    <a:pt x="62267" y="0"/>
                  </a:moveTo>
                  <a:lnTo>
                    <a:pt x="380774" y="0"/>
                  </a:lnTo>
                  <a:cubicBezTo>
                    <a:pt x="397289" y="0"/>
                    <a:pt x="413126" y="6560"/>
                    <a:pt x="424804" y="18238"/>
                  </a:cubicBezTo>
                  <a:cubicBezTo>
                    <a:pt x="436481" y="29915"/>
                    <a:pt x="443041" y="45753"/>
                    <a:pt x="443041" y="62267"/>
                  </a:cubicBezTo>
                  <a:lnTo>
                    <a:pt x="443041" y="153041"/>
                  </a:lnTo>
                  <a:cubicBezTo>
                    <a:pt x="443041" y="169556"/>
                    <a:pt x="436481" y="185393"/>
                    <a:pt x="424804" y="197071"/>
                  </a:cubicBezTo>
                  <a:cubicBezTo>
                    <a:pt x="413126" y="208748"/>
                    <a:pt x="397289" y="215308"/>
                    <a:pt x="380774" y="215308"/>
                  </a:cubicBezTo>
                  <a:lnTo>
                    <a:pt x="62267" y="215308"/>
                  </a:lnTo>
                  <a:cubicBezTo>
                    <a:pt x="45753" y="215308"/>
                    <a:pt x="29915" y="208748"/>
                    <a:pt x="18238" y="197071"/>
                  </a:cubicBezTo>
                  <a:cubicBezTo>
                    <a:pt x="6560" y="185393"/>
                    <a:pt x="0" y="169556"/>
                    <a:pt x="0" y="153041"/>
                  </a:cubicBezTo>
                  <a:lnTo>
                    <a:pt x="0" y="62267"/>
                  </a:lnTo>
                  <a:cubicBezTo>
                    <a:pt x="0" y="45753"/>
                    <a:pt x="6560" y="29915"/>
                    <a:pt x="18238" y="18238"/>
                  </a:cubicBezTo>
                  <a:cubicBezTo>
                    <a:pt x="29915" y="6560"/>
                    <a:pt x="45753" y="0"/>
                    <a:pt x="62267" y="0"/>
                  </a:cubicBezTo>
                  <a:close/>
                </a:path>
              </a:pathLst>
            </a:custGeom>
            <a:blipFill>
              <a:blip r:embed="rId6"/>
              <a:stretch>
                <a:fillRect t="-1442" b="-1442"/>
              </a:stretch>
            </a:blipFill>
          </p:spPr>
        </p:sp>
      </p:grpSp>
      <p:sp>
        <p:nvSpPr>
          <p:cNvPr id="28" name="Freeform 28"/>
          <p:cNvSpPr/>
          <p:nvPr/>
        </p:nvSpPr>
        <p:spPr>
          <a:xfrm>
            <a:off x="7173366" y="2311199"/>
            <a:ext cx="921274" cy="921274"/>
          </a:xfrm>
          <a:custGeom>
            <a:avLst/>
            <a:gdLst/>
            <a:ahLst/>
            <a:cxnLst/>
            <a:rect l="l" t="t" r="r" b="b"/>
            <a:pathLst>
              <a:path w="921274" h="921274">
                <a:moveTo>
                  <a:pt x="0" y="0"/>
                </a:moveTo>
                <a:lnTo>
                  <a:pt x="921273" y="0"/>
                </a:lnTo>
                <a:lnTo>
                  <a:pt x="921273" y="921274"/>
                </a:lnTo>
                <a:lnTo>
                  <a:pt x="0" y="9212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rnd">
            <a:noFill/>
            <a:prstDash val="solid"/>
            <a:round/>
          </a:ln>
        </p:spPr>
      </p:sp>
      <p:grpSp>
        <p:nvGrpSpPr>
          <p:cNvPr id="29" name="Group 29"/>
          <p:cNvGrpSpPr/>
          <p:nvPr/>
        </p:nvGrpSpPr>
        <p:grpSpPr>
          <a:xfrm>
            <a:off x="13709361" y="2109069"/>
            <a:ext cx="2859693" cy="1389748"/>
            <a:chOff x="0" y="0"/>
            <a:chExt cx="443041" cy="215308"/>
          </a:xfrm>
        </p:grpSpPr>
        <p:sp>
          <p:nvSpPr>
            <p:cNvPr id="30" name="Freeform 30"/>
            <p:cNvSpPr/>
            <p:nvPr/>
          </p:nvSpPr>
          <p:spPr>
            <a:xfrm>
              <a:off x="0" y="0"/>
              <a:ext cx="443041" cy="215308"/>
            </a:xfrm>
            <a:custGeom>
              <a:avLst/>
              <a:gdLst/>
              <a:ahLst/>
              <a:cxnLst/>
              <a:rect l="l" t="t" r="r" b="b"/>
              <a:pathLst>
                <a:path w="443041" h="215308">
                  <a:moveTo>
                    <a:pt x="62267" y="0"/>
                  </a:moveTo>
                  <a:lnTo>
                    <a:pt x="380774" y="0"/>
                  </a:lnTo>
                  <a:cubicBezTo>
                    <a:pt x="397289" y="0"/>
                    <a:pt x="413126" y="6560"/>
                    <a:pt x="424804" y="18238"/>
                  </a:cubicBezTo>
                  <a:cubicBezTo>
                    <a:pt x="436481" y="29915"/>
                    <a:pt x="443041" y="45753"/>
                    <a:pt x="443041" y="62267"/>
                  </a:cubicBezTo>
                  <a:lnTo>
                    <a:pt x="443041" y="153041"/>
                  </a:lnTo>
                  <a:cubicBezTo>
                    <a:pt x="443041" y="169556"/>
                    <a:pt x="436481" y="185393"/>
                    <a:pt x="424804" y="197071"/>
                  </a:cubicBezTo>
                  <a:cubicBezTo>
                    <a:pt x="413126" y="208748"/>
                    <a:pt x="397289" y="215308"/>
                    <a:pt x="380774" y="215308"/>
                  </a:cubicBezTo>
                  <a:lnTo>
                    <a:pt x="62267" y="215308"/>
                  </a:lnTo>
                  <a:cubicBezTo>
                    <a:pt x="45753" y="215308"/>
                    <a:pt x="29915" y="208748"/>
                    <a:pt x="18238" y="197071"/>
                  </a:cubicBezTo>
                  <a:cubicBezTo>
                    <a:pt x="6560" y="185393"/>
                    <a:pt x="0" y="169556"/>
                    <a:pt x="0" y="153041"/>
                  </a:cubicBezTo>
                  <a:lnTo>
                    <a:pt x="0" y="62267"/>
                  </a:lnTo>
                  <a:cubicBezTo>
                    <a:pt x="0" y="45753"/>
                    <a:pt x="6560" y="29915"/>
                    <a:pt x="18238" y="18238"/>
                  </a:cubicBezTo>
                  <a:cubicBezTo>
                    <a:pt x="29915" y="6560"/>
                    <a:pt x="45753" y="0"/>
                    <a:pt x="62267" y="0"/>
                  </a:cubicBezTo>
                  <a:close/>
                </a:path>
              </a:pathLst>
            </a:custGeom>
            <a:blipFill>
              <a:blip r:embed="rId9"/>
              <a:stretch>
                <a:fillRect t="-52885" b="-52885"/>
              </a:stretch>
            </a:blipFill>
          </p:spPr>
        </p:sp>
      </p:grpSp>
      <p:sp>
        <p:nvSpPr>
          <p:cNvPr id="31" name="Freeform 31"/>
          <p:cNvSpPr/>
          <p:nvPr/>
        </p:nvSpPr>
        <p:spPr>
          <a:xfrm>
            <a:off x="12520154" y="2281999"/>
            <a:ext cx="1043888" cy="1043888"/>
          </a:xfrm>
          <a:custGeom>
            <a:avLst/>
            <a:gdLst/>
            <a:ahLst/>
            <a:cxnLst/>
            <a:rect l="l" t="t" r="r" b="b"/>
            <a:pathLst>
              <a:path w="1043888" h="1043888">
                <a:moveTo>
                  <a:pt x="0" y="0"/>
                </a:moveTo>
                <a:lnTo>
                  <a:pt x="1043888" y="0"/>
                </a:lnTo>
                <a:lnTo>
                  <a:pt x="1043888" y="1043888"/>
                </a:lnTo>
                <a:lnTo>
                  <a:pt x="0" y="104388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rnd">
            <a:noFill/>
            <a:prstDash val="solid"/>
            <a:round/>
          </a:ln>
        </p:spPr>
      </p:sp>
      <p:sp>
        <p:nvSpPr>
          <p:cNvPr id="32" name="TextBox 32"/>
          <p:cNvSpPr txBox="1"/>
          <p:nvPr/>
        </p:nvSpPr>
        <p:spPr>
          <a:xfrm>
            <a:off x="1592734" y="4704841"/>
            <a:ext cx="4103123" cy="3125470"/>
          </a:xfrm>
          <a:prstGeom prst="rect">
            <a:avLst/>
          </a:prstGeom>
        </p:spPr>
        <p:txBody>
          <a:bodyPr lIns="0" tIns="0" rIns="0" bIns="0" rtlCol="0" anchor="t">
            <a:spAutoFit/>
          </a:bodyPr>
          <a:lstStyle/>
          <a:p>
            <a:pPr algn="just">
              <a:lnSpc>
                <a:spcPts val="3079"/>
              </a:lnSpc>
            </a:pPr>
            <a:r>
              <a:rPr lang="en-US" sz="2199" spc="-43">
                <a:solidFill>
                  <a:srgbClr val="000000"/>
                </a:solidFill>
                <a:latin typeface="Poppins"/>
              </a:rPr>
              <a:t>Expansion cards like graphics, network, and sound cards boost computer performance. They have dedicated processors and memory, connecting to the CPU via the motherboard's expansion slots.</a:t>
            </a:r>
          </a:p>
        </p:txBody>
      </p:sp>
      <p:sp>
        <p:nvSpPr>
          <p:cNvPr id="33" name="TextBox 33"/>
          <p:cNvSpPr txBox="1"/>
          <p:nvPr/>
        </p:nvSpPr>
        <p:spPr>
          <a:xfrm>
            <a:off x="1728828" y="3867610"/>
            <a:ext cx="3828940" cy="474815"/>
          </a:xfrm>
          <a:prstGeom prst="rect">
            <a:avLst/>
          </a:prstGeom>
        </p:spPr>
        <p:txBody>
          <a:bodyPr lIns="0" tIns="0" rIns="0" bIns="0" rtlCol="0" anchor="t">
            <a:spAutoFit/>
          </a:bodyPr>
          <a:lstStyle/>
          <a:p>
            <a:pPr algn="ctr">
              <a:lnSpc>
                <a:spcPts val="3736"/>
              </a:lnSpc>
              <a:spcBef>
                <a:spcPct val="0"/>
              </a:spcBef>
            </a:pPr>
            <a:r>
              <a:rPr lang="en-US" sz="2669">
                <a:solidFill>
                  <a:srgbClr val="000000"/>
                </a:solidFill>
                <a:latin typeface="Poppins Bold"/>
              </a:rPr>
              <a:t>Expansion Cards</a:t>
            </a:r>
          </a:p>
        </p:txBody>
      </p:sp>
      <p:sp>
        <p:nvSpPr>
          <p:cNvPr id="34" name="TextBox 34"/>
          <p:cNvSpPr txBox="1"/>
          <p:nvPr/>
        </p:nvSpPr>
        <p:spPr>
          <a:xfrm>
            <a:off x="7173366" y="4840619"/>
            <a:ext cx="3974367" cy="2799080"/>
          </a:xfrm>
          <a:prstGeom prst="rect">
            <a:avLst/>
          </a:prstGeom>
        </p:spPr>
        <p:txBody>
          <a:bodyPr lIns="0" tIns="0" rIns="0" bIns="0" rtlCol="0" anchor="t">
            <a:spAutoFit/>
          </a:bodyPr>
          <a:lstStyle/>
          <a:p>
            <a:pPr algn="just">
              <a:lnSpc>
                <a:spcPts val="3219"/>
              </a:lnSpc>
            </a:pPr>
            <a:r>
              <a:rPr lang="en-US" sz="2299" spc="-45">
                <a:solidFill>
                  <a:srgbClr val="000000"/>
                </a:solidFill>
                <a:latin typeface="Poppins"/>
              </a:rPr>
              <a:t>The power supply unit converts outlet electricity for computer components. It powers CPU, motherboard, storage, expansion cards. Correct voltage ensures stability.</a:t>
            </a:r>
          </a:p>
        </p:txBody>
      </p:sp>
      <p:sp>
        <p:nvSpPr>
          <p:cNvPr id="35" name="TextBox 35"/>
          <p:cNvSpPr txBox="1"/>
          <p:nvPr/>
        </p:nvSpPr>
        <p:spPr>
          <a:xfrm>
            <a:off x="7246079" y="3867610"/>
            <a:ext cx="3828940" cy="474815"/>
          </a:xfrm>
          <a:prstGeom prst="rect">
            <a:avLst/>
          </a:prstGeom>
        </p:spPr>
        <p:txBody>
          <a:bodyPr lIns="0" tIns="0" rIns="0" bIns="0" rtlCol="0" anchor="t">
            <a:spAutoFit/>
          </a:bodyPr>
          <a:lstStyle/>
          <a:p>
            <a:pPr algn="ctr">
              <a:lnSpc>
                <a:spcPts val="3736"/>
              </a:lnSpc>
              <a:spcBef>
                <a:spcPct val="0"/>
              </a:spcBef>
            </a:pPr>
            <a:r>
              <a:rPr lang="en-US" sz="2669">
                <a:solidFill>
                  <a:srgbClr val="000000"/>
                </a:solidFill>
                <a:latin typeface="Poppins Bold"/>
              </a:rPr>
              <a:t>Power Supply Unit</a:t>
            </a:r>
          </a:p>
        </p:txBody>
      </p:sp>
      <p:sp>
        <p:nvSpPr>
          <p:cNvPr id="36" name="TextBox 36"/>
          <p:cNvSpPr txBox="1"/>
          <p:nvPr/>
        </p:nvSpPr>
        <p:spPr>
          <a:xfrm>
            <a:off x="12602242" y="4777231"/>
            <a:ext cx="4045851" cy="3358515"/>
          </a:xfrm>
          <a:prstGeom prst="rect">
            <a:avLst/>
          </a:prstGeom>
        </p:spPr>
        <p:txBody>
          <a:bodyPr lIns="0" tIns="0" rIns="0" bIns="0" rtlCol="0" anchor="t">
            <a:spAutoFit/>
          </a:bodyPr>
          <a:lstStyle/>
          <a:p>
            <a:pPr algn="just">
              <a:lnSpc>
                <a:spcPts val="3359"/>
              </a:lnSpc>
            </a:pPr>
            <a:r>
              <a:rPr lang="en-US" sz="2399" spc="-47">
                <a:solidFill>
                  <a:srgbClr val="000000"/>
                </a:solidFill>
                <a:latin typeface="Poppins"/>
              </a:rPr>
              <a:t>Cooling systems like fans, heat sinks, and liquid cooling prevent overheating by dissipating CPU, GPU, and component heat, ensuring stable system operation and longevity.</a:t>
            </a:r>
          </a:p>
        </p:txBody>
      </p:sp>
      <p:sp>
        <p:nvSpPr>
          <p:cNvPr id="37" name="TextBox 37"/>
          <p:cNvSpPr txBox="1"/>
          <p:nvPr/>
        </p:nvSpPr>
        <p:spPr>
          <a:xfrm>
            <a:off x="12630243" y="3867610"/>
            <a:ext cx="3828940" cy="474815"/>
          </a:xfrm>
          <a:prstGeom prst="rect">
            <a:avLst/>
          </a:prstGeom>
        </p:spPr>
        <p:txBody>
          <a:bodyPr lIns="0" tIns="0" rIns="0" bIns="0" rtlCol="0" anchor="t">
            <a:spAutoFit/>
          </a:bodyPr>
          <a:lstStyle/>
          <a:p>
            <a:pPr algn="ctr">
              <a:lnSpc>
                <a:spcPts val="3736"/>
              </a:lnSpc>
              <a:spcBef>
                <a:spcPct val="0"/>
              </a:spcBef>
            </a:pPr>
            <a:r>
              <a:rPr lang="en-US" sz="2669">
                <a:solidFill>
                  <a:srgbClr val="000000"/>
                </a:solidFill>
                <a:latin typeface="Poppins Bold"/>
              </a:rPr>
              <a:t>Cooling Systems</a:t>
            </a:r>
          </a:p>
        </p:txBody>
      </p:sp>
    </p:spTree>
  </p:cSld>
  <p:clrMapOvr>
    <a:masterClrMapping/>
  </p:clrMapOvr>
  <p:transition spd="slow">
    <p:strips dir="rd"/>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091413" y="0"/>
            <a:ext cx="4196587" cy="10287000"/>
            <a:chOff x="0" y="0"/>
            <a:chExt cx="1105274" cy="2709333"/>
          </a:xfrm>
        </p:grpSpPr>
        <p:sp>
          <p:nvSpPr>
            <p:cNvPr id="3" name="Freeform 3"/>
            <p:cNvSpPr/>
            <p:nvPr/>
          </p:nvSpPr>
          <p:spPr>
            <a:xfrm>
              <a:off x="0" y="0"/>
              <a:ext cx="1105274" cy="2709333"/>
            </a:xfrm>
            <a:custGeom>
              <a:avLst/>
              <a:gdLst/>
              <a:ahLst/>
              <a:cxnLst/>
              <a:rect l="l" t="t" r="r" b="b"/>
              <a:pathLst>
                <a:path w="1105274" h="2709333">
                  <a:moveTo>
                    <a:pt x="0" y="0"/>
                  </a:moveTo>
                  <a:lnTo>
                    <a:pt x="1105274" y="0"/>
                  </a:lnTo>
                  <a:lnTo>
                    <a:pt x="1105274" y="2709333"/>
                  </a:lnTo>
                  <a:lnTo>
                    <a:pt x="0" y="2709333"/>
                  </a:lnTo>
                  <a:close/>
                </a:path>
              </a:pathLst>
            </a:custGeom>
            <a:solidFill>
              <a:srgbClr val="2BBBE8"/>
            </a:solidFill>
          </p:spPr>
        </p:sp>
        <p:sp>
          <p:nvSpPr>
            <p:cNvPr id="4" name="TextBox 4"/>
            <p:cNvSpPr txBox="1"/>
            <p:nvPr/>
          </p:nvSpPr>
          <p:spPr>
            <a:xfrm>
              <a:off x="0" y="-38100"/>
              <a:ext cx="1105274"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607914" y="668582"/>
            <a:ext cx="6335774" cy="8949837"/>
            <a:chOff x="0" y="0"/>
            <a:chExt cx="6362700" cy="8987871"/>
          </a:xfrm>
        </p:grpSpPr>
        <p:sp>
          <p:nvSpPr>
            <p:cNvPr id="9" name="Freeform 9"/>
            <p:cNvSpPr/>
            <p:nvPr/>
          </p:nvSpPr>
          <p:spPr>
            <a:xfrm>
              <a:off x="6350" y="8679"/>
              <a:ext cx="6350013" cy="8970530"/>
            </a:xfrm>
            <a:custGeom>
              <a:avLst/>
              <a:gdLst/>
              <a:ahLst/>
              <a:cxnLst/>
              <a:rect l="l" t="t" r="r" b="b"/>
              <a:pathLst>
                <a:path w="6350013" h="8970530">
                  <a:moveTo>
                    <a:pt x="6350000" y="7491071"/>
                  </a:moveTo>
                  <a:cubicBezTo>
                    <a:pt x="6350000" y="8308151"/>
                    <a:pt x="5865419" y="8970530"/>
                    <a:pt x="5267617" y="8970530"/>
                  </a:cubicBezTo>
                  <a:lnTo>
                    <a:pt x="1082383" y="8970530"/>
                  </a:lnTo>
                  <a:cubicBezTo>
                    <a:pt x="484594" y="8970530"/>
                    <a:pt x="0" y="8308169"/>
                    <a:pt x="0" y="7491071"/>
                  </a:cubicBezTo>
                  <a:lnTo>
                    <a:pt x="0" y="1479443"/>
                  </a:lnTo>
                  <a:cubicBezTo>
                    <a:pt x="0" y="662362"/>
                    <a:pt x="484581" y="0"/>
                    <a:pt x="1082383" y="0"/>
                  </a:cubicBezTo>
                  <a:lnTo>
                    <a:pt x="5267630" y="0"/>
                  </a:lnTo>
                  <a:cubicBezTo>
                    <a:pt x="5865419" y="0"/>
                    <a:pt x="6350013" y="662362"/>
                    <a:pt x="6350013" y="1479443"/>
                  </a:cubicBezTo>
                  <a:lnTo>
                    <a:pt x="6350013" y="7491071"/>
                  </a:lnTo>
                  <a:close/>
                </a:path>
              </a:pathLst>
            </a:custGeom>
            <a:blipFill>
              <a:blip r:embed="rId2"/>
              <a:stretch>
                <a:fillRect l="-56035" r="-56035"/>
              </a:stretch>
            </a:blipFill>
            <a:ln w="38100" cap="sq">
              <a:solidFill>
                <a:srgbClr val="000000"/>
              </a:solidFill>
              <a:prstDash val="solid"/>
              <a:miter/>
            </a:ln>
          </p:spPr>
        </p:sp>
      </p:grpSp>
      <p:grpSp>
        <p:nvGrpSpPr>
          <p:cNvPr id="10" name="Group 10"/>
          <p:cNvGrpSpPr/>
          <p:nvPr/>
        </p:nvGrpSpPr>
        <p:grpSpPr>
          <a:xfrm>
            <a:off x="1678031" y="1763997"/>
            <a:ext cx="8243030" cy="7745954"/>
            <a:chOff x="0" y="0"/>
            <a:chExt cx="2579116" cy="2423589"/>
          </a:xfrm>
        </p:grpSpPr>
        <p:sp>
          <p:nvSpPr>
            <p:cNvPr id="11" name="Freeform 11"/>
            <p:cNvSpPr/>
            <p:nvPr/>
          </p:nvSpPr>
          <p:spPr>
            <a:xfrm>
              <a:off x="0" y="0"/>
              <a:ext cx="2579116" cy="2423589"/>
            </a:xfrm>
            <a:custGeom>
              <a:avLst/>
              <a:gdLst/>
              <a:ahLst/>
              <a:cxnLst/>
              <a:rect l="l" t="t" r="r" b="b"/>
              <a:pathLst>
                <a:path w="2579116" h="2423589">
                  <a:moveTo>
                    <a:pt x="13149" y="0"/>
                  </a:moveTo>
                  <a:lnTo>
                    <a:pt x="2565967" y="0"/>
                  </a:lnTo>
                  <a:cubicBezTo>
                    <a:pt x="2569455" y="0"/>
                    <a:pt x="2572799" y="1385"/>
                    <a:pt x="2575265" y="3851"/>
                  </a:cubicBezTo>
                  <a:cubicBezTo>
                    <a:pt x="2577731" y="6317"/>
                    <a:pt x="2579116" y="9662"/>
                    <a:pt x="2579116" y="13149"/>
                  </a:cubicBezTo>
                  <a:lnTo>
                    <a:pt x="2579116" y="2410440"/>
                  </a:lnTo>
                  <a:cubicBezTo>
                    <a:pt x="2579116" y="2417702"/>
                    <a:pt x="2573229" y="2423589"/>
                    <a:pt x="2565967" y="2423589"/>
                  </a:cubicBezTo>
                  <a:lnTo>
                    <a:pt x="13149" y="2423589"/>
                  </a:lnTo>
                  <a:cubicBezTo>
                    <a:pt x="9662" y="2423589"/>
                    <a:pt x="6317" y="2422203"/>
                    <a:pt x="3851" y="2419738"/>
                  </a:cubicBezTo>
                  <a:cubicBezTo>
                    <a:pt x="1385" y="2417272"/>
                    <a:pt x="0" y="2413927"/>
                    <a:pt x="0" y="2410440"/>
                  </a:cubicBezTo>
                  <a:lnTo>
                    <a:pt x="0" y="13149"/>
                  </a:lnTo>
                  <a:cubicBezTo>
                    <a:pt x="0" y="9662"/>
                    <a:pt x="1385" y="6317"/>
                    <a:pt x="3851" y="3851"/>
                  </a:cubicBezTo>
                  <a:cubicBezTo>
                    <a:pt x="6317" y="1385"/>
                    <a:pt x="9662" y="0"/>
                    <a:pt x="13149" y="0"/>
                  </a:cubicBezTo>
                  <a:close/>
                </a:path>
              </a:pathLst>
            </a:custGeom>
            <a:solidFill>
              <a:srgbClr val="2BBBE8"/>
            </a:solidFill>
          </p:spPr>
        </p:sp>
        <p:sp>
          <p:nvSpPr>
            <p:cNvPr id="12" name="TextBox 12"/>
            <p:cNvSpPr txBox="1"/>
            <p:nvPr/>
          </p:nvSpPr>
          <p:spPr>
            <a:xfrm>
              <a:off x="0" y="-38100"/>
              <a:ext cx="2579116" cy="2461689"/>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678031" y="9509951"/>
            <a:ext cx="8243030" cy="514266"/>
          </a:xfrm>
          <a:custGeom>
            <a:avLst/>
            <a:gdLst/>
            <a:ahLst/>
            <a:cxnLst/>
            <a:rect l="l" t="t" r="r" b="b"/>
            <a:pathLst>
              <a:path w="8243030" h="514266">
                <a:moveTo>
                  <a:pt x="0" y="0"/>
                </a:moveTo>
                <a:lnTo>
                  <a:pt x="8243030" y="0"/>
                </a:lnTo>
                <a:lnTo>
                  <a:pt x="8243030" y="514266"/>
                </a:lnTo>
                <a:lnTo>
                  <a:pt x="0" y="514266"/>
                </a:lnTo>
                <a:lnTo>
                  <a:pt x="0" y="0"/>
                </a:lnTo>
                <a:close/>
              </a:path>
            </a:pathLst>
          </a:custGeom>
          <a:blipFill>
            <a:blip r:embed="rId3"/>
            <a:stretch>
              <a:fillRect t="-216567"/>
            </a:stretch>
          </a:blipFill>
        </p:spPr>
      </p:sp>
      <p:sp>
        <p:nvSpPr>
          <p:cNvPr id="14" name="TextBox 14"/>
          <p:cNvSpPr txBox="1"/>
          <p:nvPr/>
        </p:nvSpPr>
        <p:spPr>
          <a:xfrm>
            <a:off x="1927910" y="2025176"/>
            <a:ext cx="7762323" cy="7013575"/>
          </a:xfrm>
          <a:prstGeom prst="rect">
            <a:avLst/>
          </a:prstGeom>
        </p:spPr>
        <p:txBody>
          <a:bodyPr lIns="0" tIns="0" rIns="0" bIns="0" rtlCol="0" anchor="t">
            <a:spAutoFit/>
          </a:bodyPr>
          <a:lstStyle/>
          <a:p>
            <a:pPr marL="0" lvl="0" indent="0" algn="just">
              <a:lnSpc>
                <a:spcPts val="3499"/>
              </a:lnSpc>
              <a:spcBef>
                <a:spcPct val="0"/>
              </a:spcBef>
            </a:pPr>
            <a:r>
              <a:rPr lang="en-US" sz="2499" spc="-49">
                <a:solidFill>
                  <a:srgbClr val="051D40"/>
                </a:solidFill>
                <a:latin typeface="Poppins"/>
              </a:rPr>
              <a:t>The Central Processing Unit (CPU) processes instructions and data, relying on Memory (RAM) for quick access to information. Storage Devices store data long-term. The Motherboard connects these components, along with Input Devices (like keyboards) and Output Devices (like monitors). Expansion Cards enhance capabilities, such as graphics or networking. The Power Supply Unit (PSU) provides electricity, while Cooling Systems prevent overheating. Together, these components form a cohesive system where data flows from storage to RAM, processed by the CPU, and displayed or interacted with through input and output devices. Expansion cards and cooling systems augment functionality and maintain optimal performance.</a:t>
            </a:r>
          </a:p>
        </p:txBody>
      </p:sp>
      <p:sp>
        <p:nvSpPr>
          <p:cNvPr id="15" name="TextBox 15"/>
          <p:cNvSpPr txBox="1"/>
          <p:nvPr/>
        </p:nvSpPr>
        <p:spPr>
          <a:xfrm>
            <a:off x="1678031" y="408397"/>
            <a:ext cx="8425015" cy="1305436"/>
          </a:xfrm>
          <a:prstGeom prst="rect">
            <a:avLst/>
          </a:prstGeom>
        </p:spPr>
        <p:txBody>
          <a:bodyPr lIns="0" tIns="0" rIns="0" bIns="0" rtlCol="0" anchor="t">
            <a:spAutoFit/>
          </a:bodyPr>
          <a:lstStyle/>
          <a:p>
            <a:pPr marL="0" lvl="0" indent="0" algn="ctr">
              <a:lnSpc>
                <a:spcPts val="5221"/>
              </a:lnSpc>
              <a:spcBef>
                <a:spcPct val="0"/>
              </a:spcBef>
            </a:pPr>
            <a:r>
              <a:rPr lang="en-US" sz="3729">
                <a:solidFill>
                  <a:srgbClr val="000000"/>
                </a:solidFill>
                <a:latin typeface="Open Sans Extra Bold"/>
              </a:rPr>
              <a:t>HOW COMPUTER HARDWARE COMPONENTS WORK TOGETHER</a:t>
            </a:r>
          </a:p>
        </p:txBody>
      </p:sp>
    </p:spTree>
  </p:cSld>
  <p:clrMapOvr>
    <a:masterClrMapping/>
  </p:clrMapOvr>
  <p:transition spd="slow">
    <p:cover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01439" y="1000125"/>
            <a:ext cx="15480333" cy="1421153"/>
            <a:chOff x="0" y="0"/>
            <a:chExt cx="4077125" cy="374296"/>
          </a:xfrm>
        </p:grpSpPr>
        <p:sp>
          <p:nvSpPr>
            <p:cNvPr id="3" name="Freeform 3"/>
            <p:cNvSpPr/>
            <p:nvPr/>
          </p:nvSpPr>
          <p:spPr>
            <a:xfrm>
              <a:off x="0" y="0"/>
              <a:ext cx="4077125" cy="374296"/>
            </a:xfrm>
            <a:custGeom>
              <a:avLst/>
              <a:gdLst/>
              <a:ahLst/>
              <a:cxnLst/>
              <a:rect l="l" t="t" r="r" b="b"/>
              <a:pathLst>
                <a:path w="4077125" h="374296">
                  <a:moveTo>
                    <a:pt x="25506" y="0"/>
                  </a:moveTo>
                  <a:lnTo>
                    <a:pt x="4051619" y="0"/>
                  </a:lnTo>
                  <a:cubicBezTo>
                    <a:pt x="4058384" y="0"/>
                    <a:pt x="4064871" y="2687"/>
                    <a:pt x="4069654" y="7470"/>
                  </a:cubicBezTo>
                  <a:cubicBezTo>
                    <a:pt x="4074438" y="12254"/>
                    <a:pt x="4077125" y="18741"/>
                    <a:pt x="4077125" y="25506"/>
                  </a:cubicBezTo>
                  <a:lnTo>
                    <a:pt x="4077125" y="348790"/>
                  </a:lnTo>
                  <a:cubicBezTo>
                    <a:pt x="4077125" y="362876"/>
                    <a:pt x="4065705" y="374296"/>
                    <a:pt x="4051619" y="374296"/>
                  </a:cubicBezTo>
                  <a:lnTo>
                    <a:pt x="25506" y="374296"/>
                  </a:lnTo>
                  <a:cubicBezTo>
                    <a:pt x="11419" y="374296"/>
                    <a:pt x="0" y="362876"/>
                    <a:pt x="0" y="348790"/>
                  </a:cubicBezTo>
                  <a:lnTo>
                    <a:pt x="0" y="25506"/>
                  </a:lnTo>
                  <a:cubicBezTo>
                    <a:pt x="0" y="11419"/>
                    <a:pt x="11419" y="0"/>
                    <a:pt x="25506" y="0"/>
                  </a:cubicBezTo>
                  <a:close/>
                </a:path>
              </a:pathLst>
            </a:custGeom>
            <a:solidFill>
              <a:srgbClr val="FFFFFF"/>
            </a:solidFill>
          </p:spPr>
        </p:sp>
        <p:sp>
          <p:nvSpPr>
            <p:cNvPr id="4" name="TextBox 4"/>
            <p:cNvSpPr txBox="1"/>
            <p:nvPr/>
          </p:nvSpPr>
          <p:spPr>
            <a:xfrm>
              <a:off x="0" y="-114300"/>
              <a:ext cx="4077125" cy="488596"/>
            </a:xfrm>
            <a:prstGeom prst="rect">
              <a:avLst/>
            </a:prstGeom>
          </p:spPr>
          <p:txBody>
            <a:bodyPr lIns="50800" tIns="50800" rIns="50800" bIns="50800" rtlCol="0" anchor="ctr"/>
            <a:lstStyle/>
            <a:p>
              <a:pPr algn="ctr">
                <a:lnSpc>
                  <a:spcPts val="9099"/>
                </a:lnSpc>
              </a:pPr>
              <a:r>
                <a:rPr lang="en-US" sz="6499">
                  <a:solidFill>
                    <a:srgbClr val="000000"/>
                  </a:solidFill>
                  <a:latin typeface="Open Sans Extra Bold"/>
                </a:rPr>
                <a:t>WHAT IS A STORAGE MEDIA ?</a:t>
              </a:r>
            </a:p>
          </p:txBody>
        </p:sp>
      </p:grpSp>
      <p:grpSp>
        <p:nvGrpSpPr>
          <p:cNvPr id="5" name="Group 5"/>
          <p:cNvGrpSpPr/>
          <p:nvPr/>
        </p:nvGrpSpPr>
        <p:grpSpPr>
          <a:xfrm>
            <a:off x="9115425" y="2639124"/>
            <a:ext cx="7960245" cy="7152598"/>
            <a:chOff x="0" y="0"/>
            <a:chExt cx="3673314" cy="3300619"/>
          </a:xfrm>
        </p:grpSpPr>
        <p:sp>
          <p:nvSpPr>
            <p:cNvPr id="6" name="Freeform 6"/>
            <p:cNvSpPr/>
            <p:nvPr/>
          </p:nvSpPr>
          <p:spPr>
            <a:xfrm>
              <a:off x="0" y="0"/>
              <a:ext cx="3673314" cy="3300619"/>
            </a:xfrm>
            <a:custGeom>
              <a:avLst/>
              <a:gdLst/>
              <a:ahLst/>
              <a:cxnLst/>
              <a:rect l="l" t="t" r="r" b="b"/>
              <a:pathLst>
                <a:path w="3673314" h="3300619">
                  <a:moveTo>
                    <a:pt x="49601" y="0"/>
                  </a:moveTo>
                  <a:lnTo>
                    <a:pt x="3623713" y="0"/>
                  </a:lnTo>
                  <a:cubicBezTo>
                    <a:pt x="3651107" y="0"/>
                    <a:pt x="3673314" y="22207"/>
                    <a:pt x="3673314" y="49601"/>
                  </a:cubicBezTo>
                  <a:lnTo>
                    <a:pt x="3673314" y="3251018"/>
                  </a:lnTo>
                  <a:cubicBezTo>
                    <a:pt x="3673314" y="3278412"/>
                    <a:pt x="3651107" y="3300619"/>
                    <a:pt x="3623713" y="3300619"/>
                  </a:cubicBezTo>
                  <a:lnTo>
                    <a:pt x="49601" y="3300619"/>
                  </a:lnTo>
                  <a:cubicBezTo>
                    <a:pt x="22207" y="3300619"/>
                    <a:pt x="0" y="3278412"/>
                    <a:pt x="0" y="3251018"/>
                  </a:cubicBezTo>
                  <a:lnTo>
                    <a:pt x="0" y="49601"/>
                  </a:lnTo>
                  <a:cubicBezTo>
                    <a:pt x="0" y="22207"/>
                    <a:pt x="22207" y="0"/>
                    <a:pt x="49601" y="0"/>
                  </a:cubicBezTo>
                  <a:close/>
                </a:path>
              </a:pathLst>
            </a:custGeom>
            <a:solidFill>
              <a:srgbClr val="E8A82B"/>
            </a:solidFill>
          </p:spPr>
        </p:sp>
        <p:sp>
          <p:nvSpPr>
            <p:cNvPr id="7" name="TextBox 7"/>
            <p:cNvSpPr txBox="1"/>
            <p:nvPr/>
          </p:nvSpPr>
          <p:spPr>
            <a:xfrm>
              <a:off x="0" y="-38100"/>
              <a:ext cx="3673314" cy="333871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47543" y="2705189"/>
            <a:ext cx="6058596" cy="7152598"/>
            <a:chOff x="0" y="0"/>
            <a:chExt cx="3046715" cy="3596861"/>
          </a:xfrm>
        </p:grpSpPr>
        <p:sp>
          <p:nvSpPr>
            <p:cNvPr id="9" name="Freeform 9"/>
            <p:cNvSpPr/>
            <p:nvPr/>
          </p:nvSpPr>
          <p:spPr>
            <a:xfrm>
              <a:off x="0" y="0"/>
              <a:ext cx="3046715" cy="3596861"/>
            </a:xfrm>
            <a:custGeom>
              <a:avLst/>
              <a:gdLst/>
              <a:ahLst/>
              <a:cxnLst/>
              <a:rect l="l" t="t" r="r" b="b"/>
              <a:pathLst>
                <a:path w="3046715" h="3596861">
                  <a:moveTo>
                    <a:pt x="65170" y="0"/>
                  </a:moveTo>
                  <a:lnTo>
                    <a:pt x="2981545" y="0"/>
                  </a:lnTo>
                  <a:cubicBezTo>
                    <a:pt x="2998829" y="0"/>
                    <a:pt x="3015405" y="6866"/>
                    <a:pt x="3027627" y="19088"/>
                  </a:cubicBezTo>
                  <a:cubicBezTo>
                    <a:pt x="3039849" y="31310"/>
                    <a:pt x="3046715" y="47886"/>
                    <a:pt x="3046715" y="65170"/>
                  </a:cubicBezTo>
                  <a:lnTo>
                    <a:pt x="3046715" y="3531691"/>
                  </a:lnTo>
                  <a:cubicBezTo>
                    <a:pt x="3046715" y="3548975"/>
                    <a:pt x="3039849" y="3565551"/>
                    <a:pt x="3027627" y="3577773"/>
                  </a:cubicBezTo>
                  <a:cubicBezTo>
                    <a:pt x="3015405" y="3589995"/>
                    <a:pt x="2998829" y="3596861"/>
                    <a:pt x="2981545" y="3596861"/>
                  </a:cubicBezTo>
                  <a:lnTo>
                    <a:pt x="65170" y="3596861"/>
                  </a:lnTo>
                  <a:cubicBezTo>
                    <a:pt x="47886" y="3596861"/>
                    <a:pt x="31310" y="3589995"/>
                    <a:pt x="19088" y="3577773"/>
                  </a:cubicBezTo>
                  <a:cubicBezTo>
                    <a:pt x="6866" y="3565551"/>
                    <a:pt x="0" y="3548975"/>
                    <a:pt x="0" y="3531691"/>
                  </a:cubicBezTo>
                  <a:lnTo>
                    <a:pt x="0" y="65170"/>
                  </a:lnTo>
                  <a:cubicBezTo>
                    <a:pt x="0" y="47886"/>
                    <a:pt x="6866" y="31310"/>
                    <a:pt x="19088" y="19088"/>
                  </a:cubicBezTo>
                  <a:cubicBezTo>
                    <a:pt x="31310" y="6866"/>
                    <a:pt x="47886" y="0"/>
                    <a:pt x="65170" y="0"/>
                  </a:cubicBezTo>
                  <a:close/>
                </a:path>
              </a:pathLst>
            </a:custGeom>
            <a:solidFill>
              <a:srgbClr val="E8A82B"/>
            </a:solidFill>
          </p:spPr>
        </p:sp>
        <p:sp>
          <p:nvSpPr>
            <p:cNvPr id="10" name="TextBox 10"/>
            <p:cNvSpPr txBox="1"/>
            <p:nvPr/>
          </p:nvSpPr>
          <p:spPr>
            <a:xfrm>
              <a:off x="0" y="-38100"/>
              <a:ext cx="3046715" cy="363496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553139" y="2937214"/>
            <a:ext cx="5647402" cy="3176624"/>
            <a:chOff x="0" y="0"/>
            <a:chExt cx="11289030" cy="6350000"/>
          </a:xfrm>
        </p:grpSpPr>
        <p:sp>
          <p:nvSpPr>
            <p:cNvPr id="12" name="Freeform 12"/>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2"/>
              <a:stretch>
                <a:fillRect t="-4" b="-4"/>
              </a:stretch>
            </a:blipFill>
          </p:spPr>
        </p:sp>
      </p:grpSp>
      <p:grpSp>
        <p:nvGrpSpPr>
          <p:cNvPr id="13" name="Group 13"/>
          <p:cNvGrpSpPr/>
          <p:nvPr/>
        </p:nvGrpSpPr>
        <p:grpSpPr>
          <a:xfrm>
            <a:off x="2590286" y="6411037"/>
            <a:ext cx="5647402" cy="3176624"/>
            <a:chOff x="0" y="0"/>
            <a:chExt cx="11289030" cy="6350000"/>
          </a:xfrm>
        </p:grpSpPr>
        <p:sp>
          <p:nvSpPr>
            <p:cNvPr id="14" name="Freeform 14"/>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265" b="-9265"/>
              </a:stretch>
            </a:blipFill>
          </p:spPr>
        </p:sp>
      </p:grpSp>
      <p:sp>
        <p:nvSpPr>
          <p:cNvPr id="15" name="TextBox 15"/>
          <p:cNvSpPr txBox="1"/>
          <p:nvPr/>
        </p:nvSpPr>
        <p:spPr>
          <a:xfrm>
            <a:off x="9548536" y="2947515"/>
            <a:ext cx="7218528" cy="6515546"/>
          </a:xfrm>
          <a:prstGeom prst="rect">
            <a:avLst/>
          </a:prstGeom>
        </p:spPr>
        <p:txBody>
          <a:bodyPr lIns="0" tIns="0" rIns="0" bIns="0" rtlCol="0" anchor="t">
            <a:spAutoFit/>
          </a:bodyPr>
          <a:lstStyle/>
          <a:p>
            <a:pPr algn="just">
              <a:lnSpc>
                <a:spcPts val="4313"/>
              </a:lnSpc>
            </a:pPr>
            <a:r>
              <a:rPr lang="en-US" sz="3081">
                <a:solidFill>
                  <a:srgbClr val="000000"/>
                </a:solidFill>
                <a:latin typeface="Canva Sans"/>
              </a:rPr>
              <a:t>Storage media are devices, physical or digital, used for storing and retrieving data in computing and electronic systems. They serve short or long-term data retention purposes. Examples include hard disk drives, solid-state drives, USB flash drives, optical discs like CDs and DVDs, and cloud storage solutions. These mediums facilitate data management, backup, and accessibility across different devices and platforms.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rot="10087">
            <a:off x="1028665" y="6130773"/>
            <a:ext cx="16230670" cy="0"/>
          </a:xfrm>
          <a:prstGeom prst="line">
            <a:avLst/>
          </a:prstGeom>
          <a:ln w="95250" cap="rnd">
            <a:solidFill>
              <a:srgbClr val="010101"/>
            </a:solidFill>
            <a:prstDash val="solid"/>
            <a:headEnd type="none" w="sm" len="sm"/>
            <a:tailEnd type="none" w="sm" len="sm"/>
          </a:ln>
        </p:spPr>
      </p:sp>
      <p:grpSp>
        <p:nvGrpSpPr>
          <p:cNvPr id="3" name="Group 3"/>
          <p:cNvGrpSpPr/>
          <p:nvPr/>
        </p:nvGrpSpPr>
        <p:grpSpPr>
          <a:xfrm>
            <a:off x="2684685" y="5898895"/>
            <a:ext cx="511382" cy="51138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101"/>
            </a:solidFill>
          </p:spPr>
        </p:sp>
      </p:grpSp>
      <p:grpSp>
        <p:nvGrpSpPr>
          <p:cNvPr id="5" name="Group 5"/>
          <p:cNvGrpSpPr/>
          <p:nvPr/>
        </p:nvGrpSpPr>
        <p:grpSpPr>
          <a:xfrm>
            <a:off x="3366878" y="6809379"/>
            <a:ext cx="4113110" cy="2903329"/>
            <a:chOff x="0" y="0"/>
            <a:chExt cx="1500474" cy="1059142"/>
          </a:xfrm>
        </p:grpSpPr>
        <p:sp>
          <p:nvSpPr>
            <p:cNvPr id="6" name="Freeform 6"/>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8A82B"/>
            </a:solidFill>
          </p:spPr>
        </p:sp>
      </p:grpSp>
      <p:grpSp>
        <p:nvGrpSpPr>
          <p:cNvPr id="7" name="Group 7"/>
          <p:cNvGrpSpPr/>
          <p:nvPr/>
        </p:nvGrpSpPr>
        <p:grpSpPr>
          <a:xfrm>
            <a:off x="5167742" y="5898895"/>
            <a:ext cx="511382" cy="51138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101"/>
            </a:solidFill>
          </p:spPr>
        </p:sp>
      </p:grpSp>
      <p:grpSp>
        <p:nvGrpSpPr>
          <p:cNvPr id="9" name="Group 9"/>
          <p:cNvGrpSpPr/>
          <p:nvPr/>
        </p:nvGrpSpPr>
        <p:grpSpPr>
          <a:xfrm>
            <a:off x="10133855" y="5898895"/>
            <a:ext cx="511382" cy="51138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101"/>
            </a:solidFill>
          </p:spPr>
        </p:sp>
      </p:grpSp>
      <p:grpSp>
        <p:nvGrpSpPr>
          <p:cNvPr id="11" name="Group 11"/>
          <p:cNvGrpSpPr/>
          <p:nvPr/>
        </p:nvGrpSpPr>
        <p:grpSpPr>
          <a:xfrm>
            <a:off x="7650799" y="5898895"/>
            <a:ext cx="511382" cy="51138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101"/>
            </a:solidFill>
          </p:spPr>
        </p:sp>
      </p:grpSp>
      <p:grpSp>
        <p:nvGrpSpPr>
          <p:cNvPr id="13" name="Group 13"/>
          <p:cNvGrpSpPr/>
          <p:nvPr/>
        </p:nvGrpSpPr>
        <p:grpSpPr>
          <a:xfrm>
            <a:off x="15091933" y="5898895"/>
            <a:ext cx="511382" cy="511382"/>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101"/>
            </a:solidFill>
          </p:spPr>
        </p:sp>
      </p:grpSp>
      <p:grpSp>
        <p:nvGrpSpPr>
          <p:cNvPr id="15" name="Group 15"/>
          <p:cNvGrpSpPr/>
          <p:nvPr/>
        </p:nvGrpSpPr>
        <p:grpSpPr>
          <a:xfrm>
            <a:off x="12612894" y="5898895"/>
            <a:ext cx="511382" cy="511382"/>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101"/>
            </a:solidFill>
          </p:spPr>
        </p:sp>
      </p:grpSp>
      <p:grpSp>
        <p:nvGrpSpPr>
          <p:cNvPr id="17" name="Group 17"/>
          <p:cNvGrpSpPr/>
          <p:nvPr/>
        </p:nvGrpSpPr>
        <p:grpSpPr>
          <a:xfrm>
            <a:off x="883821" y="2419777"/>
            <a:ext cx="4113110" cy="2903329"/>
            <a:chOff x="0" y="0"/>
            <a:chExt cx="1500474" cy="1059142"/>
          </a:xfrm>
        </p:grpSpPr>
        <p:sp>
          <p:nvSpPr>
            <p:cNvPr id="18" name="Freeform 18"/>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8A82B"/>
            </a:solidFill>
          </p:spPr>
        </p:sp>
      </p:grpSp>
      <p:grpSp>
        <p:nvGrpSpPr>
          <p:cNvPr id="19" name="Group 19"/>
          <p:cNvGrpSpPr/>
          <p:nvPr/>
        </p:nvGrpSpPr>
        <p:grpSpPr>
          <a:xfrm>
            <a:off x="1159958" y="3347372"/>
            <a:ext cx="3560837" cy="1732372"/>
            <a:chOff x="0" y="0"/>
            <a:chExt cx="8692783" cy="4229100"/>
          </a:xfrm>
        </p:grpSpPr>
        <p:sp>
          <p:nvSpPr>
            <p:cNvPr id="20" name="Freeform 20"/>
            <p:cNvSpPr/>
            <p:nvPr/>
          </p:nvSpPr>
          <p:spPr>
            <a:xfrm>
              <a:off x="0" y="0"/>
              <a:ext cx="8692783" cy="4229100"/>
            </a:xfrm>
            <a:custGeom>
              <a:avLst/>
              <a:gdLst/>
              <a:ahLst/>
              <a:cxnLst/>
              <a:rect l="l" t="t" r="r" b="b"/>
              <a:pathLst>
                <a:path w="8692783" h="4229100">
                  <a:moveTo>
                    <a:pt x="8127371" y="4229100"/>
                  </a:moveTo>
                  <a:lnTo>
                    <a:pt x="565413" y="4229100"/>
                  </a:lnTo>
                  <a:cubicBezTo>
                    <a:pt x="253222" y="4229100"/>
                    <a:pt x="0" y="4043680"/>
                    <a:pt x="0" y="3816350"/>
                  </a:cubicBezTo>
                  <a:lnTo>
                    <a:pt x="0" y="414020"/>
                  </a:lnTo>
                  <a:cubicBezTo>
                    <a:pt x="0" y="185420"/>
                    <a:pt x="253222" y="0"/>
                    <a:pt x="565412" y="0"/>
                  </a:cubicBezTo>
                  <a:lnTo>
                    <a:pt x="8127371" y="0"/>
                  </a:lnTo>
                  <a:cubicBezTo>
                    <a:pt x="8439561" y="0"/>
                    <a:pt x="8692783" y="185420"/>
                    <a:pt x="8692783" y="414020"/>
                  </a:cubicBezTo>
                  <a:lnTo>
                    <a:pt x="8692783" y="3816350"/>
                  </a:lnTo>
                  <a:cubicBezTo>
                    <a:pt x="8692783" y="4043680"/>
                    <a:pt x="8439561" y="4229100"/>
                    <a:pt x="8127371" y="4229100"/>
                  </a:cubicBezTo>
                  <a:close/>
                </a:path>
              </a:pathLst>
            </a:custGeom>
            <a:blipFill>
              <a:blip r:embed="rId2"/>
              <a:stretch>
                <a:fillRect t="-27080" b="-27080"/>
              </a:stretch>
            </a:blipFill>
          </p:spPr>
        </p:sp>
      </p:grpSp>
      <p:grpSp>
        <p:nvGrpSpPr>
          <p:cNvPr id="21" name="Group 21"/>
          <p:cNvGrpSpPr/>
          <p:nvPr/>
        </p:nvGrpSpPr>
        <p:grpSpPr>
          <a:xfrm>
            <a:off x="5849935" y="2419777"/>
            <a:ext cx="4113110" cy="2903329"/>
            <a:chOff x="0" y="0"/>
            <a:chExt cx="1500474" cy="1059142"/>
          </a:xfrm>
        </p:grpSpPr>
        <p:sp>
          <p:nvSpPr>
            <p:cNvPr id="22" name="Freeform 22"/>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8A82B"/>
            </a:solidFill>
          </p:spPr>
        </p:sp>
      </p:grpSp>
      <p:grpSp>
        <p:nvGrpSpPr>
          <p:cNvPr id="23" name="Group 23"/>
          <p:cNvGrpSpPr/>
          <p:nvPr/>
        </p:nvGrpSpPr>
        <p:grpSpPr>
          <a:xfrm>
            <a:off x="10812030" y="2419777"/>
            <a:ext cx="4113110" cy="2903329"/>
            <a:chOff x="0" y="0"/>
            <a:chExt cx="1500474" cy="1059142"/>
          </a:xfrm>
        </p:grpSpPr>
        <p:sp>
          <p:nvSpPr>
            <p:cNvPr id="24" name="Freeform 24"/>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8A82B"/>
            </a:solidFill>
          </p:spPr>
        </p:sp>
      </p:grpSp>
      <p:grpSp>
        <p:nvGrpSpPr>
          <p:cNvPr id="25" name="Group 25"/>
          <p:cNvGrpSpPr/>
          <p:nvPr/>
        </p:nvGrpSpPr>
        <p:grpSpPr>
          <a:xfrm>
            <a:off x="8332991" y="6809379"/>
            <a:ext cx="4113110" cy="2903329"/>
            <a:chOff x="0" y="0"/>
            <a:chExt cx="1500474" cy="1059142"/>
          </a:xfrm>
        </p:grpSpPr>
        <p:sp>
          <p:nvSpPr>
            <p:cNvPr id="26" name="Freeform 26"/>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8A82B"/>
            </a:solidFill>
          </p:spPr>
        </p:sp>
      </p:grpSp>
      <p:grpSp>
        <p:nvGrpSpPr>
          <p:cNvPr id="27" name="Group 27"/>
          <p:cNvGrpSpPr/>
          <p:nvPr/>
        </p:nvGrpSpPr>
        <p:grpSpPr>
          <a:xfrm>
            <a:off x="13291069" y="6809379"/>
            <a:ext cx="4113110" cy="2903329"/>
            <a:chOff x="0" y="0"/>
            <a:chExt cx="1500474" cy="1059142"/>
          </a:xfrm>
        </p:grpSpPr>
        <p:sp>
          <p:nvSpPr>
            <p:cNvPr id="28" name="Freeform 28"/>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8A82B"/>
            </a:solidFill>
          </p:spPr>
        </p:sp>
      </p:grpSp>
      <p:grpSp>
        <p:nvGrpSpPr>
          <p:cNvPr id="29" name="Group 29"/>
          <p:cNvGrpSpPr/>
          <p:nvPr/>
        </p:nvGrpSpPr>
        <p:grpSpPr>
          <a:xfrm>
            <a:off x="6126071" y="3347372"/>
            <a:ext cx="3560837" cy="1732372"/>
            <a:chOff x="0" y="0"/>
            <a:chExt cx="8692783" cy="4229100"/>
          </a:xfrm>
        </p:grpSpPr>
        <p:sp>
          <p:nvSpPr>
            <p:cNvPr id="30" name="Freeform 30"/>
            <p:cNvSpPr/>
            <p:nvPr/>
          </p:nvSpPr>
          <p:spPr>
            <a:xfrm>
              <a:off x="0" y="0"/>
              <a:ext cx="8692783" cy="4229100"/>
            </a:xfrm>
            <a:custGeom>
              <a:avLst/>
              <a:gdLst/>
              <a:ahLst/>
              <a:cxnLst/>
              <a:rect l="l" t="t" r="r" b="b"/>
              <a:pathLst>
                <a:path w="8692783" h="4229100">
                  <a:moveTo>
                    <a:pt x="8127371" y="4229100"/>
                  </a:moveTo>
                  <a:lnTo>
                    <a:pt x="565413" y="4229100"/>
                  </a:lnTo>
                  <a:cubicBezTo>
                    <a:pt x="253222" y="4229100"/>
                    <a:pt x="0" y="4043680"/>
                    <a:pt x="0" y="3816350"/>
                  </a:cubicBezTo>
                  <a:lnTo>
                    <a:pt x="0" y="414020"/>
                  </a:lnTo>
                  <a:cubicBezTo>
                    <a:pt x="0" y="185420"/>
                    <a:pt x="253222" y="0"/>
                    <a:pt x="565412" y="0"/>
                  </a:cubicBezTo>
                  <a:lnTo>
                    <a:pt x="8127371" y="0"/>
                  </a:lnTo>
                  <a:cubicBezTo>
                    <a:pt x="8439561" y="0"/>
                    <a:pt x="8692783" y="185420"/>
                    <a:pt x="8692783" y="414020"/>
                  </a:cubicBezTo>
                  <a:lnTo>
                    <a:pt x="8692783" y="3816350"/>
                  </a:lnTo>
                  <a:cubicBezTo>
                    <a:pt x="8692783" y="4043680"/>
                    <a:pt x="8439561" y="4229100"/>
                    <a:pt x="8127371" y="4229100"/>
                  </a:cubicBezTo>
                  <a:close/>
                </a:path>
              </a:pathLst>
            </a:custGeom>
            <a:blipFill>
              <a:blip r:embed="rId3"/>
              <a:stretch>
                <a:fillRect t="-18515" b="-18515"/>
              </a:stretch>
            </a:blipFill>
          </p:spPr>
        </p:sp>
      </p:grpSp>
      <p:grpSp>
        <p:nvGrpSpPr>
          <p:cNvPr id="31" name="Group 31"/>
          <p:cNvGrpSpPr/>
          <p:nvPr/>
        </p:nvGrpSpPr>
        <p:grpSpPr>
          <a:xfrm>
            <a:off x="11088167" y="3347372"/>
            <a:ext cx="3560837" cy="1732372"/>
            <a:chOff x="0" y="0"/>
            <a:chExt cx="8692783" cy="4229100"/>
          </a:xfrm>
        </p:grpSpPr>
        <p:sp>
          <p:nvSpPr>
            <p:cNvPr id="32" name="Freeform 32"/>
            <p:cNvSpPr/>
            <p:nvPr/>
          </p:nvSpPr>
          <p:spPr>
            <a:xfrm>
              <a:off x="0" y="0"/>
              <a:ext cx="8692783" cy="4229100"/>
            </a:xfrm>
            <a:custGeom>
              <a:avLst/>
              <a:gdLst/>
              <a:ahLst/>
              <a:cxnLst/>
              <a:rect l="l" t="t" r="r" b="b"/>
              <a:pathLst>
                <a:path w="8692783" h="4229100">
                  <a:moveTo>
                    <a:pt x="8127371" y="4229100"/>
                  </a:moveTo>
                  <a:lnTo>
                    <a:pt x="565413" y="4229100"/>
                  </a:lnTo>
                  <a:cubicBezTo>
                    <a:pt x="253222" y="4229100"/>
                    <a:pt x="0" y="4043680"/>
                    <a:pt x="0" y="3816350"/>
                  </a:cubicBezTo>
                  <a:lnTo>
                    <a:pt x="0" y="414020"/>
                  </a:lnTo>
                  <a:cubicBezTo>
                    <a:pt x="0" y="185420"/>
                    <a:pt x="253222" y="0"/>
                    <a:pt x="565412" y="0"/>
                  </a:cubicBezTo>
                  <a:lnTo>
                    <a:pt x="8127371" y="0"/>
                  </a:lnTo>
                  <a:cubicBezTo>
                    <a:pt x="8439561" y="0"/>
                    <a:pt x="8692783" y="185420"/>
                    <a:pt x="8692783" y="414020"/>
                  </a:cubicBezTo>
                  <a:lnTo>
                    <a:pt x="8692783" y="3816350"/>
                  </a:lnTo>
                  <a:cubicBezTo>
                    <a:pt x="8692783" y="4043680"/>
                    <a:pt x="8439561" y="4229100"/>
                    <a:pt x="8127371" y="4229100"/>
                  </a:cubicBezTo>
                  <a:close/>
                </a:path>
              </a:pathLst>
            </a:custGeom>
            <a:blipFill>
              <a:blip r:embed="rId4"/>
              <a:stretch>
                <a:fillRect t="-7824" b="-7824"/>
              </a:stretch>
            </a:blipFill>
          </p:spPr>
        </p:sp>
      </p:grpSp>
      <p:grpSp>
        <p:nvGrpSpPr>
          <p:cNvPr id="33" name="Group 33"/>
          <p:cNvGrpSpPr/>
          <p:nvPr/>
        </p:nvGrpSpPr>
        <p:grpSpPr>
          <a:xfrm>
            <a:off x="3643014" y="7723770"/>
            <a:ext cx="3560837" cy="1732372"/>
            <a:chOff x="0" y="0"/>
            <a:chExt cx="8692783" cy="4229100"/>
          </a:xfrm>
        </p:grpSpPr>
        <p:sp>
          <p:nvSpPr>
            <p:cNvPr id="34" name="Freeform 34"/>
            <p:cNvSpPr/>
            <p:nvPr/>
          </p:nvSpPr>
          <p:spPr>
            <a:xfrm>
              <a:off x="0" y="0"/>
              <a:ext cx="8692783" cy="4229100"/>
            </a:xfrm>
            <a:custGeom>
              <a:avLst/>
              <a:gdLst/>
              <a:ahLst/>
              <a:cxnLst/>
              <a:rect l="l" t="t" r="r" b="b"/>
              <a:pathLst>
                <a:path w="8692783" h="4229100">
                  <a:moveTo>
                    <a:pt x="8127371" y="4229100"/>
                  </a:moveTo>
                  <a:lnTo>
                    <a:pt x="565413" y="4229100"/>
                  </a:lnTo>
                  <a:cubicBezTo>
                    <a:pt x="253222" y="4229100"/>
                    <a:pt x="0" y="4043680"/>
                    <a:pt x="0" y="3816350"/>
                  </a:cubicBezTo>
                  <a:lnTo>
                    <a:pt x="0" y="414020"/>
                  </a:lnTo>
                  <a:cubicBezTo>
                    <a:pt x="0" y="185420"/>
                    <a:pt x="253222" y="0"/>
                    <a:pt x="565412" y="0"/>
                  </a:cubicBezTo>
                  <a:lnTo>
                    <a:pt x="8127371" y="0"/>
                  </a:lnTo>
                  <a:cubicBezTo>
                    <a:pt x="8439561" y="0"/>
                    <a:pt x="8692783" y="185420"/>
                    <a:pt x="8692783" y="414020"/>
                  </a:cubicBezTo>
                  <a:lnTo>
                    <a:pt x="8692783" y="3816350"/>
                  </a:lnTo>
                  <a:cubicBezTo>
                    <a:pt x="8692783" y="4043680"/>
                    <a:pt x="8439561" y="4229100"/>
                    <a:pt x="8127371" y="4229100"/>
                  </a:cubicBezTo>
                  <a:close/>
                </a:path>
              </a:pathLst>
            </a:custGeom>
            <a:blipFill>
              <a:blip r:embed="rId5"/>
              <a:stretch>
                <a:fillRect t="-18553" b="-18553"/>
              </a:stretch>
            </a:blipFill>
          </p:spPr>
        </p:sp>
      </p:grpSp>
      <p:grpSp>
        <p:nvGrpSpPr>
          <p:cNvPr id="35" name="Group 35"/>
          <p:cNvGrpSpPr/>
          <p:nvPr/>
        </p:nvGrpSpPr>
        <p:grpSpPr>
          <a:xfrm>
            <a:off x="8605110" y="7723770"/>
            <a:ext cx="3560837" cy="1732372"/>
            <a:chOff x="0" y="0"/>
            <a:chExt cx="8692783" cy="4229100"/>
          </a:xfrm>
        </p:grpSpPr>
        <p:sp>
          <p:nvSpPr>
            <p:cNvPr id="36" name="Freeform 36"/>
            <p:cNvSpPr/>
            <p:nvPr/>
          </p:nvSpPr>
          <p:spPr>
            <a:xfrm>
              <a:off x="0" y="0"/>
              <a:ext cx="8692783" cy="4229100"/>
            </a:xfrm>
            <a:custGeom>
              <a:avLst/>
              <a:gdLst/>
              <a:ahLst/>
              <a:cxnLst/>
              <a:rect l="l" t="t" r="r" b="b"/>
              <a:pathLst>
                <a:path w="8692783" h="4229100">
                  <a:moveTo>
                    <a:pt x="8127371" y="4229100"/>
                  </a:moveTo>
                  <a:lnTo>
                    <a:pt x="565413" y="4229100"/>
                  </a:lnTo>
                  <a:cubicBezTo>
                    <a:pt x="253222" y="4229100"/>
                    <a:pt x="0" y="4043680"/>
                    <a:pt x="0" y="3816350"/>
                  </a:cubicBezTo>
                  <a:lnTo>
                    <a:pt x="0" y="414020"/>
                  </a:lnTo>
                  <a:cubicBezTo>
                    <a:pt x="0" y="185420"/>
                    <a:pt x="253222" y="0"/>
                    <a:pt x="565412" y="0"/>
                  </a:cubicBezTo>
                  <a:lnTo>
                    <a:pt x="8127371" y="0"/>
                  </a:lnTo>
                  <a:cubicBezTo>
                    <a:pt x="8439561" y="0"/>
                    <a:pt x="8692783" y="185420"/>
                    <a:pt x="8692783" y="414020"/>
                  </a:cubicBezTo>
                  <a:lnTo>
                    <a:pt x="8692783" y="3816350"/>
                  </a:lnTo>
                  <a:cubicBezTo>
                    <a:pt x="8692783" y="4043680"/>
                    <a:pt x="8439561" y="4229100"/>
                    <a:pt x="8127371" y="4229100"/>
                  </a:cubicBezTo>
                  <a:close/>
                </a:path>
              </a:pathLst>
            </a:custGeom>
            <a:blipFill>
              <a:blip r:embed="rId6"/>
              <a:stretch>
                <a:fillRect t="-18460" b="-18460"/>
              </a:stretch>
            </a:blipFill>
          </p:spPr>
        </p:sp>
      </p:grpSp>
      <p:grpSp>
        <p:nvGrpSpPr>
          <p:cNvPr id="37" name="Group 37"/>
          <p:cNvGrpSpPr/>
          <p:nvPr/>
        </p:nvGrpSpPr>
        <p:grpSpPr>
          <a:xfrm>
            <a:off x="13567206" y="7723770"/>
            <a:ext cx="3560837" cy="1732372"/>
            <a:chOff x="0" y="0"/>
            <a:chExt cx="8692783" cy="4229100"/>
          </a:xfrm>
        </p:grpSpPr>
        <p:sp>
          <p:nvSpPr>
            <p:cNvPr id="38" name="Freeform 38"/>
            <p:cNvSpPr/>
            <p:nvPr/>
          </p:nvSpPr>
          <p:spPr>
            <a:xfrm>
              <a:off x="0" y="0"/>
              <a:ext cx="8692783" cy="4229100"/>
            </a:xfrm>
            <a:custGeom>
              <a:avLst/>
              <a:gdLst/>
              <a:ahLst/>
              <a:cxnLst/>
              <a:rect l="l" t="t" r="r" b="b"/>
              <a:pathLst>
                <a:path w="8692783" h="4229100">
                  <a:moveTo>
                    <a:pt x="8127371" y="4229100"/>
                  </a:moveTo>
                  <a:lnTo>
                    <a:pt x="565413" y="4229100"/>
                  </a:lnTo>
                  <a:cubicBezTo>
                    <a:pt x="253222" y="4229100"/>
                    <a:pt x="0" y="4043680"/>
                    <a:pt x="0" y="3816350"/>
                  </a:cubicBezTo>
                  <a:lnTo>
                    <a:pt x="0" y="414020"/>
                  </a:lnTo>
                  <a:cubicBezTo>
                    <a:pt x="0" y="185420"/>
                    <a:pt x="253222" y="0"/>
                    <a:pt x="565412" y="0"/>
                  </a:cubicBezTo>
                  <a:lnTo>
                    <a:pt x="8127371" y="0"/>
                  </a:lnTo>
                  <a:cubicBezTo>
                    <a:pt x="8439561" y="0"/>
                    <a:pt x="8692783" y="185420"/>
                    <a:pt x="8692783" y="414020"/>
                  </a:cubicBezTo>
                  <a:lnTo>
                    <a:pt x="8692783" y="3816350"/>
                  </a:lnTo>
                  <a:cubicBezTo>
                    <a:pt x="8692783" y="4043680"/>
                    <a:pt x="8439561" y="4229100"/>
                    <a:pt x="8127371" y="4229100"/>
                  </a:cubicBezTo>
                  <a:close/>
                </a:path>
              </a:pathLst>
            </a:custGeom>
            <a:blipFill>
              <a:blip r:embed="rId7"/>
              <a:stretch>
                <a:fillRect t="-18555" b="-18555"/>
              </a:stretch>
            </a:blipFill>
          </p:spPr>
        </p:sp>
      </p:grpSp>
      <p:sp>
        <p:nvSpPr>
          <p:cNvPr id="39" name="TextBox 39"/>
          <p:cNvSpPr txBox="1"/>
          <p:nvPr/>
        </p:nvSpPr>
        <p:spPr>
          <a:xfrm>
            <a:off x="3802871" y="7143701"/>
            <a:ext cx="3241123" cy="396875"/>
          </a:xfrm>
          <a:prstGeom prst="rect">
            <a:avLst/>
          </a:prstGeom>
        </p:spPr>
        <p:txBody>
          <a:bodyPr lIns="0" tIns="0" rIns="0" bIns="0" rtlCol="0" anchor="t">
            <a:spAutoFit/>
          </a:bodyPr>
          <a:lstStyle/>
          <a:p>
            <a:pPr algn="ctr">
              <a:lnSpc>
                <a:spcPts val="3250"/>
              </a:lnSpc>
            </a:pPr>
            <a:r>
              <a:rPr lang="en-US" sz="2500" spc="50">
                <a:solidFill>
                  <a:srgbClr val="000000"/>
                </a:solidFill>
                <a:latin typeface="Montserrat Ultra-Bold"/>
              </a:rPr>
              <a:t>Memory Cards</a:t>
            </a:r>
          </a:p>
        </p:txBody>
      </p:sp>
      <p:sp>
        <p:nvSpPr>
          <p:cNvPr id="40" name="TextBox 40"/>
          <p:cNvSpPr txBox="1"/>
          <p:nvPr/>
        </p:nvSpPr>
        <p:spPr>
          <a:xfrm>
            <a:off x="4011043" y="923925"/>
            <a:ext cx="8992791" cy="920063"/>
          </a:xfrm>
          <a:prstGeom prst="rect">
            <a:avLst/>
          </a:prstGeom>
        </p:spPr>
        <p:txBody>
          <a:bodyPr lIns="0" tIns="0" rIns="0" bIns="0" rtlCol="0" anchor="t">
            <a:spAutoFit/>
          </a:bodyPr>
          <a:lstStyle/>
          <a:p>
            <a:pPr algn="ctr">
              <a:lnSpc>
                <a:spcPts val="7562"/>
              </a:lnSpc>
              <a:spcBef>
                <a:spcPct val="0"/>
              </a:spcBef>
            </a:pPr>
            <a:r>
              <a:rPr lang="en-US" sz="5402">
                <a:solidFill>
                  <a:srgbClr val="000000"/>
                </a:solidFill>
                <a:latin typeface="Open Sans Extra Bold"/>
              </a:rPr>
              <a:t>TYPES OF STORAGE MEDIA</a:t>
            </a:r>
          </a:p>
        </p:txBody>
      </p:sp>
      <p:sp>
        <p:nvSpPr>
          <p:cNvPr id="41" name="TextBox 41"/>
          <p:cNvSpPr txBox="1"/>
          <p:nvPr/>
        </p:nvSpPr>
        <p:spPr>
          <a:xfrm>
            <a:off x="1347613" y="2704935"/>
            <a:ext cx="3241123" cy="396875"/>
          </a:xfrm>
          <a:prstGeom prst="rect">
            <a:avLst/>
          </a:prstGeom>
        </p:spPr>
        <p:txBody>
          <a:bodyPr lIns="0" tIns="0" rIns="0" bIns="0" rtlCol="0" anchor="t">
            <a:spAutoFit/>
          </a:bodyPr>
          <a:lstStyle/>
          <a:p>
            <a:pPr algn="ctr">
              <a:lnSpc>
                <a:spcPts val="3250"/>
              </a:lnSpc>
            </a:pPr>
            <a:r>
              <a:rPr lang="en-US" sz="2500" spc="50">
                <a:solidFill>
                  <a:srgbClr val="000000"/>
                </a:solidFill>
                <a:latin typeface="Montserrat Bold"/>
              </a:rPr>
              <a:t>Hard Disk Drives </a:t>
            </a:r>
          </a:p>
        </p:txBody>
      </p:sp>
      <p:sp>
        <p:nvSpPr>
          <p:cNvPr id="42" name="TextBox 42"/>
          <p:cNvSpPr txBox="1"/>
          <p:nvPr/>
        </p:nvSpPr>
        <p:spPr>
          <a:xfrm>
            <a:off x="6313726" y="2704935"/>
            <a:ext cx="3241123" cy="396875"/>
          </a:xfrm>
          <a:prstGeom prst="rect">
            <a:avLst/>
          </a:prstGeom>
        </p:spPr>
        <p:txBody>
          <a:bodyPr lIns="0" tIns="0" rIns="0" bIns="0" rtlCol="0" anchor="t">
            <a:spAutoFit/>
          </a:bodyPr>
          <a:lstStyle/>
          <a:p>
            <a:pPr algn="ctr">
              <a:lnSpc>
                <a:spcPts val="3250"/>
              </a:lnSpc>
            </a:pPr>
            <a:r>
              <a:rPr lang="en-US" sz="2500" spc="50">
                <a:solidFill>
                  <a:srgbClr val="000000"/>
                </a:solidFill>
                <a:latin typeface="Montserrat Bold"/>
              </a:rPr>
              <a:t>Solid State Drives</a:t>
            </a:r>
          </a:p>
        </p:txBody>
      </p:sp>
      <p:sp>
        <p:nvSpPr>
          <p:cNvPr id="43" name="TextBox 43"/>
          <p:cNvSpPr txBox="1"/>
          <p:nvPr/>
        </p:nvSpPr>
        <p:spPr>
          <a:xfrm>
            <a:off x="11275821" y="2704935"/>
            <a:ext cx="3241123" cy="396875"/>
          </a:xfrm>
          <a:prstGeom prst="rect">
            <a:avLst/>
          </a:prstGeom>
        </p:spPr>
        <p:txBody>
          <a:bodyPr lIns="0" tIns="0" rIns="0" bIns="0" rtlCol="0" anchor="t">
            <a:spAutoFit/>
          </a:bodyPr>
          <a:lstStyle/>
          <a:p>
            <a:pPr algn="ctr">
              <a:lnSpc>
                <a:spcPts val="3250"/>
              </a:lnSpc>
            </a:pPr>
            <a:r>
              <a:rPr lang="en-US" sz="2500" spc="50">
                <a:solidFill>
                  <a:srgbClr val="000000"/>
                </a:solidFill>
                <a:latin typeface="Montserrat Bold"/>
              </a:rPr>
              <a:t>Flash Drives</a:t>
            </a:r>
          </a:p>
        </p:txBody>
      </p:sp>
      <p:sp>
        <p:nvSpPr>
          <p:cNvPr id="44" name="TextBox 44"/>
          <p:cNvSpPr txBox="1"/>
          <p:nvPr/>
        </p:nvSpPr>
        <p:spPr>
          <a:xfrm>
            <a:off x="8768985" y="7143701"/>
            <a:ext cx="3241123" cy="396875"/>
          </a:xfrm>
          <a:prstGeom prst="rect">
            <a:avLst/>
          </a:prstGeom>
        </p:spPr>
        <p:txBody>
          <a:bodyPr lIns="0" tIns="0" rIns="0" bIns="0" rtlCol="0" anchor="t">
            <a:spAutoFit/>
          </a:bodyPr>
          <a:lstStyle/>
          <a:p>
            <a:pPr algn="ctr">
              <a:lnSpc>
                <a:spcPts val="3250"/>
              </a:lnSpc>
            </a:pPr>
            <a:r>
              <a:rPr lang="en-US" sz="2500" spc="50">
                <a:solidFill>
                  <a:srgbClr val="000000"/>
                </a:solidFill>
                <a:latin typeface="Montserrat Ultra-Bold"/>
              </a:rPr>
              <a:t>Optical Discs</a:t>
            </a:r>
          </a:p>
        </p:txBody>
      </p:sp>
      <p:sp>
        <p:nvSpPr>
          <p:cNvPr id="45" name="TextBox 45"/>
          <p:cNvSpPr txBox="1"/>
          <p:nvPr/>
        </p:nvSpPr>
        <p:spPr>
          <a:xfrm>
            <a:off x="13727063" y="7143701"/>
            <a:ext cx="3241123" cy="396875"/>
          </a:xfrm>
          <a:prstGeom prst="rect">
            <a:avLst/>
          </a:prstGeom>
        </p:spPr>
        <p:txBody>
          <a:bodyPr lIns="0" tIns="0" rIns="0" bIns="0" rtlCol="0" anchor="t">
            <a:spAutoFit/>
          </a:bodyPr>
          <a:lstStyle/>
          <a:p>
            <a:pPr algn="ctr">
              <a:lnSpc>
                <a:spcPts val="3250"/>
              </a:lnSpc>
            </a:pPr>
            <a:r>
              <a:rPr lang="en-US" sz="2500" spc="50">
                <a:solidFill>
                  <a:srgbClr val="000000"/>
                </a:solidFill>
                <a:latin typeface="Montserrat Ultra-Bold"/>
              </a:rPr>
              <a:t>Tape Drives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164423"/>
            <a:ext cx="18288000" cy="7277633"/>
            <a:chOff x="0" y="0"/>
            <a:chExt cx="4816593" cy="1916743"/>
          </a:xfrm>
        </p:grpSpPr>
        <p:sp>
          <p:nvSpPr>
            <p:cNvPr id="3" name="Freeform 3"/>
            <p:cNvSpPr/>
            <p:nvPr/>
          </p:nvSpPr>
          <p:spPr>
            <a:xfrm>
              <a:off x="0" y="0"/>
              <a:ext cx="4816592" cy="1916743"/>
            </a:xfrm>
            <a:custGeom>
              <a:avLst/>
              <a:gdLst/>
              <a:ahLst/>
              <a:cxnLst/>
              <a:rect l="l" t="t" r="r" b="b"/>
              <a:pathLst>
                <a:path w="4816592" h="1916743">
                  <a:moveTo>
                    <a:pt x="0" y="0"/>
                  </a:moveTo>
                  <a:lnTo>
                    <a:pt x="4816592" y="0"/>
                  </a:lnTo>
                  <a:lnTo>
                    <a:pt x="4816592" y="1916743"/>
                  </a:lnTo>
                  <a:lnTo>
                    <a:pt x="0" y="1916743"/>
                  </a:lnTo>
                  <a:close/>
                </a:path>
              </a:pathLst>
            </a:custGeom>
            <a:gradFill rotWithShape="1">
              <a:gsLst>
                <a:gs pos="0">
                  <a:srgbClr val="FFDD00">
                    <a:alpha val="100000"/>
                  </a:srgbClr>
                </a:gs>
                <a:gs pos="100000">
                  <a:srgbClr val="AB8B02">
                    <a:alpha val="100000"/>
                  </a:srgbClr>
                </a:gs>
              </a:gsLst>
              <a:path path="circle">
                <a:fillToRect r="100000" b="100000"/>
              </a:path>
              <a:tileRect l="-100000" t="-100000"/>
            </a:gradFill>
          </p:spPr>
        </p:sp>
        <p:sp>
          <p:nvSpPr>
            <p:cNvPr id="4" name="TextBox 4"/>
            <p:cNvSpPr txBox="1"/>
            <p:nvPr/>
          </p:nvSpPr>
          <p:spPr>
            <a:xfrm>
              <a:off x="0" y="-38100"/>
              <a:ext cx="4816593" cy="19548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118121" y="1261061"/>
            <a:ext cx="3496611" cy="3496611"/>
          </a:xfrm>
          <a:custGeom>
            <a:avLst/>
            <a:gdLst/>
            <a:ahLst/>
            <a:cxnLst/>
            <a:rect l="l" t="t" r="r" b="b"/>
            <a:pathLst>
              <a:path w="3496611" h="3496611">
                <a:moveTo>
                  <a:pt x="0" y="0"/>
                </a:moveTo>
                <a:lnTo>
                  <a:pt x="3496612" y="0"/>
                </a:lnTo>
                <a:lnTo>
                  <a:pt x="3496612" y="3496611"/>
                </a:lnTo>
                <a:lnTo>
                  <a:pt x="0" y="3496611"/>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477717" y="1620656"/>
            <a:ext cx="2777421" cy="27774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82B"/>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502868" y="1261061"/>
            <a:ext cx="3496611" cy="3496611"/>
          </a:xfrm>
          <a:custGeom>
            <a:avLst/>
            <a:gdLst/>
            <a:ahLst/>
            <a:cxnLst/>
            <a:rect l="l" t="t" r="r" b="b"/>
            <a:pathLst>
              <a:path w="3496611" h="3496611">
                <a:moveTo>
                  <a:pt x="0" y="0"/>
                </a:moveTo>
                <a:lnTo>
                  <a:pt x="3496612" y="0"/>
                </a:lnTo>
                <a:lnTo>
                  <a:pt x="3496612" y="3496611"/>
                </a:lnTo>
                <a:lnTo>
                  <a:pt x="0" y="3496611"/>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a:ln cap="sq">
            <a:noFill/>
            <a:prstDash val="solid"/>
            <a:miter/>
          </a:ln>
        </p:spPr>
      </p:sp>
      <p:grpSp>
        <p:nvGrpSpPr>
          <p:cNvPr id="10" name="Group 10"/>
          <p:cNvGrpSpPr/>
          <p:nvPr/>
        </p:nvGrpSpPr>
        <p:grpSpPr>
          <a:xfrm>
            <a:off x="7862463" y="1620656"/>
            <a:ext cx="2777421" cy="277742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82B"/>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448583" y="1171944"/>
            <a:ext cx="3496611" cy="3496611"/>
          </a:xfrm>
          <a:custGeom>
            <a:avLst/>
            <a:gdLst/>
            <a:ahLst/>
            <a:cxnLst/>
            <a:rect l="l" t="t" r="r" b="b"/>
            <a:pathLst>
              <a:path w="3496611" h="3496611">
                <a:moveTo>
                  <a:pt x="0" y="0"/>
                </a:moveTo>
                <a:lnTo>
                  <a:pt x="3496611" y="0"/>
                </a:lnTo>
                <a:lnTo>
                  <a:pt x="3496611" y="3496612"/>
                </a:lnTo>
                <a:lnTo>
                  <a:pt x="0" y="349661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a:ln cap="sq">
            <a:noFill/>
            <a:prstDash val="solid"/>
            <a:miter/>
          </a:ln>
        </p:spPr>
      </p:sp>
      <p:grpSp>
        <p:nvGrpSpPr>
          <p:cNvPr id="14" name="Group 14"/>
          <p:cNvGrpSpPr/>
          <p:nvPr/>
        </p:nvGrpSpPr>
        <p:grpSpPr>
          <a:xfrm>
            <a:off x="12808178" y="1531539"/>
            <a:ext cx="2777421" cy="27774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82B"/>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680273" y="1823212"/>
            <a:ext cx="2372309" cy="237230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140" r="-25140"/>
              </a:stretch>
            </a:blipFill>
          </p:spPr>
        </p:sp>
      </p:grpSp>
      <p:grpSp>
        <p:nvGrpSpPr>
          <p:cNvPr id="19" name="Group 19"/>
          <p:cNvGrpSpPr/>
          <p:nvPr/>
        </p:nvGrpSpPr>
        <p:grpSpPr>
          <a:xfrm>
            <a:off x="8065020" y="1823212"/>
            <a:ext cx="2372309" cy="237230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7749" r="-10093" b="-36"/>
              </a:stretch>
            </a:blipFill>
          </p:spPr>
        </p:sp>
      </p:grpSp>
      <p:grpSp>
        <p:nvGrpSpPr>
          <p:cNvPr id="21" name="Group 21"/>
          <p:cNvGrpSpPr/>
          <p:nvPr/>
        </p:nvGrpSpPr>
        <p:grpSpPr>
          <a:xfrm>
            <a:off x="12987553" y="1734096"/>
            <a:ext cx="2372309" cy="237230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187" r="-25187"/>
              </a:stretch>
            </a:blipFill>
          </p:spPr>
        </p:sp>
      </p:grpSp>
      <p:sp>
        <p:nvSpPr>
          <p:cNvPr id="23" name="TextBox 23"/>
          <p:cNvSpPr txBox="1"/>
          <p:nvPr/>
        </p:nvSpPr>
        <p:spPr>
          <a:xfrm>
            <a:off x="12761816" y="4818185"/>
            <a:ext cx="2823783" cy="564904"/>
          </a:xfrm>
          <a:prstGeom prst="rect">
            <a:avLst/>
          </a:prstGeom>
        </p:spPr>
        <p:txBody>
          <a:bodyPr lIns="0" tIns="0" rIns="0" bIns="0" rtlCol="0" anchor="t">
            <a:spAutoFit/>
          </a:bodyPr>
          <a:lstStyle/>
          <a:p>
            <a:pPr algn="ctr">
              <a:lnSpc>
                <a:spcPts val="4494"/>
              </a:lnSpc>
              <a:spcBef>
                <a:spcPct val="0"/>
              </a:spcBef>
            </a:pPr>
            <a:r>
              <a:rPr lang="en-US" sz="3210">
                <a:solidFill>
                  <a:srgbClr val="010101"/>
                </a:solidFill>
                <a:latin typeface="Poppins Ultra-Bold"/>
              </a:rPr>
              <a:t>Flash Drives</a:t>
            </a:r>
          </a:p>
        </p:txBody>
      </p:sp>
      <p:sp>
        <p:nvSpPr>
          <p:cNvPr id="24" name="TextBox 24"/>
          <p:cNvSpPr txBox="1"/>
          <p:nvPr/>
        </p:nvSpPr>
        <p:spPr>
          <a:xfrm>
            <a:off x="6775301" y="4923099"/>
            <a:ext cx="4951747" cy="564904"/>
          </a:xfrm>
          <a:prstGeom prst="rect">
            <a:avLst/>
          </a:prstGeom>
        </p:spPr>
        <p:txBody>
          <a:bodyPr lIns="0" tIns="0" rIns="0" bIns="0" rtlCol="0" anchor="t">
            <a:spAutoFit/>
          </a:bodyPr>
          <a:lstStyle/>
          <a:p>
            <a:pPr algn="ctr">
              <a:lnSpc>
                <a:spcPts val="4494"/>
              </a:lnSpc>
              <a:spcBef>
                <a:spcPct val="0"/>
              </a:spcBef>
            </a:pPr>
            <a:r>
              <a:rPr lang="en-US" sz="3210">
                <a:solidFill>
                  <a:srgbClr val="010101"/>
                </a:solidFill>
                <a:latin typeface="Poppins Ultra-Bold"/>
              </a:rPr>
              <a:t>Solid State Drives(SSD)</a:t>
            </a:r>
          </a:p>
        </p:txBody>
      </p:sp>
      <p:sp>
        <p:nvSpPr>
          <p:cNvPr id="25" name="TextBox 25"/>
          <p:cNvSpPr txBox="1"/>
          <p:nvPr/>
        </p:nvSpPr>
        <p:spPr>
          <a:xfrm>
            <a:off x="1723703" y="5836164"/>
            <a:ext cx="4285447" cy="95440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Poppins Bold"/>
              </a:rPr>
              <a:t>Purpose </a:t>
            </a:r>
            <a:r>
              <a:rPr lang="en-US" sz="1800">
                <a:solidFill>
                  <a:srgbClr val="000000"/>
                </a:solidFill>
                <a:latin typeface="Poppins Medium"/>
              </a:rPr>
              <a:t>: </a:t>
            </a:r>
            <a:r>
              <a:rPr lang="en-US" sz="1800">
                <a:solidFill>
                  <a:srgbClr val="000000"/>
                </a:solidFill>
                <a:latin typeface="Poppins"/>
              </a:rPr>
              <a:t>HDDs are used for long-term storage of data in computers and servers.</a:t>
            </a:r>
          </a:p>
        </p:txBody>
      </p:sp>
      <p:sp>
        <p:nvSpPr>
          <p:cNvPr id="26" name="TextBox 26"/>
          <p:cNvSpPr txBox="1"/>
          <p:nvPr/>
        </p:nvSpPr>
        <p:spPr>
          <a:xfrm>
            <a:off x="1441092" y="4923099"/>
            <a:ext cx="4850670" cy="564904"/>
          </a:xfrm>
          <a:prstGeom prst="rect">
            <a:avLst/>
          </a:prstGeom>
        </p:spPr>
        <p:txBody>
          <a:bodyPr lIns="0" tIns="0" rIns="0" bIns="0" rtlCol="0" anchor="t">
            <a:spAutoFit/>
          </a:bodyPr>
          <a:lstStyle/>
          <a:p>
            <a:pPr algn="ctr">
              <a:lnSpc>
                <a:spcPts val="4494"/>
              </a:lnSpc>
              <a:spcBef>
                <a:spcPct val="0"/>
              </a:spcBef>
            </a:pPr>
            <a:r>
              <a:rPr lang="en-US" sz="3210">
                <a:solidFill>
                  <a:srgbClr val="010101"/>
                </a:solidFill>
                <a:latin typeface="Poppins Ultra-Bold"/>
              </a:rPr>
              <a:t>Hard Disk Drives (HDD) </a:t>
            </a:r>
          </a:p>
        </p:txBody>
      </p:sp>
      <p:sp>
        <p:nvSpPr>
          <p:cNvPr id="27" name="TextBox 27"/>
          <p:cNvSpPr txBox="1"/>
          <p:nvPr/>
        </p:nvSpPr>
        <p:spPr>
          <a:xfrm>
            <a:off x="1723703" y="6968032"/>
            <a:ext cx="4285447" cy="2526030"/>
          </a:xfrm>
          <a:prstGeom prst="rect">
            <a:avLst/>
          </a:prstGeom>
        </p:spPr>
        <p:txBody>
          <a:bodyPr lIns="0" tIns="0" rIns="0" bIns="0" rtlCol="0" anchor="t">
            <a:spAutoFit/>
          </a:bodyPr>
          <a:lstStyle/>
          <a:p>
            <a:pPr algn="just">
              <a:lnSpc>
                <a:spcPts val="2520"/>
              </a:lnSpc>
              <a:spcBef>
                <a:spcPct val="0"/>
              </a:spcBef>
            </a:pPr>
            <a:r>
              <a:rPr lang="en-US" sz="1800">
                <a:solidFill>
                  <a:srgbClr val="242424"/>
                </a:solidFill>
                <a:latin typeface="Poppins Bold"/>
              </a:rPr>
              <a:t>Use :</a:t>
            </a:r>
            <a:r>
              <a:rPr lang="en-US" sz="1800">
                <a:solidFill>
                  <a:srgbClr val="242424"/>
                </a:solidFill>
                <a:latin typeface="Poppins Medium"/>
              </a:rPr>
              <a:t> </a:t>
            </a:r>
            <a:r>
              <a:rPr lang="en-US" sz="1800">
                <a:solidFill>
                  <a:srgbClr val="242424"/>
                </a:solidFill>
                <a:latin typeface="Poppins"/>
              </a:rPr>
              <a:t>They provide high-capacity storage at relatively lower cost per gigabyte compared to other storage media. HDDs are commonly used in desktops, laptops, servers, and data centers where large amounts of data need to be stored and accessed frequently.</a:t>
            </a:r>
          </a:p>
        </p:txBody>
      </p:sp>
      <p:sp>
        <p:nvSpPr>
          <p:cNvPr id="28" name="TextBox 28"/>
          <p:cNvSpPr txBox="1"/>
          <p:nvPr/>
        </p:nvSpPr>
        <p:spPr>
          <a:xfrm>
            <a:off x="7108450" y="5820587"/>
            <a:ext cx="4285447" cy="1195070"/>
          </a:xfrm>
          <a:prstGeom prst="rect">
            <a:avLst/>
          </a:prstGeom>
        </p:spPr>
        <p:txBody>
          <a:bodyPr lIns="0" tIns="0" rIns="0" bIns="0" rtlCol="0" anchor="t">
            <a:spAutoFit/>
          </a:bodyPr>
          <a:lstStyle/>
          <a:p>
            <a:pPr algn="just">
              <a:lnSpc>
                <a:spcPts val="2380"/>
              </a:lnSpc>
              <a:spcBef>
                <a:spcPct val="0"/>
              </a:spcBef>
            </a:pPr>
            <a:r>
              <a:rPr lang="en-US" sz="1700">
                <a:solidFill>
                  <a:srgbClr val="000000"/>
                </a:solidFill>
                <a:latin typeface="Poppins Bold"/>
              </a:rPr>
              <a:t>Purpose </a:t>
            </a:r>
            <a:r>
              <a:rPr lang="en-US" sz="1700">
                <a:solidFill>
                  <a:srgbClr val="000000"/>
                </a:solidFill>
                <a:latin typeface="Poppins Medium"/>
              </a:rPr>
              <a:t>: SSDs offer faster data access and retrieval compared to HDDs, making them suitable for applications requiring high-speed storage.</a:t>
            </a:r>
          </a:p>
        </p:txBody>
      </p:sp>
      <p:sp>
        <p:nvSpPr>
          <p:cNvPr id="29" name="TextBox 29"/>
          <p:cNvSpPr txBox="1"/>
          <p:nvPr/>
        </p:nvSpPr>
        <p:spPr>
          <a:xfrm>
            <a:off x="7089400" y="7206157"/>
            <a:ext cx="4285447" cy="2671445"/>
          </a:xfrm>
          <a:prstGeom prst="rect">
            <a:avLst/>
          </a:prstGeom>
        </p:spPr>
        <p:txBody>
          <a:bodyPr lIns="0" tIns="0" rIns="0" bIns="0" rtlCol="0" anchor="t">
            <a:spAutoFit/>
          </a:bodyPr>
          <a:lstStyle/>
          <a:p>
            <a:pPr algn="just">
              <a:lnSpc>
                <a:spcPts val="2380"/>
              </a:lnSpc>
              <a:spcBef>
                <a:spcPct val="0"/>
              </a:spcBef>
            </a:pPr>
            <a:r>
              <a:rPr lang="en-US" sz="1700">
                <a:solidFill>
                  <a:srgbClr val="242424"/>
                </a:solidFill>
                <a:latin typeface="Poppins Bold"/>
              </a:rPr>
              <a:t>Use :</a:t>
            </a:r>
            <a:r>
              <a:rPr lang="en-US" sz="1700">
                <a:solidFill>
                  <a:srgbClr val="242424"/>
                </a:solidFill>
                <a:latin typeface="Poppins Medium"/>
              </a:rPr>
              <a:t> SSDs are used in various applications, including operating system installation, software development, gaming, and high-performance computing. They are preferred for their speed, reliability, and durability, making them ideal for use in laptops, desktops, servers, and enterprise storage systems.</a:t>
            </a:r>
          </a:p>
        </p:txBody>
      </p:sp>
      <p:sp>
        <p:nvSpPr>
          <p:cNvPr id="30" name="TextBox 30"/>
          <p:cNvSpPr txBox="1"/>
          <p:nvPr/>
        </p:nvSpPr>
        <p:spPr>
          <a:xfrm>
            <a:off x="12227900" y="5756452"/>
            <a:ext cx="4395177" cy="126873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Poppins Bold"/>
              </a:rPr>
              <a:t>Purpose </a:t>
            </a:r>
            <a:r>
              <a:rPr lang="en-US" sz="1800">
                <a:solidFill>
                  <a:srgbClr val="000000"/>
                </a:solidFill>
                <a:latin typeface="Poppins Medium"/>
              </a:rPr>
              <a:t>: USB flash drives are portable storage devices used for transferring data between computers and for storing files on the go.</a:t>
            </a:r>
          </a:p>
        </p:txBody>
      </p:sp>
      <p:sp>
        <p:nvSpPr>
          <p:cNvPr id="31" name="TextBox 31"/>
          <p:cNvSpPr txBox="1"/>
          <p:nvPr/>
        </p:nvSpPr>
        <p:spPr>
          <a:xfrm>
            <a:off x="12282765" y="7319524"/>
            <a:ext cx="4285447" cy="2526030"/>
          </a:xfrm>
          <a:prstGeom prst="rect">
            <a:avLst/>
          </a:prstGeom>
        </p:spPr>
        <p:txBody>
          <a:bodyPr lIns="0" tIns="0" rIns="0" bIns="0" rtlCol="0" anchor="t">
            <a:spAutoFit/>
          </a:bodyPr>
          <a:lstStyle/>
          <a:p>
            <a:pPr algn="just">
              <a:lnSpc>
                <a:spcPts val="2520"/>
              </a:lnSpc>
              <a:spcBef>
                <a:spcPct val="0"/>
              </a:spcBef>
            </a:pPr>
            <a:r>
              <a:rPr lang="en-US" sz="1800">
                <a:solidFill>
                  <a:srgbClr val="242424"/>
                </a:solidFill>
                <a:latin typeface="Poppins Bold"/>
              </a:rPr>
              <a:t>Use :</a:t>
            </a:r>
            <a:r>
              <a:rPr lang="en-US" sz="1800">
                <a:solidFill>
                  <a:srgbClr val="242424"/>
                </a:solidFill>
                <a:latin typeface="Poppins Medium"/>
              </a:rPr>
              <a:t> They are commonly used for data backup, file transfer, and portable storage. USB flash drives are convenient for transporting files between different computers and are often used by students, professionals, and individuals who need to carry data with them.</a:t>
            </a:r>
            <a:r>
              <a:rPr lang="en-US" sz="1800">
                <a:solidFill>
                  <a:srgbClr val="242424"/>
                </a:solidFill>
                <a:latin typeface="Poppins"/>
              </a:rPr>
              <a:t>.</a:t>
            </a:r>
          </a:p>
        </p:txBody>
      </p:sp>
    </p:spTree>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009367"/>
            <a:ext cx="18288000" cy="7277633"/>
            <a:chOff x="0" y="0"/>
            <a:chExt cx="4816593" cy="1916743"/>
          </a:xfrm>
        </p:grpSpPr>
        <p:sp>
          <p:nvSpPr>
            <p:cNvPr id="3" name="Freeform 3"/>
            <p:cNvSpPr/>
            <p:nvPr/>
          </p:nvSpPr>
          <p:spPr>
            <a:xfrm>
              <a:off x="0" y="0"/>
              <a:ext cx="4816592" cy="1916743"/>
            </a:xfrm>
            <a:custGeom>
              <a:avLst/>
              <a:gdLst/>
              <a:ahLst/>
              <a:cxnLst/>
              <a:rect l="l" t="t" r="r" b="b"/>
              <a:pathLst>
                <a:path w="4816592" h="1916743">
                  <a:moveTo>
                    <a:pt x="0" y="0"/>
                  </a:moveTo>
                  <a:lnTo>
                    <a:pt x="4816592" y="0"/>
                  </a:lnTo>
                  <a:lnTo>
                    <a:pt x="4816592" y="1916743"/>
                  </a:lnTo>
                  <a:lnTo>
                    <a:pt x="0" y="1916743"/>
                  </a:lnTo>
                  <a:close/>
                </a:path>
              </a:pathLst>
            </a:custGeom>
            <a:gradFill rotWithShape="1">
              <a:gsLst>
                <a:gs pos="0">
                  <a:srgbClr val="FFDD00">
                    <a:alpha val="100000"/>
                  </a:srgbClr>
                </a:gs>
                <a:gs pos="100000">
                  <a:srgbClr val="AB8B02">
                    <a:alpha val="100000"/>
                  </a:srgbClr>
                </a:gs>
              </a:gsLst>
              <a:path path="circle">
                <a:fillToRect r="100000" b="100000"/>
              </a:path>
              <a:tileRect l="-100000" t="-100000"/>
            </a:gradFill>
          </p:spPr>
        </p:sp>
        <p:sp>
          <p:nvSpPr>
            <p:cNvPr id="4" name="TextBox 4"/>
            <p:cNvSpPr txBox="1"/>
            <p:nvPr/>
          </p:nvSpPr>
          <p:spPr>
            <a:xfrm>
              <a:off x="0" y="-38100"/>
              <a:ext cx="4816593" cy="19548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118121" y="1261061"/>
            <a:ext cx="3496611" cy="3496611"/>
          </a:xfrm>
          <a:custGeom>
            <a:avLst/>
            <a:gdLst/>
            <a:ahLst/>
            <a:cxnLst/>
            <a:rect l="l" t="t" r="r" b="b"/>
            <a:pathLst>
              <a:path w="3496611" h="3496611">
                <a:moveTo>
                  <a:pt x="0" y="0"/>
                </a:moveTo>
                <a:lnTo>
                  <a:pt x="3496612" y="0"/>
                </a:lnTo>
                <a:lnTo>
                  <a:pt x="3496612" y="3496611"/>
                </a:lnTo>
                <a:lnTo>
                  <a:pt x="0" y="3496611"/>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477717" y="1620656"/>
            <a:ext cx="2777421" cy="27774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82B"/>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502868" y="1261061"/>
            <a:ext cx="3496611" cy="3496611"/>
          </a:xfrm>
          <a:custGeom>
            <a:avLst/>
            <a:gdLst/>
            <a:ahLst/>
            <a:cxnLst/>
            <a:rect l="l" t="t" r="r" b="b"/>
            <a:pathLst>
              <a:path w="3496611" h="3496611">
                <a:moveTo>
                  <a:pt x="0" y="0"/>
                </a:moveTo>
                <a:lnTo>
                  <a:pt x="3496612" y="0"/>
                </a:lnTo>
                <a:lnTo>
                  <a:pt x="3496612" y="3496611"/>
                </a:lnTo>
                <a:lnTo>
                  <a:pt x="0" y="3496611"/>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a:ln cap="sq">
            <a:noFill/>
            <a:prstDash val="solid"/>
            <a:miter/>
          </a:ln>
        </p:spPr>
      </p:sp>
      <p:grpSp>
        <p:nvGrpSpPr>
          <p:cNvPr id="10" name="Group 10"/>
          <p:cNvGrpSpPr/>
          <p:nvPr/>
        </p:nvGrpSpPr>
        <p:grpSpPr>
          <a:xfrm>
            <a:off x="7862463" y="1620656"/>
            <a:ext cx="2777421" cy="277742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82B"/>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448583" y="1171944"/>
            <a:ext cx="3496611" cy="3496611"/>
          </a:xfrm>
          <a:custGeom>
            <a:avLst/>
            <a:gdLst/>
            <a:ahLst/>
            <a:cxnLst/>
            <a:rect l="l" t="t" r="r" b="b"/>
            <a:pathLst>
              <a:path w="3496611" h="3496611">
                <a:moveTo>
                  <a:pt x="0" y="0"/>
                </a:moveTo>
                <a:lnTo>
                  <a:pt x="3496611" y="0"/>
                </a:lnTo>
                <a:lnTo>
                  <a:pt x="3496611" y="3496612"/>
                </a:lnTo>
                <a:lnTo>
                  <a:pt x="0" y="349661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a:ln cap="sq">
            <a:noFill/>
            <a:prstDash val="solid"/>
            <a:miter/>
          </a:ln>
        </p:spPr>
      </p:sp>
      <p:grpSp>
        <p:nvGrpSpPr>
          <p:cNvPr id="14" name="Group 14"/>
          <p:cNvGrpSpPr/>
          <p:nvPr/>
        </p:nvGrpSpPr>
        <p:grpSpPr>
          <a:xfrm>
            <a:off x="12808178" y="1531539"/>
            <a:ext cx="2777421" cy="27774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82B"/>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680273" y="1823212"/>
            <a:ext cx="2372309" cy="237230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760" r="-16760"/>
              </a:stretch>
            </a:blipFill>
          </p:spPr>
        </p:sp>
      </p:grpSp>
      <p:grpSp>
        <p:nvGrpSpPr>
          <p:cNvPr id="19" name="Group 19"/>
          <p:cNvGrpSpPr/>
          <p:nvPr/>
        </p:nvGrpSpPr>
        <p:grpSpPr>
          <a:xfrm>
            <a:off x="8065020" y="1823212"/>
            <a:ext cx="2372309" cy="237230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169" r="-1169"/>
              </a:stretch>
            </a:blipFill>
          </p:spPr>
        </p:sp>
      </p:grpSp>
      <p:grpSp>
        <p:nvGrpSpPr>
          <p:cNvPr id="21" name="Group 21"/>
          <p:cNvGrpSpPr/>
          <p:nvPr/>
        </p:nvGrpSpPr>
        <p:grpSpPr>
          <a:xfrm>
            <a:off x="12987553" y="1734096"/>
            <a:ext cx="2372309" cy="237230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1665" r="-40171"/>
              </a:stretch>
            </a:blipFill>
          </p:spPr>
        </p:sp>
      </p:grpSp>
      <p:sp>
        <p:nvSpPr>
          <p:cNvPr id="23" name="TextBox 23"/>
          <p:cNvSpPr txBox="1"/>
          <p:nvPr/>
        </p:nvSpPr>
        <p:spPr>
          <a:xfrm>
            <a:off x="12761816" y="4720299"/>
            <a:ext cx="2823783" cy="564904"/>
          </a:xfrm>
          <a:prstGeom prst="rect">
            <a:avLst/>
          </a:prstGeom>
        </p:spPr>
        <p:txBody>
          <a:bodyPr lIns="0" tIns="0" rIns="0" bIns="0" rtlCol="0" anchor="t">
            <a:spAutoFit/>
          </a:bodyPr>
          <a:lstStyle/>
          <a:p>
            <a:pPr algn="ctr">
              <a:lnSpc>
                <a:spcPts val="4494"/>
              </a:lnSpc>
              <a:spcBef>
                <a:spcPct val="0"/>
              </a:spcBef>
            </a:pPr>
            <a:r>
              <a:rPr lang="en-US" sz="3210">
                <a:solidFill>
                  <a:srgbClr val="000000"/>
                </a:solidFill>
                <a:latin typeface="Poppins Ultra-Bold"/>
              </a:rPr>
              <a:t>Tape Drives</a:t>
            </a:r>
          </a:p>
        </p:txBody>
      </p:sp>
      <p:sp>
        <p:nvSpPr>
          <p:cNvPr id="24" name="TextBox 24"/>
          <p:cNvSpPr txBox="1"/>
          <p:nvPr/>
        </p:nvSpPr>
        <p:spPr>
          <a:xfrm>
            <a:off x="6775301" y="4825213"/>
            <a:ext cx="4951747" cy="564904"/>
          </a:xfrm>
          <a:prstGeom prst="rect">
            <a:avLst/>
          </a:prstGeom>
        </p:spPr>
        <p:txBody>
          <a:bodyPr lIns="0" tIns="0" rIns="0" bIns="0" rtlCol="0" anchor="t">
            <a:spAutoFit/>
          </a:bodyPr>
          <a:lstStyle/>
          <a:p>
            <a:pPr algn="ctr">
              <a:lnSpc>
                <a:spcPts val="4494"/>
              </a:lnSpc>
              <a:spcBef>
                <a:spcPct val="0"/>
              </a:spcBef>
            </a:pPr>
            <a:r>
              <a:rPr lang="en-US" sz="3210">
                <a:solidFill>
                  <a:srgbClr val="000000"/>
                </a:solidFill>
                <a:latin typeface="Poppins Ultra-Bold"/>
              </a:rPr>
              <a:t>Optical Discs</a:t>
            </a:r>
          </a:p>
        </p:txBody>
      </p:sp>
      <p:sp>
        <p:nvSpPr>
          <p:cNvPr id="25" name="TextBox 25"/>
          <p:cNvSpPr txBox="1"/>
          <p:nvPr/>
        </p:nvSpPr>
        <p:spPr>
          <a:xfrm>
            <a:off x="1723703" y="5660766"/>
            <a:ext cx="4285447" cy="158305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Poppins Bold"/>
              </a:rPr>
              <a:t>Purpose </a:t>
            </a:r>
            <a:r>
              <a:rPr lang="en-US" sz="1800">
                <a:solidFill>
                  <a:srgbClr val="000000"/>
                </a:solidFill>
                <a:latin typeface="Poppins Medium"/>
              </a:rPr>
              <a:t>: Memory cards are used primarily in digital cameras, smartphones, and other portable devices to store photos, videos, music, and other multimedia files.</a:t>
            </a:r>
          </a:p>
        </p:txBody>
      </p:sp>
      <p:sp>
        <p:nvSpPr>
          <p:cNvPr id="26" name="TextBox 26"/>
          <p:cNvSpPr txBox="1"/>
          <p:nvPr/>
        </p:nvSpPr>
        <p:spPr>
          <a:xfrm>
            <a:off x="1441092" y="4825213"/>
            <a:ext cx="4850670" cy="564904"/>
          </a:xfrm>
          <a:prstGeom prst="rect">
            <a:avLst/>
          </a:prstGeom>
        </p:spPr>
        <p:txBody>
          <a:bodyPr lIns="0" tIns="0" rIns="0" bIns="0" rtlCol="0" anchor="t">
            <a:spAutoFit/>
          </a:bodyPr>
          <a:lstStyle/>
          <a:p>
            <a:pPr algn="ctr">
              <a:lnSpc>
                <a:spcPts val="4494"/>
              </a:lnSpc>
              <a:spcBef>
                <a:spcPct val="0"/>
              </a:spcBef>
            </a:pPr>
            <a:r>
              <a:rPr lang="en-US" sz="3210">
                <a:solidFill>
                  <a:srgbClr val="000000"/>
                </a:solidFill>
                <a:latin typeface="Poppins Ultra-Bold"/>
              </a:rPr>
              <a:t>Memory Cards</a:t>
            </a:r>
          </a:p>
        </p:txBody>
      </p:sp>
      <p:sp>
        <p:nvSpPr>
          <p:cNvPr id="27" name="TextBox 27"/>
          <p:cNvSpPr txBox="1"/>
          <p:nvPr/>
        </p:nvSpPr>
        <p:spPr>
          <a:xfrm>
            <a:off x="1723703" y="7609719"/>
            <a:ext cx="4285447" cy="2211705"/>
          </a:xfrm>
          <a:prstGeom prst="rect">
            <a:avLst/>
          </a:prstGeom>
        </p:spPr>
        <p:txBody>
          <a:bodyPr lIns="0" tIns="0" rIns="0" bIns="0" rtlCol="0" anchor="t">
            <a:spAutoFit/>
          </a:bodyPr>
          <a:lstStyle/>
          <a:p>
            <a:pPr algn="just">
              <a:lnSpc>
                <a:spcPts val="2520"/>
              </a:lnSpc>
              <a:spcBef>
                <a:spcPct val="0"/>
              </a:spcBef>
            </a:pPr>
            <a:r>
              <a:rPr lang="en-US" sz="1800">
                <a:solidFill>
                  <a:srgbClr val="242424"/>
                </a:solidFill>
                <a:latin typeface="Poppins Bold"/>
              </a:rPr>
              <a:t>Use :</a:t>
            </a:r>
            <a:r>
              <a:rPr lang="en-US" sz="1800">
                <a:solidFill>
                  <a:srgbClr val="242424"/>
                </a:solidFill>
                <a:latin typeface="Poppins Medium"/>
              </a:rPr>
              <a:t> Memory cards provide expandable storage for devices with limited internal storage capacity. They are commonly used by photographers, videographers, and smartphone users to store large amounts of media files.</a:t>
            </a:r>
          </a:p>
        </p:txBody>
      </p:sp>
      <p:sp>
        <p:nvSpPr>
          <p:cNvPr id="28" name="TextBox 28"/>
          <p:cNvSpPr txBox="1"/>
          <p:nvPr/>
        </p:nvSpPr>
        <p:spPr>
          <a:xfrm>
            <a:off x="7108450" y="5660766"/>
            <a:ext cx="4285447" cy="95440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Poppins Bold"/>
              </a:rPr>
              <a:t>Purpose </a:t>
            </a:r>
            <a:r>
              <a:rPr lang="en-US" sz="1800">
                <a:solidFill>
                  <a:srgbClr val="000000"/>
                </a:solidFill>
                <a:latin typeface="Poppins Medium"/>
              </a:rPr>
              <a:t>: Optical discs are used for archival storage and distribution of data, music, movies, and software.</a:t>
            </a:r>
          </a:p>
        </p:txBody>
      </p:sp>
      <p:sp>
        <p:nvSpPr>
          <p:cNvPr id="29" name="TextBox 29"/>
          <p:cNvSpPr txBox="1"/>
          <p:nvPr/>
        </p:nvSpPr>
        <p:spPr>
          <a:xfrm>
            <a:off x="7108450" y="6958196"/>
            <a:ext cx="4285447" cy="2787027"/>
          </a:xfrm>
          <a:prstGeom prst="rect">
            <a:avLst/>
          </a:prstGeom>
        </p:spPr>
        <p:txBody>
          <a:bodyPr lIns="0" tIns="0" rIns="0" bIns="0" rtlCol="0" anchor="t">
            <a:spAutoFit/>
          </a:bodyPr>
          <a:lstStyle/>
          <a:p>
            <a:pPr algn="just">
              <a:lnSpc>
                <a:spcPts val="2493"/>
              </a:lnSpc>
              <a:spcBef>
                <a:spcPct val="0"/>
              </a:spcBef>
            </a:pPr>
            <a:r>
              <a:rPr lang="en-US" sz="1781">
                <a:solidFill>
                  <a:srgbClr val="242424"/>
                </a:solidFill>
                <a:latin typeface="Poppins Bold"/>
              </a:rPr>
              <a:t>Use :</a:t>
            </a:r>
            <a:r>
              <a:rPr lang="en-US" sz="1781">
                <a:solidFill>
                  <a:srgbClr val="242424"/>
                </a:solidFill>
                <a:latin typeface="Poppins Medium"/>
              </a:rPr>
              <a:t> CDs, DVDs, and Blu-ray discs are commonly used for distributing software, movies, music albums, and games. They are also used for backing up data and archiving files for long-term storage. Optical discs are suitable for situations where data needs to be stored offline and accessed infrequently.</a:t>
            </a:r>
          </a:p>
        </p:txBody>
      </p:sp>
      <p:sp>
        <p:nvSpPr>
          <p:cNvPr id="30" name="TextBox 30"/>
          <p:cNvSpPr txBox="1"/>
          <p:nvPr/>
        </p:nvSpPr>
        <p:spPr>
          <a:xfrm>
            <a:off x="12227900" y="5660766"/>
            <a:ext cx="4395177" cy="95440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Poppins Bold"/>
              </a:rPr>
              <a:t>Purpose </a:t>
            </a:r>
            <a:r>
              <a:rPr lang="en-US" sz="1800">
                <a:solidFill>
                  <a:srgbClr val="000000"/>
                </a:solidFill>
                <a:latin typeface="Poppins Medium"/>
              </a:rPr>
              <a:t>: Tape drives are used for long-term backup and archival storage of large volumes of data.</a:t>
            </a:r>
          </a:p>
        </p:txBody>
      </p:sp>
      <p:sp>
        <p:nvSpPr>
          <p:cNvPr id="31" name="TextBox 31"/>
          <p:cNvSpPr txBox="1"/>
          <p:nvPr/>
        </p:nvSpPr>
        <p:spPr>
          <a:xfrm>
            <a:off x="12254190" y="6868680"/>
            <a:ext cx="4285447" cy="3154680"/>
          </a:xfrm>
          <a:prstGeom prst="rect">
            <a:avLst/>
          </a:prstGeom>
        </p:spPr>
        <p:txBody>
          <a:bodyPr lIns="0" tIns="0" rIns="0" bIns="0" rtlCol="0" anchor="t">
            <a:spAutoFit/>
          </a:bodyPr>
          <a:lstStyle/>
          <a:p>
            <a:pPr algn="just">
              <a:lnSpc>
                <a:spcPts val="2520"/>
              </a:lnSpc>
              <a:spcBef>
                <a:spcPct val="0"/>
              </a:spcBef>
            </a:pPr>
            <a:r>
              <a:rPr lang="en-US" sz="1800">
                <a:solidFill>
                  <a:srgbClr val="242424"/>
                </a:solidFill>
                <a:latin typeface="Poppins Bold"/>
              </a:rPr>
              <a:t>Use :</a:t>
            </a:r>
            <a:r>
              <a:rPr lang="en-US" sz="1800">
                <a:solidFill>
                  <a:srgbClr val="242424"/>
                </a:solidFill>
                <a:latin typeface="Poppins Medium"/>
              </a:rPr>
              <a:t> Tape drives offer high-capacity storage at a relatively low cost per gigabyte, making them suitable for backup and archival purposes in enterprise environments. They are commonly used by businesses, government agencies, and research institutions for data backup, disaster recovery, and compliance requirements.</a:t>
            </a:r>
          </a:p>
        </p:txBody>
      </p:sp>
    </p:spTree>
  </p:cSld>
  <p:clrMapOvr>
    <a:masterClrMapping/>
  </p:clrMapOvr>
  <p:transition spd="slow">
    <p:wipe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6281" y="629919"/>
            <a:ext cx="10555438" cy="2057400"/>
            <a:chOff x="0" y="0"/>
            <a:chExt cx="2780033" cy="541867"/>
          </a:xfrm>
        </p:grpSpPr>
        <p:sp>
          <p:nvSpPr>
            <p:cNvPr id="3" name="Freeform 3"/>
            <p:cNvSpPr/>
            <p:nvPr/>
          </p:nvSpPr>
          <p:spPr>
            <a:xfrm>
              <a:off x="0" y="0"/>
              <a:ext cx="2780033" cy="541867"/>
            </a:xfrm>
            <a:custGeom>
              <a:avLst/>
              <a:gdLst/>
              <a:ahLst/>
              <a:cxnLst/>
              <a:rect l="l" t="t" r="r" b="b"/>
              <a:pathLst>
                <a:path w="2780033" h="541867">
                  <a:moveTo>
                    <a:pt x="67478" y="0"/>
                  </a:moveTo>
                  <a:lnTo>
                    <a:pt x="2712556" y="0"/>
                  </a:lnTo>
                  <a:cubicBezTo>
                    <a:pt x="2730452" y="0"/>
                    <a:pt x="2747615" y="7109"/>
                    <a:pt x="2760270" y="19764"/>
                  </a:cubicBezTo>
                  <a:cubicBezTo>
                    <a:pt x="2772924" y="32418"/>
                    <a:pt x="2780033" y="49581"/>
                    <a:pt x="2780033" y="67478"/>
                  </a:cubicBezTo>
                  <a:lnTo>
                    <a:pt x="2780033" y="474389"/>
                  </a:lnTo>
                  <a:cubicBezTo>
                    <a:pt x="2780033" y="511656"/>
                    <a:pt x="2749822" y="541867"/>
                    <a:pt x="2712556" y="541867"/>
                  </a:cubicBezTo>
                  <a:lnTo>
                    <a:pt x="67478" y="541867"/>
                  </a:lnTo>
                  <a:cubicBezTo>
                    <a:pt x="30211" y="541867"/>
                    <a:pt x="0" y="511656"/>
                    <a:pt x="0" y="474389"/>
                  </a:cubicBezTo>
                  <a:lnTo>
                    <a:pt x="0" y="67478"/>
                  </a:lnTo>
                  <a:cubicBezTo>
                    <a:pt x="0" y="30211"/>
                    <a:pt x="30211" y="0"/>
                    <a:pt x="67478" y="0"/>
                  </a:cubicBezTo>
                  <a:close/>
                </a:path>
              </a:pathLst>
            </a:custGeom>
            <a:solidFill>
              <a:srgbClr val="FF9898"/>
            </a:solidFill>
          </p:spPr>
        </p:sp>
        <p:sp>
          <p:nvSpPr>
            <p:cNvPr id="4" name="TextBox 4"/>
            <p:cNvSpPr txBox="1"/>
            <p:nvPr/>
          </p:nvSpPr>
          <p:spPr>
            <a:xfrm>
              <a:off x="0" y="-57150"/>
              <a:ext cx="2780033" cy="59901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14350" y="8424422"/>
            <a:ext cx="17259300" cy="624328"/>
            <a:chOff x="0" y="0"/>
            <a:chExt cx="837821" cy="30307"/>
          </a:xfrm>
        </p:grpSpPr>
        <p:sp>
          <p:nvSpPr>
            <p:cNvPr id="6" name="Freeform 6"/>
            <p:cNvSpPr/>
            <p:nvPr/>
          </p:nvSpPr>
          <p:spPr>
            <a:xfrm>
              <a:off x="0" y="0"/>
              <a:ext cx="837821" cy="30307"/>
            </a:xfrm>
            <a:custGeom>
              <a:avLst/>
              <a:gdLst/>
              <a:ahLst/>
              <a:cxnLst/>
              <a:rect l="l" t="t" r="r" b="b"/>
              <a:pathLst>
                <a:path w="837821" h="30307">
                  <a:moveTo>
                    <a:pt x="15153" y="0"/>
                  </a:moveTo>
                  <a:lnTo>
                    <a:pt x="822668" y="0"/>
                  </a:lnTo>
                  <a:cubicBezTo>
                    <a:pt x="826687" y="0"/>
                    <a:pt x="830541" y="1597"/>
                    <a:pt x="833383" y="4438"/>
                  </a:cubicBezTo>
                  <a:cubicBezTo>
                    <a:pt x="836225" y="7280"/>
                    <a:pt x="837821" y="11134"/>
                    <a:pt x="837821" y="15153"/>
                  </a:cubicBezTo>
                  <a:lnTo>
                    <a:pt x="837821" y="15153"/>
                  </a:lnTo>
                  <a:cubicBezTo>
                    <a:pt x="837821" y="23522"/>
                    <a:pt x="831037" y="30307"/>
                    <a:pt x="822668" y="30307"/>
                  </a:cubicBezTo>
                  <a:lnTo>
                    <a:pt x="15153" y="30307"/>
                  </a:lnTo>
                  <a:cubicBezTo>
                    <a:pt x="6784" y="30307"/>
                    <a:pt x="0" y="23522"/>
                    <a:pt x="0" y="15153"/>
                  </a:cubicBezTo>
                  <a:lnTo>
                    <a:pt x="0" y="15153"/>
                  </a:lnTo>
                  <a:cubicBezTo>
                    <a:pt x="0" y="6784"/>
                    <a:pt x="6784" y="0"/>
                    <a:pt x="15153" y="0"/>
                  </a:cubicBezTo>
                  <a:close/>
                </a:path>
              </a:pathLst>
            </a:custGeom>
            <a:solidFill>
              <a:srgbClr val="FF9898"/>
            </a:solidFill>
          </p:spPr>
        </p:sp>
        <p:sp>
          <p:nvSpPr>
            <p:cNvPr id="7" name="TextBox 7"/>
            <p:cNvSpPr txBox="1"/>
            <p:nvPr/>
          </p:nvSpPr>
          <p:spPr>
            <a:xfrm>
              <a:off x="0" y="-57150"/>
              <a:ext cx="837821" cy="8745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87236" y="5217795"/>
            <a:ext cx="2283399" cy="2283399"/>
            <a:chOff x="0" y="0"/>
            <a:chExt cx="812800" cy="812800"/>
          </a:xfrm>
        </p:grpSpPr>
        <p:sp>
          <p:nvSpPr>
            <p:cNvPr id="9" name="Freeform 9"/>
            <p:cNvSpPr/>
            <p:nvPr/>
          </p:nvSpPr>
          <p:spPr>
            <a:xfrm>
              <a:off x="0" y="0"/>
              <a:ext cx="812800" cy="812800"/>
            </a:xfrm>
            <a:custGeom>
              <a:avLst/>
              <a:gdLst/>
              <a:ahLst/>
              <a:cxnLst/>
              <a:rect l="l" t="t" r="r" b="b"/>
              <a:pathLst>
                <a:path w="812800" h="812800">
                  <a:moveTo>
                    <a:pt x="77982" y="0"/>
                  </a:moveTo>
                  <a:lnTo>
                    <a:pt x="734818" y="0"/>
                  </a:lnTo>
                  <a:cubicBezTo>
                    <a:pt x="755500" y="0"/>
                    <a:pt x="775335" y="8216"/>
                    <a:pt x="789960" y="22840"/>
                  </a:cubicBezTo>
                  <a:cubicBezTo>
                    <a:pt x="804584" y="37465"/>
                    <a:pt x="812800" y="57300"/>
                    <a:pt x="812800" y="77982"/>
                  </a:cubicBezTo>
                  <a:lnTo>
                    <a:pt x="812800" y="734818"/>
                  </a:lnTo>
                  <a:cubicBezTo>
                    <a:pt x="812800" y="755500"/>
                    <a:pt x="804584" y="775335"/>
                    <a:pt x="789960" y="789960"/>
                  </a:cubicBezTo>
                  <a:cubicBezTo>
                    <a:pt x="775335" y="804584"/>
                    <a:pt x="755500" y="812800"/>
                    <a:pt x="734818" y="812800"/>
                  </a:cubicBezTo>
                  <a:lnTo>
                    <a:pt x="77982" y="812800"/>
                  </a:lnTo>
                  <a:cubicBezTo>
                    <a:pt x="57300" y="812800"/>
                    <a:pt x="37465" y="804584"/>
                    <a:pt x="22840" y="789960"/>
                  </a:cubicBezTo>
                  <a:cubicBezTo>
                    <a:pt x="8216" y="775335"/>
                    <a:pt x="0" y="755500"/>
                    <a:pt x="0" y="734818"/>
                  </a:cubicBezTo>
                  <a:lnTo>
                    <a:pt x="0" y="77982"/>
                  </a:lnTo>
                  <a:cubicBezTo>
                    <a:pt x="0" y="57300"/>
                    <a:pt x="8216" y="37465"/>
                    <a:pt x="22840" y="22840"/>
                  </a:cubicBezTo>
                  <a:cubicBezTo>
                    <a:pt x="37465" y="8216"/>
                    <a:pt x="57300" y="0"/>
                    <a:pt x="77982" y="0"/>
                  </a:cubicBezTo>
                  <a:close/>
                </a:path>
              </a:pathLst>
            </a:custGeom>
            <a:blipFill>
              <a:blip r:embed="rId2"/>
              <a:stretch>
                <a:fillRect l="-38996" r="-38996"/>
              </a:stretch>
            </a:blipFill>
            <a:ln w="38100" cap="rnd">
              <a:solidFill>
                <a:srgbClr val="000000"/>
              </a:solidFill>
              <a:prstDash val="solid"/>
              <a:round/>
            </a:ln>
          </p:spPr>
        </p:sp>
      </p:grpSp>
      <p:grpSp>
        <p:nvGrpSpPr>
          <p:cNvPr id="10" name="Group 10"/>
          <p:cNvGrpSpPr/>
          <p:nvPr/>
        </p:nvGrpSpPr>
        <p:grpSpPr>
          <a:xfrm>
            <a:off x="3235640" y="5217795"/>
            <a:ext cx="2283399" cy="2283399"/>
            <a:chOff x="0" y="0"/>
            <a:chExt cx="812800" cy="812800"/>
          </a:xfrm>
        </p:grpSpPr>
        <p:sp>
          <p:nvSpPr>
            <p:cNvPr id="11" name="Freeform 11"/>
            <p:cNvSpPr/>
            <p:nvPr/>
          </p:nvSpPr>
          <p:spPr>
            <a:xfrm>
              <a:off x="0" y="0"/>
              <a:ext cx="812800" cy="812800"/>
            </a:xfrm>
            <a:custGeom>
              <a:avLst/>
              <a:gdLst/>
              <a:ahLst/>
              <a:cxnLst/>
              <a:rect l="l" t="t" r="r" b="b"/>
              <a:pathLst>
                <a:path w="812800" h="812800">
                  <a:moveTo>
                    <a:pt x="77982" y="0"/>
                  </a:moveTo>
                  <a:lnTo>
                    <a:pt x="734818" y="0"/>
                  </a:lnTo>
                  <a:cubicBezTo>
                    <a:pt x="755500" y="0"/>
                    <a:pt x="775335" y="8216"/>
                    <a:pt x="789960" y="22840"/>
                  </a:cubicBezTo>
                  <a:cubicBezTo>
                    <a:pt x="804584" y="37465"/>
                    <a:pt x="812800" y="57300"/>
                    <a:pt x="812800" y="77982"/>
                  </a:cubicBezTo>
                  <a:lnTo>
                    <a:pt x="812800" y="734818"/>
                  </a:lnTo>
                  <a:cubicBezTo>
                    <a:pt x="812800" y="755500"/>
                    <a:pt x="804584" y="775335"/>
                    <a:pt x="789960" y="789960"/>
                  </a:cubicBezTo>
                  <a:cubicBezTo>
                    <a:pt x="775335" y="804584"/>
                    <a:pt x="755500" y="812800"/>
                    <a:pt x="734818" y="812800"/>
                  </a:cubicBezTo>
                  <a:lnTo>
                    <a:pt x="77982" y="812800"/>
                  </a:lnTo>
                  <a:cubicBezTo>
                    <a:pt x="57300" y="812800"/>
                    <a:pt x="37465" y="804584"/>
                    <a:pt x="22840" y="789960"/>
                  </a:cubicBezTo>
                  <a:cubicBezTo>
                    <a:pt x="8216" y="775335"/>
                    <a:pt x="0" y="755500"/>
                    <a:pt x="0" y="734818"/>
                  </a:cubicBezTo>
                  <a:lnTo>
                    <a:pt x="0" y="77982"/>
                  </a:lnTo>
                  <a:cubicBezTo>
                    <a:pt x="0" y="57300"/>
                    <a:pt x="8216" y="37465"/>
                    <a:pt x="22840" y="22840"/>
                  </a:cubicBezTo>
                  <a:cubicBezTo>
                    <a:pt x="37465" y="8216"/>
                    <a:pt x="57300" y="0"/>
                    <a:pt x="77982" y="0"/>
                  </a:cubicBezTo>
                  <a:close/>
                </a:path>
              </a:pathLst>
            </a:custGeom>
            <a:blipFill>
              <a:blip r:embed="rId3"/>
              <a:stretch>
                <a:fillRect t="-23405" r="-173127" b="-30229"/>
              </a:stretch>
            </a:blipFill>
            <a:ln w="38100" cap="rnd">
              <a:solidFill>
                <a:srgbClr val="000000"/>
              </a:solidFill>
              <a:prstDash val="solid"/>
              <a:round/>
            </a:ln>
          </p:spPr>
        </p:sp>
      </p:grpSp>
      <p:grpSp>
        <p:nvGrpSpPr>
          <p:cNvPr id="12" name="Group 12"/>
          <p:cNvGrpSpPr/>
          <p:nvPr/>
        </p:nvGrpSpPr>
        <p:grpSpPr>
          <a:xfrm>
            <a:off x="5684045" y="5217795"/>
            <a:ext cx="2283399" cy="2283399"/>
            <a:chOff x="0" y="0"/>
            <a:chExt cx="812800" cy="812800"/>
          </a:xfrm>
        </p:grpSpPr>
        <p:sp>
          <p:nvSpPr>
            <p:cNvPr id="13" name="Freeform 13"/>
            <p:cNvSpPr/>
            <p:nvPr/>
          </p:nvSpPr>
          <p:spPr>
            <a:xfrm>
              <a:off x="0" y="0"/>
              <a:ext cx="812800" cy="812800"/>
            </a:xfrm>
            <a:custGeom>
              <a:avLst/>
              <a:gdLst/>
              <a:ahLst/>
              <a:cxnLst/>
              <a:rect l="l" t="t" r="r" b="b"/>
              <a:pathLst>
                <a:path w="812800" h="812800">
                  <a:moveTo>
                    <a:pt x="77982" y="0"/>
                  </a:moveTo>
                  <a:lnTo>
                    <a:pt x="734818" y="0"/>
                  </a:lnTo>
                  <a:cubicBezTo>
                    <a:pt x="755500" y="0"/>
                    <a:pt x="775335" y="8216"/>
                    <a:pt x="789960" y="22840"/>
                  </a:cubicBezTo>
                  <a:cubicBezTo>
                    <a:pt x="804584" y="37465"/>
                    <a:pt x="812800" y="57300"/>
                    <a:pt x="812800" y="77982"/>
                  </a:cubicBezTo>
                  <a:lnTo>
                    <a:pt x="812800" y="734818"/>
                  </a:lnTo>
                  <a:cubicBezTo>
                    <a:pt x="812800" y="755500"/>
                    <a:pt x="804584" y="775335"/>
                    <a:pt x="789960" y="789960"/>
                  </a:cubicBezTo>
                  <a:cubicBezTo>
                    <a:pt x="775335" y="804584"/>
                    <a:pt x="755500" y="812800"/>
                    <a:pt x="734818" y="812800"/>
                  </a:cubicBezTo>
                  <a:lnTo>
                    <a:pt x="77982" y="812800"/>
                  </a:lnTo>
                  <a:cubicBezTo>
                    <a:pt x="57300" y="812800"/>
                    <a:pt x="37465" y="804584"/>
                    <a:pt x="22840" y="789960"/>
                  </a:cubicBezTo>
                  <a:cubicBezTo>
                    <a:pt x="8216" y="775335"/>
                    <a:pt x="0" y="755500"/>
                    <a:pt x="0" y="734818"/>
                  </a:cubicBezTo>
                  <a:lnTo>
                    <a:pt x="0" y="77982"/>
                  </a:lnTo>
                  <a:cubicBezTo>
                    <a:pt x="0" y="57300"/>
                    <a:pt x="8216" y="37465"/>
                    <a:pt x="22840" y="22840"/>
                  </a:cubicBezTo>
                  <a:cubicBezTo>
                    <a:pt x="37465" y="8216"/>
                    <a:pt x="57300" y="0"/>
                    <a:pt x="77982" y="0"/>
                  </a:cubicBezTo>
                  <a:close/>
                </a:path>
              </a:pathLst>
            </a:custGeom>
            <a:blipFill>
              <a:blip r:embed="rId4"/>
              <a:stretch>
                <a:fillRect l="-2978" r="-2978" b="-7261"/>
              </a:stretch>
            </a:blipFill>
            <a:ln w="38100" cap="rnd">
              <a:solidFill>
                <a:srgbClr val="000000"/>
              </a:solidFill>
              <a:prstDash val="solid"/>
              <a:round/>
            </a:ln>
          </p:spPr>
        </p:sp>
      </p:grpSp>
      <p:grpSp>
        <p:nvGrpSpPr>
          <p:cNvPr id="14" name="Group 14"/>
          <p:cNvGrpSpPr/>
          <p:nvPr/>
        </p:nvGrpSpPr>
        <p:grpSpPr>
          <a:xfrm>
            <a:off x="8132450" y="5217795"/>
            <a:ext cx="2283399" cy="2283399"/>
            <a:chOff x="0" y="0"/>
            <a:chExt cx="812800" cy="812800"/>
          </a:xfrm>
        </p:grpSpPr>
        <p:sp>
          <p:nvSpPr>
            <p:cNvPr id="15" name="Freeform 15"/>
            <p:cNvSpPr/>
            <p:nvPr/>
          </p:nvSpPr>
          <p:spPr>
            <a:xfrm>
              <a:off x="0" y="0"/>
              <a:ext cx="812800" cy="812800"/>
            </a:xfrm>
            <a:custGeom>
              <a:avLst/>
              <a:gdLst/>
              <a:ahLst/>
              <a:cxnLst/>
              <a:rect l="l" t="t" r="r" b="b"/>
              <a:pathLst>
                <a:path w="812800" h="812800">
                  <a:moveTo>
                    <a:pt x="77982" y="0"/>
                  </a:moveTo>
                  <a:lnTo>
                    <a:pt x="734818" y="0"/>
                  </a:lnTo>
                  <a:cubicBezTo>
                    <a:pt x="755500" y="0"/>
                    <a:pt x="775335" y="8216"/>
                    <a:pt x="789960" y="22840"/>
                  </a:cubicBezTo>
                  <a:cubicBezTo>
                    <a:pt x="804584" y="37465"/>
                    <a:pt x="812800" y="57300"/>
                    <a:pt x="812800" y="77982"/>
                  </a:cubicBezTo>
                  <a:lnTo>
                    <a:pt x="812800" y="734818"/>
                  </a:lnTo>
                  <a:cubicBezTo>
                    <a:pt x="812800" y="755500"/>
                    <a:pt x="804584" y="775335"/>
                    <a:pt x="789960" y="789960"/>
                  </a:cubicBezTo>
                  <a:cubicBezTo>
                    <a:pt x="775335" y="804584"/>
                    <a:pt x="755500" y="812800"/>
                    <a:pt x="734818" y="812800"/>
                  </a:cubicBezTo>
                  <a:lnTo>
                    <a:pt x="77982" y="812800"/>
                  </a:lnTo>
                  <a:cubicBezTo>
                    <a:pt x="57300" y="812800"/>
                    <a:pt x="37465" y="804584"/>
                    <a:pt x="22840" y="789960"/>
                  </a:cubicBezTo>
                  <a:cubicBezTo>
                    <a:pt x="8216" y="775335"/>
                    <a:pt x="0" y="755500"/>
                    <a:pt x="0" y="734818"/>
                  </a:cubicBezTo>
                  <a:lnTo>
                    <a:pt x="0" y="77982"/>
                  </a:lnTo>
                  <a:cubicBezTo>
                    <a:pt x="0" y="57300"/>
                    <a:pt x="8216" y="37465"/>
                    <a:pt x="22840" y="22840"/>
                  </a:cubicBezTo>
                  <a:cubicBezTo>
                    <a:pt x="37465" y="8216"/>
                    <a:pt x="57300" y="0"/>
                    <a:pt x="77982" y="0"/>
                  </a:cubicBezTo>
                  <a:close/>
                </a:path>
              </a:pathLst>
            </a:custGeom>
            <a:blipFill>
              <a:blip r:embed="rId5"/>
              <a:stretch>
                <a:fillRect/>
              </a:stretch>
            </a:blipFill>
            <a:ln w="38100" cap="rnd">
              <a:solidFill>
                <a:srgbClr val="000000"/>
              </a:solidFill>
              <a:prstDash val="solid"/>
              <a:round/>
            </a:ln>
          </p:spPr>
        </p:sp>
      </p:grpSp>
      <p:grpSp>
        <p:nvGrpSpPr>
          <p:cNvPr id="16" name="Group 16"/>
          <p:cNvGrpSpPr/>
          <p:nvPr/>
        </p:nvGrpSpPr>
        <p:grpSpPr>
          <a:xfrm>
            <a:off x="10580854" y="5217795"/>
            <a:ext cx="2283399" cy="2283399"/>
            <a:chOff x="0" y="0"/>
            <a:chExt cx="812800" cy="812800"/>
          </a:xfrm>
        </p:grpSpPr>
        <p:sp>
          <p:nvSpPr>
            <p:cNvPr id="17" name="Freeform 17"/>
            <p:cNvSpPr/>
            <p:nvPr/>
          </p:nvSpPr>
          <p:spPr>
            <a:xfrm>
              <a:off x="0" y="0"/>
              <a:ext cx="812800" cy="812800"/>
            </a:xfrm>
            <a:custGeom>
              <a:avLst/>
              <a:gdLst/>
              <a:ahLst/>
              <a:cxnLst/>
              <a:rect l="l" t="t" r="r" b="b"/>
              <a:pathLst>
                <a:path w="812800" h="812800">
                  <a:moveTo>
                    <a:pt x="77982" y="0"/>
                  </a:moveTo>
                  <a:lnTo>
                    <a:pt x="734818" y="0"/>
                  </a:lnTo>
                  <a:cubicBezTo>
                    <a:pt x="755500" y="0"/>
                    <a:pt x="775335" y="8216"/>
                    <a:pt x="789960" y="22840"/>
                  </a:cubicBezTo>
                  <a:cubicBezTo>
                    <a:pt x="804584" y="37465"/>
                    <a:pt x="812800" y="57300"/>
                    <a:pt x="812800" y="77982"/>
                  </a:cubicBezTo>
                  <a:lnTo>
                    <a:pt x="812800" y="734818"/>
                  </a:lnTo>
                  <a:cubicBezTo>
                    <a:pt x="812800" y="755500"/>
                    <a:pt x="804584" y="775335"/>
                    <a:pt x="789960" y="789960"/>
                  </a:cubicBezTo>
                  <a:cubicBezTo>
                    <a:pt x="775335" y="804584"/>
                    <a:pt x="755500" y="812800"/>
                    <a:pt x="734818" y="812800"/>
                  </a:cubicBezTo>
                  <a:lnTo>
                    <a:pt x="77982" y="812800"/>
                  </a:lnTo>
                  <a:cubicBezTo>
                    <a:pt x="57300" y="812800"/>
                    <a:pt x="37465" y="804584"/>
                    <a:pt x="22840" y="789960"/>
                  </a:cubicBezTo>
                  <a:cubicBezTo>
                    <a:pt x="8216" y="775335"/>
                    <a:pt x="0" y="755500"/>
                    <a:pt x="0" y="734818"/>
                  </a:cubicBezTo>
                  <a:lnTo>
                    <a:pt x="0" y="77982"/>
                  </a:lnTo>
                  <a:cubicBezTo>
                    <a:pt x="0" y="57300"/>
                    <a:pt x="8216" y="37465"/>
                    <a:pt x="22840" y="22840"/>
                  </a:cubicBezTo>
                  <a:cubicBezTo>
                    <a:pt x="37465" y="8216"/>
                    <a:pt x="57300" y="0"/>
                    <a:pt x="77982" y="0"/>
                  </a:cubicBezTo>
                  <a:close/>
                </a:path>
              </a:pathLst>
            </a:custGeom>
            <a:blipFill>
              <a:blip r:embed="rId6"/>
              <a:stretch>
                <a:fillRect/>
              </a:stretch>
            </a:blipFill>
            <a:ln w="38100" cap="rnd">
              <a:solidFill>
                <a:srgbClr val="000000"/>
              </a:solidFill>
              <a:prstDash val="solid"/>
              <a:round/>
            </a:ln>
          </p:spPr>
        </p:sp>
      </p:grpSp>
      <p:grpSp>
        <p:nvGrpSpPr>
          <p:cNvPr id="18" name="Group 18"/>
          <p:cNvGrpSpPr/>
          <p:nvPr/>
        </p:nvGrpSpPr>
        <p:grpSpPr>
          <a:xfrm>
            <a:off x="13029259" y="5217795"/>
            <a:ext cx="2283399" cy="2283399"/>
            <a:chOff x="0" y="0"/>
            <a:chExt cx="812800" cy="812800"/>
          </a:xfrm>
        </p:grpSpPr>
        <p:sp>
          <p:nvSpPr>
            <p:cNvPr id="19" name="Freeform 19"/>
            <p:cNvSpPr/>
            <p:nvPr/>
          </p:nvSpPr>
          <p:spPr>
            <a:xfrm>
              <a:off x="0" y="0"/>
              <a:ext cx="812800" cy="812800"/>
            </a:xfrm>
            <a:custGeom>
              <a:avLst/>
              <a:gdLst/>
              <a:ahLst/>
              <a:cxnLst/>
              <a:rect l="l" t="t" r="r" b="b"/>
              <a:pathLst>
                <a:path w="812800" h="812800">
                  <a:moveTo>
                    <a:pt x="77982" y="0"/>
                  </a:moveTo>
                  <a:lnTo>
                    <a:pt x="734818" y="0"/>
                  </a:lnTo>
                  <a:cubicBezTo>
                    <a:pt x="755500" y="0"/>
                    <a:pt x="775335" y="8216"/>
                    <a:pt x="789960" y="22840"/>
                  </a:cubicBezTo>
                  <a:cubicBezTo>
                    <a:pt x="804584" y="37465"/>
                    <a:pt x="812800" y="57300"/>
                    <a:pt x="812800" y="77982"/>
                  </a:cubicBezTo>
                  <a:lnTo>
                    <a:pt x="812800" y="734818"/>
                  </a:lnTo>
                  <a:cubicBezTo>
                    <a:pt x="812800" y="755500"/>
                    <a:pt x="804584" y="775335"/>
                    <a:pt x="789960" y="789960"/>
                  </a:cubicBezTo>
                  <a:cubicBezTo>
                    <a:pt x="775335" y="804584"/>
                    <a:pt x="755500" y="812800"/>
                    <a:pt x="734818" y="812800"/>
                  </a:cubicBezTo>
                  <a:lnTo>
                    <a:pt x="77982" y="812800"/>
                  </a:lnTo>
                  <a:cubicBezTo>
                    <a:pt x="57300" y="812800"/>
                    <a:pt x="37465" y="804584"/>
                    <a:pt x="22840" y="789960"/>
                  </a:cubicBezTo>
                  <a:cubicBezTo>
                    <a:pt x="8216" y="775335"/>
                    <a:pt x="0" y="755500"/>
                    <a:pt x="0" y="734818"/>
                  </a:cubicBezTo>
                  <a:lnTo>
                    <a:pt x="0" y="77982"/>
                  </a:lnTo>
                  <a:cubicBezTo>
                    <a:pt x="0" y="57300"/>
                    <a:pt x="8216" y="37465"/>
                    <a:pt x="22840" y="22840"/>
                  </a:cubicBezTo>
                  <a:cubicBezTo>
                    <a:pt x="37465" y="8216"/>
                    <a:pt x="57300" y="0"/>
                    <a:pt x="77982" y="0"/>
                  </a:cubicBezTo>
                  <a:close/>
                </a:path>
              </a:pathLst>
            </a:custGeom>
            <a:blipFill>
              <a:blip r:embed="rId7"/>
              <a:stretch>
                <a:fillRect l="-38888" r="-38888"/>
              </a:stretch>
            </a:blipFill>
            <a:ln w="38100" cap="rnd">
              <a:solidFill>
                <a:srgbClr val="000000"/>
              </a:solidFill>
              <a:prstDash val="solid"/>
              <a:round/>
            </a:ln>
          </p:spPr>
        </p:sp>
      </p:grpSp>
      <p:grpSp>
        <p:nvGrpSpPr>
          <p:cNvPr id="20" name="Group 20"/>
          <p:cNvGrpSpPr/>
          <p:nvPr/>
        </p:nvGrpSpPr>
        <p:grpSpPr>
          <a:xfrm>
            <a:off x="15477664" y="5217795"/>
            <a:ext cx="2283399" cy="2283399"/>
            <a:chOff x="0" y="0"/>
            <a:chExt cx="812800" cy="812800"/>
          </a:xfrm>
        </p:grpSpPr>
        <p:sp>
          <p:nvSpPr>
            <p:cNvPr id="21" name="Freeform 21"/>
            <p:cNvSpPr/>
            <p:nvPr/>
          </p:nvSpPr>
          <p:spPr>
            <a:xfrm>
              <a:off x="0" y="0"/>
              <a:ext cx="812800" cy="812800"/>
            </a:xfrm>
            <a:custGeom>
              <a:avLst/>
              <a:gdLst/>
              <a:ahLst/>
              <a:cxnLst/>
              <a:rect l="l" t="t" r="r" b="b"/>
              <a:pathLst>
                <a:path w="812800" h="812800">
                  <a:moveTo>
                    <a:pt x="77982" y="0"/>
                  </a:moveTo>
                  <a:lnTo>
                    <a:pt x="734818" y="0"/>
                  </a:lnTo>
                  <a:cubicBezTo>
                    <a:pt x="755500" y="0"/>
                    <a:pt x="775335" y="8216"/>
                    <a:pt x="789960" y="22840"/>
                  </a:cubicBezTo>
                  <a:cubicBezTo>
                    <a:pt x="804584" y="37465"/>
                    <a:pt x="812800" y="57300"/>
                    <a:pt x="812800" y="77982"/>
                  </a:cubicBezTo>
                  <a:lnTo>
                    <a:pt x="812800" y="734818"/>
                  </a:lnTo>
                  <a:cubicBezTo>
                    <a:pt x="812800" y="755500"/>
                    <a:pt x="804584" y="775335"/>
                    <a:pt x="789960" y="789960"/>
                  </a:cubicBezTo>
                  <a:cubicBezTo>
                    <a:pt x="775335" y="804584"/>
                    <a:pt x="755500" y="812800"/>
                    <a:pt x="734818" y="812800"/>
                  </a:cubicBezTo>
                  <a:lnTo>
                    <a:pt x="77982" y="812800"/>
                  </a:lnTo>
                  <a:cubicBezTo>
                    <a:pt x="57300" y="812800"/>
                    <a:pt x="37465" y="804584"/>
                    <a:pt x="22840" y="789960"/>
                  </a:cubicBezTo>
                  <a:cubicBezTo>
                    <a:pt x="8216" y="775335"/>
                    <a:pt x="0" y="755500"/>
                    <a:pt x="0" y="734818"/>
                  </a:cubicBezTo>
                  <a:lnTo>
                    <a:pt x="0" y="77982"/>
                  </a:lnTo>
                  <a:cubicBezTo>
                    <a:pt x="0" y="57300"/>
                    <a:pt x="8216" y="37465"/>
                    <a:pt x="22840" y="22840"/>
                  </a:cubicBezTo>
                  <a:cubicBezTo>
                    <a:pt x="37465" y="8216"/>
                    <a:pt x="57300" y="0"/>
                    <a:pt x="77982" y="0"/>
                  </a:cubicBezTo>
                  <a:close/>
                </a:path>
              </a:pathLst>
            </a:custGeom>
            <a:blipFill>
              <a:blip r:embed="rId8"/>
              <a:stretch>
                <a:fillRect t="-1717" b="-1717"/>
              </a:stretch>
            </a:blipFill>
            <a:ln w="38100" cap="rnd">
              <a:solidFill>
                <a:srgbClr val="000000"/>
              </a:solidFill>
              <a:prstDash val="solid"/>
              <a:round/>
            </a:ln>
          </p:spPr>
        </p:sp>
      </p:grpSp>
      <p:grpSp>
        <p:nvGrpSpPr>
          <p:cNvPr id="22" name="Group 22"/>
          <p:cNvGrpSpPr/>
          <p:nvPr/>
        </p:nvGrpSpPr>
        <p:grpSpPr>
          <a:xfrm>
            <a:off x="1723882" y="8634059"/>
            <a:ext cx="410106" cy="205053"/>
            <a:chOff x="0" y="0"/>
            <a:chExt cx="812800" cy="406400"/>
          </a:xfrm>
        </p:grpSpPr>
        <p:sp>
          <p:nvSpPr>
            <p:cNvPr id="23" name="Freeform 2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id="24" name="TextBox 24"/>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4172287" y="8634059"/>
            <a:ext cx="410106" cy="205053"/>
            <a:chOff x="0" y="0"/>
            <a:chExt cx="812800" cy="406400"/>
          </a:xfrm>
        </p:grpSpPr>
        <p:sp>
          <p:nvSpPr>
            <p:cNvPr id="26" name="Freeform 2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id="27" name="TextBox 27"/>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6620692" y="8634059"/>
            <a:ext cx="410106" cy="205053"/>
            <a:chOff x="0" y="0"/>
            <a:chExt cx="812800" cy="406400"/>
          </a:xfrm>
        </p:grpSpPr>
        <p:sp>
          <p:nvSpPr>
            <p:cNvPr id="29" name="Freeform 2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id="30" name="TextBox 3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8938947" y="8634059"/>
            <a:ext cx="410106" cy="205053"/>
            <a:chOff x="0" y="0"/>
            <a:chExt cx="812800" cy="406400"/>
          </a:xfrm>
        </p:grpSpPr>
        <p:sp>
          <p:nvSpPr>
            <p:cNvPr id="32" name="Freeform 32"/>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id="33" name="TextBox 33"/>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1517501" y="8634059"/>
            <a:ext cx="410106" cy="205053"/>
            <a:chOff x="0" y="0"/>
            <a:chExt cx="812800" cy="406400"/>
          </a:xfrm>
        </p:grpSpPr>
        <p:sp>
          <p:nvSpPr>
            <p:cNvPr id="35" name="Freeform 3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id="36" name="TextBox 36"/>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3965906" y="8634059"/>
            <a:ext cx="410106" cy="205053"/>
            <a:chOff x="0" y="0"/>
            <a:chExt cx="812800" cy="406400"/>
          </a:xfrm>
        </p:grpSpPr>
        <p:sp>
          <p:nvSpPr>
            <p:cNvPr id="38" name="Freeform 38"/>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id="39" name="TextBox 39"/>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6414311" y="8634059"/>
            <a:ext cx="410106" cy="205053"/>
            <a:chOff x="0" y="0"/>
            <a:chExt cx="812800" cy="406400"/>
          </a:xfrm>
        </p:grpSpPr>
        <p:sp>
          <p:nvSpPr>
            <p:cNvPr id="41" name="Freeform 41"/>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id="42" name="TextBox 42"/>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4792059" y="963294"/>
            <a:ext cx="8964181" cy="1477328"/>
          </a:xfrm>
          <a:prstGeom prst="rect">
            <a:avLst/>
          </a:prstGeom>
        </p:spPr>
        <p:txBody>
          <a:bodyPr lIns="0" tIns="91440" rIns="0" bIns="0" rtlCol="0" anchor="t">
            <a:spAutoFit/>
          </a:bodyPr>
          <a:lstStyle/>
          <a:p>
            <a:pPr algn="ctr">
              <a:lnSpc>
                <a:spcPts val="5400"/>
              </a:lnSpc>
            </a:pPr>
            <a:r>
              <a:rPr lang="en-US" sz="4500" dirty="0">
                <a:solidFill>
                  <a:srgbClr val="000000"/>
                </a:solidFill>
                <a:latin typeface="League Spartan Bold"/>
              </a:rPr>
              <a:t>HOW DATA IS REPRESENTED IN COMPUTER SYSTEMS ?</a:t>
            </a:r>
          </a:p>
        </p:txBody>
      </p:sp>
      <p:sp>
        <p:nvSpPr>
          <p:cNvPr id="44" name="TextBox 44"/>
          <p:cNvSpPr txBox="1"/>
          <p:nvPr/>
        </p:nvSpPr>
        <p:spPr>
          <a:xfrm>
            <a:off x="1069122" y="3323590"/>
            <a:ext cx="16230600" cy="1198880"/>
          </a:xfrm>
          <a:prstGeom prst="rect">
            <a:avLst/>
          </a:prstGeom>
        </p:spPr>
        <p:txBody>
          <a:bodyPr lIns="0" tIns="0" rIns="0" bIns="0" rtlCol="0" anchor="t">
            <a:spAutoFit/>
          </a:bodyPr>
          <a:lstStyle/>
          <a:p>
            <a:pPr algn="just">
              <a:lnSpc>
                <a:spcPts val="3219"/>
              </a:lnSpc>
              <a:spcBef>
                <a:spcPct val="0"/>
              </a:spcBef>
            </a:pPr>
            <a:r>
              <a:rPr lang="en-US" sz="2299">
                <a:solidFill>
                  <a:srgbClr val="000000"/>
                </a:solidFill>
                <a:latin typeface="Poppins"/>
              </a:rPr>
              <a:t>Data in computer systems is represented in binary format, which means it's encoded using combinations of 0s and 1s. This binary system is the fundamental language of computers because it aligns with the on/off states of electronic switches within hardware components like transistors</a:t>
            </a:r>
          </a:p>
        </p:txBody>
      </p:sp>
      <p:sp>
        <p:nvSpPr>
          <p:cNvPr id="45" name="TextBox 45"/>
          <p:cNvSpPr txBox="1"/>
          <p:nvPr/>
        </p:nvSpPr>
        <p:spPr>
          <a:xfrm>
            <a:off x="899784" y="7751968"/>
            <a:ext cx="2058302" cy="327346"/>
          </a:xfrm>
          <a:prstGeom prst="rect">
            <a:avLst/>
          </a:prstGeom>
        </p:spPr>
        <p:txBody>
          <a:bodyPr lIns="0" tIns="0" rIns="0" bIns="0" rtlCol="0" anchor="t">
            <a:spAutoFit/>
          </a:bodyPr>
          <a:lstStyle/>
          <a:p>
            <a:pPr algn="ctr">
              <a:lnSpc>
                <a:spcPts val="2524"/>
              </a:lnSpc>
              <a:spcBef>
                <a:spcPct val="0"/>
              </a:spcBef>
            </a:pPr>
            <a:r>
              <a:rPr lang="en-US" sz="1802">
                <a:solidFill>
                  <a:srgbClr val="000000"/>
                </a:solidFill>
                <a:latin typeface="Poppins Bold"/>
              </a:rPr>
              <a:t>BINARY</a:t>
            </a:r>
          </a:p>
        </p:txBody>
      </p:sp>
      <p:sp>
        <p:nvSpPr>
          <p:cNvPr id="46" name="TextBox 46"/>
          <p:cNvSpPr txBox="1"/>
          <p:nvPr/>
        </p:nvSpPr>
        <p:spPr>
          <a:xfrm>
            <a:off x="3348189" y="7751968"/>
            <a:ext cx="2058302" cy="327346"/>
          </a:xfrm>
          <a:prstGeom prst="rect">
            <a:avLst/>
          </a:prstGeom>
        </p:spPr>
        <p:txBody>
          <a:bodyPr lIns="0" tIns="0" rIns="0" bIns="0" rtlCol="0" anchor="t">
            <a:spAutoFit/>
          </a:bodyPr>
          <a:lstStyle/>
          <a:p>
            <a:pPr algn="ctr">
              <a:lnSpc>
                <a:spcPts val="2524"/>
              </a:lnSpc>
              <a:spcBef>
                <a:spcPct val="0"/>
              </a:spcBef>
            </a:pPr>
            <a:r>
              <a:rPr lang="en-US" sz="1802">
                <a:solidFill>
                  <a:srgbClr val="000000"/>
                </a:solidFill>
                <a:latin typeface="Poppins Bold"/>
              </a:rPr>
              <a:t>HEXADECIMAL</a:t>
            </a:r>
          </a:p>
        </p:txBody>
      </p:sp>
      <p:sp>
        <p:nvSpPr>
          <p:cNvPr id="47" name="TextBox 47"/>
          <p:cNvSpPr txBox="1"/>
          <p:nvPr/>
        </p:nvSpPr>
        <p:spPr>
          <a:xfrm>
            <a:off x="5796594" y="7751968"/>
            <a:ext cx="2058302" cy="327346"/>
          </a:xfrm>
          <a:prstGeom prst="rect">
            <a:avLst/>
          </a:prstGeom>
        </p:spPr>
        <p:txBody>
          <a:bodyPr lIns="0" tIns="0" rIns="0" bIns="0" rtlCol="0" anchor="t">
            <a:spAutoFit/>
          </a:bodyPr>
          <a:lstStyle/>
          <a:p>
            <a:pPr algn="ctr">
              <a:lnSpc>
                <a:spcPts val="2524"/>
              </a:lnSpc>
              <a:spcBef>
                <a:spcPct val="0"/>
              </a:spcBef>
            </a:pPr>
            <a:r>
              <a:rPr lang="en-US" sz="1802">
                <a:solidFill>
                  <a:srgbClr val="000000"/>
                </a:solidFill>
                <a:latin typeface="Poppins Bold"/>
              </a:rPr>
              <a:t>INTEGER</a:t>
            </a:r>
          </a:p>
        </p:txBody>
      </p:sp>
      <p:sp>
        <p:nvSpPr>
          <p:cNvPr id="48" name="TextBox 48"/>
          <p:cNvSpPr txBox="1"/>
          <p:nvPr/>
        </p:nvSpPr>
        <p:spPr>
          <a:xfrm>
            <a:off x="8244998" y="7751968"/>
            <a:ext cx="2058302" cy="327346"/>
          </a:xfrm>
          <a:prstGeom prst="rect">
            <a:avLst/>
          </a:prstGeom>
        </p:spPr>
        <p:txBody>
          <a:bodyPr lIns="0" tIns="0" rIns="0" bIns="0" rtlCol="0" anchor="t">
            <a:spAutoFit/>
          </a:bodyPr>
          <a:lstStyle/>
          <a:p>
            <a:pPr algn="ctr">
              <a:lnSpc>
                <a:spcPts val="2524"/>
              </a:lnSpc>
              <a:spcBef>
                <a:spcPct val="0"/>
              </a:spcBef>
            </a:pPr>
            <a:r>
              <a:rPr lang="en-US" sz="1802">
                <a:solidFill>
                  <a:srgbClr val="000000"/>
                </a:solidFill>
                <a:latin typeface="Poppins Bold"/>
              </a:rPr>
              <a:t>FLOATING POINT</a:t>
            </a:r>
          </a:p>
        </p:txBody>
      </p:sp>
      <p:sp>
        <p:nvSpPr>
          <p:cNvPr id="49" name="TextBox 49"/>
          <p:cNvSpPr txBox="1"/>
          <p:nvPr/>
        </p:nvSpPr>
        <p:spPr>
          <a:xfrm>
            <a:off x="10693403" y="7751968"/>
            <a:ext cx="2058302" cy="327346"/>
          </a:xfrm>
          <a:prstGeom prst="rect">
            <a:avLst/>
          </a:prstGeom>
        </p:spPr>
        <p:txBody>
          <a:bodyPr lIns="0" tIns="0" rIns="0" bIns="0" rtlCol="0" anchor="t">
            <a:spAutoFit/>
          </a:bodyPr>
          <a:lstStyle/>
          <a:p>
            <a:pPr algn="ctr">
              <a:lnSpc>
                <a:spcPts val="2524"/>
              </a:lnSpc>
              <a:spcBef>
                <a:spcPct val="0"/>
              </a:spcBef>
            </a:pPr>
            <a:r>
              <a:rPr lang="en-US" sz="1802">
                <a:solidFill>
                  <a:srgbClr val="000000"/>
                </a:solidFill>
                <a:latin typeface="Poppins Bold"/>
              </a:rPr>
              <a:t>CHARACTER</a:t>
            </a:r>
          </a:p>
        </p:txBody>
      </p:sp>
      <p:sp>
        <p:nvSpPr>
          <p:cNvPr id="50" name="TextBox 50"/>
          <p:cNvSpPr txBox="1"/>
          <p:nvPr/>
        </p:nvSpPr>
        <p:spPr>
          <a:xfrm>
            <a:off x="13141808" y="7751968"/>
            <a:ext cx="2058302" cy="327346"/>
          </a:xfrm>
          <a:prstGeom prst="rect">
            <a:avLst/>
          </a:prstGeom>
        </p:spPr>
        <p:txBody>
          <a:bodyPr lIns="0" tIns="0" rIns="0" bIns="0" rtlCol="0" anchor="t">
            <a:spAutoFit/>
          </a:bodyPr>
          <a:lstStyle/>
          <a:p>
            <a:pPr algn="ctr">
              <a:lnSpc>
                <a:spcPts val="2524"/>
              </a:lnSpc>
              <a:spcBef>
                <a:spcPct val="0"/>
              </a:spcBef>
            </a:pPr>
            <a:r>
              <a:rPr lang="en-US" sz="1802">
                <a:solidFill>
                  <a:srgbClr val="000000"/>
                </a:solidFill>
                <a:latin typeface="Poppins Bold"/>
              </a:rPr>
              <a:t>IMAGES</a:t>
            </a:r>
          </a:p>
        </p:txBody>
      </p:sp>
      <p:sp>
        <p:nvSpPr>
          <p:cNvPr id="51" name="TextBox 51"/>
          <p:cNvSpPr txBox="1"/>
          <p:nvPr/>
        </p:nvSpPr>
        <p:spPr>
          <a:xfrm>
            <a:off x="15590213" y="7751968"/>
            <a:ext cx="2058302" cy="327346"/>
          </a:xfrm>
          <a:prstGeom prst="rect">
            <a:avLst/>
          </a:prstGeom>
        </p:spPr>
        <p:txBody>
          <a:bodyPr lIns="0" tIns="0" rIns="0" bIns="0" rtlCol="0" anchor="t">
            <a:spAutoFit/>
          </a:bodyPr>
          <a:lstStyle/>
          <a:p>
            <a:pPr algn="ctr">
              <a:lnSpc>
                <a:spcPts val="2524"/>
              </a:lnSpc>
              <a:spcBef>
                <a:spcPct val="0"/>
              </a:spcBef>
            </a:pPr>
            <a:r>
              <a:rPr lang="en-US" sz="1802">
                <a:solidFill>
                  <a:srgbClr val="000000"/>
                </a:solidFill>
                <a:latin typeface="Poppins Bold"/>
              </a:rPr>
              <a:t>AUDIO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10964" y="1000125"/>
            <a:ext cx="15480333" cy="1421153"/>
            <a:chOff x="0" y="0"/>
            <a:chExt cx="4077125" cy="374296"/>
          </a:xfrm>
        </p:grpSpPr>
        <p:sp>
          <p:nvSpPr>
            <p:cNvPr id="3" name="Freeform 3"/>
            <p:cNvSpPr/>
            <p:nvPr/>
          </p:nvSpPr>
          <p:spPr>
            <a:xfrm>
              <a:off x="0" y="0"/>
              <a:ext cx="4077125" cy="374296"/>
            </a:xfrm>
            <a:custGeom>
              <a:avLst/>
              <a:gdLst/>
              <a:ahLst/>
              <a:cxnLst/>
              <a:rect l="l" t="t" r="r" b="b"/>
              <a:pathLst>
                <a:path w="4077125" h="374296">
                  <a:moveTo>
                    <a:pt x="25506" y="0"/>
                  </a:moveTo>
                  <a:lnTo>
                    <a:pt x="4051619" y="0"/>
                  </a:lnTo>
                  <a:cubicBezTo>
                    <a:pt x="4058384" y="0"/>
                    <a:pt x="4064871" y="2687"/>
                    <a:pt x="4069654" y="7470"/>
                  </a:cubicBezTo>
                  <a:cubicBezTo>
                    <a:pt x="4074438" y="12254"/>
                    <a:pt x="4077125" y="18741"/>
                    <a:pt x="4077125" y="25506"/>
                  </a:cubicBezTo>
                  <a:lnTo>
                    <a:pt x="4077125" y="348790"/>
                  </a:lnTo>
                  <a:cubicBezTo>
                    <a:pt x="4077125" y="362876"/>
                    <a:pt x="4065705" y="374296"/>
                    <a:pt x="4051619" y="374296"/>
                  </a:cubicBezTo>
                  <a:lnTo>
                    <a:pt x="25506" y="374296"/>
                  </a:lnTo>
                  <a:cubicBezTo>
                    <a:pt x="11419" y="374296"/>
                    <a:pt x="0" y="362876"/>
                    <a:pt x="0" y="348790"/>
                  </a:cubicBezTo>
                  <a:lnTo>
                    <a:pt x="0" y="25506"/>
                  </a:lnTo>
                  <a:cubicBezTo>
                    <a:pt x="0" y="11419"/>
                    <a:pt x="11419" y="0"/>
                    <a:pt x="25506" y="0"/>
                  </a:cubicBezTo>
                  <a:close/>
                </a:path>
              </a:pathLst>
            </a:custGeom>
            <a:solidFill>
              <a:srgbClr val="FFFFFF"/>
            </a:solidFill>
          </p:spPr>
        </p:sp>
        <p:sp>
          <p:nvSpPr>
            <p:cNvPr id="4" name="TextBox 4"/>
            <p:cNvSpPr txBox="1"/>
            <p:nvPr/>
          </p:nvSpPr>
          <p:spPr>
            <a:xfrm>
              <a:off x="0" y="-114300"/>
              <a:ext cx="4077125" cy="488596"/>
            </a:xfrm>
            <a:prstGeom prst="rect">
              <a:avLst/>
            </a:prstGeom>
          </p:spPr>
          <p:txBody>
            <a:bodyPr lIns="50800" tIns="50800" rIns="50800" bIns="50800" rtlCol="0" anchor="ctr"/>
            <a:lstStyle/>
            <a:p>
              <a:pPr algn="ctr">
                <a:lnSpc>
                  <a:spcPts val="9099"/>
                </a:lnSpc>
              </a:pPr>
              <a:r>
                <a:rPr lang="en-US" sz="6499">
                  <a:solidFill>
                    <a:srgbClr val="000000"/>
                  </a:solidFill>
                  <a:latin typeface="Open Sans Extra Bold"/>
                </a:rPr>
                <a:t>WHAT IS A CPU ?</a:t>
              </a:r>
            </a:p>
          </p:txBody>
        </p:sp>
      </p:grpSp>
      <p:grpSp>
        <p:nvGrpSpPr>
          <p:cNvPr id="5" name="Group 5"/>
          <p:cNvGrpSpPr/>
          <p:nvPr/>
        </p:nvGrpSpPr>
        <p:grpSpPr>
          <a:xfrm>
            <a:off x="9115425" y="2639124"/>
            <a:ext cx="7960245" cy="7152598"/>
            <a:chOff x="0" y="0"/>
            <a:chExt cx="3673314" cy="3300619"/>
          </a:xfrm>
        </p:grpSpPr>
        <p:sp>
          <p:nvSpPr>
            <p:cNvPr id="6" name="Freeform 6"/>
            <p:cNvSpPr/>
            <p:nvPr/>
          </p:nvSpPr>
          <p:spPr>
            <a:xfrm>
              <a:off x="0" y="0"/>
              <a:ext cx="3673314" cy="3300619"/>
            </a:xfrm>
            <a:custGeom>
              <a:avLst/>
              <a:gdLst/>
              <a:ahLst/>
              <a:cxnLst/>
              <a:rect l="l" t="t" r="r" b="b"/>
              <a:pathLst>
                <a:path w="3673314" h="3300619">
                  <a:moveTo>
                    <a:pt x="49601" y="0"/>
                  </a:moveTo>
                  <a:lnTo>
                    <a:pt x="3623713" y="0"/>
                  </a:lnTo>
                  <a:cubicBezTo>
                    <a:pt x="3651107" y="0"/>
                    <a:pt x="3673314" y="22207"/>
                    <a:pt x="3673314" y="49601"/>
                  </a:cubicBezTo>
                  <a:lnTo>
                    <a:pt x="3673314" y="3251018"/>
                  </a:lnTo>
                  <a:cubicBezTo>
                    <a:pt x="3673314" y="3278412"/>
                    <a:pt x="3651107" y="3300619"/>
                    <a:pt x="3623713" y="3300619"/>
                  </a:cubicBezTo>
                  <a:lnTo>
                    <a:pt x="49601" y="3300619"/>
                  </a:lnTo>
                  <a:cubicBezTo>
                    <a:pt x="22207" y="3300619"/>
                    <a:pt x="0" y="3278412"/>
                    <a:pt x="0" y="3251018"/>
                  </a:cubicBezTo>
                  <a:lnTo>
                    <a:pt x="0" y="49601"/>
                  </a:lnTo>
                  <a:cubicBezTo>
                    <a:pt x="0" y="22207"/>
                    <a:pt x="22207" y="0"/>
                    <a:pt x="49601" y="0"/>
                  </a:cubicBezTo>
                  <a:close/>
                </a:path>
              </a:pathLst>
            </a:custGeom>
            <a:solidFill>
              <a:srgbClr val="2BE8B3"/>
            </a:solidFill>
          </p:spPr>
        </p:sp>
        <p:sp>
          <p:nvSpPr>
            <p:cNvPr id="7" name="TextBox 7"/>
            <p:cNvSpPr txBox="1"/>
            <p:nvPr/>
          </p:nvSpPr>
          <p:spPr>
            <a:xfrm>
              <a:off x="0" y="-38100"/>
              <a:ext cx="3673314" cy="333871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47543" y="2705189"/>
            <a:ext cx="6058596" cy="7152598"/>
            <a:chOff x="0" y="0"/>
            <a:chExt cx="3046715" cy="3596861"/>
          </a:xfrm>
        </p:grpSpPr>
        <p:sp>
          <p:nvSpPr>
            <p:cNvPr id="9" name="Freeform 9"/>
            <p:cNvSpPr/>
            <p:nvPr/>
          </p:nvSpPr>
          <p:spPr>
            <a:xfrm>
              <a:off x="0" y="0"/>
              <a:ext cx="3046715" cy="3596861"/>
            </a:xfrm>
            <a:custGeom>
              <a:avLst/>
              <a:gdLst/>
              <a:ahLst/>
              <a:cxnLst/>
              <a:rect l="l" t="t" r="r" b="b"/>
              <a:pathLst>
                <a:path w="3046715" h="3596861">
                  <a:moveTo>
                    <a:pt x="65170" y="0"/>
                  </a:moveTo>
                  <a:lnTo>
                    <a:pt x="2981545" y="0"/>
                  </a:lnTo>
                  <a:cubicBezTo>
                    <a:pt x="2998829" y="0"/>
                    <a:pt x="3015405" y="6866"/>
                    <a:pt x="3027627" y="19088"/>
                  </a:cubicBezTo>
                  <a:cubicBezTo>
                    <a:pt x="3039849" y="31310"/>
                    <a:pt x="3046715" y="47886"/>
                    <a:pt x="3046715" y="65170"/>
                  </a:cubicBezTo>
                  <a:lnTo>
                    <a:pt x="3046715" y="3531691"/>
                  </a:lnTo>
                  <a:cubicBezTo>
                    <a:pt x="3046715" y="3548975"/>
                    <a:pt x="3039849" y="3565551"/>
                    <a:pt x="3027627" y="3577773"/>
                  </a:cubicBezTo>
                  <a:cubicBezTo>
                    <a:pt x="3015405" y="3589995"/>
                    <a:pt x="2998829" y="3596861"/>
                    <a:pt x="2981545" y="3596861"/>
                  </a:cubicBezTo>
                  <a:lnTo>
                    <a:pt x="65170" y="3596861"/>
                  </a:lnTo>
                  <a:cubicBezTo>
                    <a:pt x="47886" y="3596861"/>
                    <a:pt x="31310" y="3589995"/>
                    <a:pt x="19088" y="3577773"/>
                  </a:cubicBezTo>
                  <a:cubicBezTo>
                    <a:pt x="6866" y="3565551"/>
                    <a:pt x="0" y="3548975"/>
                    <a:pt x="0" y="3531691"/>
                  </a:cubicBezTo>
                  <a:lnTo>
                    <a:pt x="0" y="65170"/>
                  </a:lnTo>
                  <a:cubicBezTo>
                    <a:pt x="0" y="47886"/>
                    <a:pt x="6866" y="31310"/>
                    <a:pt x="19088" y="19088"/>
                  </a:cubicBezTo>
                  <a:cubicBezTo>
                    <a:pt x="31310" y="6866"/>
                    <a:pt x="47886" y="0"/>
                    <a:pt x="65170" y="0"/>
                  </a:cubicBezTo>
                  <a:close/>
                </a:path>
              </a:pathLst>
            </a:custGeom>
            <a:solidFill>
              <a:srgbClr val="2BE8B3"/>
            </a:solidFill>
          </p:spPr>
        </p:sp>
        <p:sp>
          <p:nvSpPr>
            <p:cNvPr id="10" name="TextBox 10"/>
            <p:cNvSpPr txBox="1"/>
            <p:nvPr/>
          </p:nvSpPr>
          <p:spPr>
            <a:xfrm>
              <a:off x="0" y="-38100"/>
              <a:ext cx="3046715" cy="363496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553139" y="2937214"/>
            <a:ext cx="5647402" cy="3176624"/>
            <a:chOff x="0" y="0"/>
            <a:chExt cx="11289030" cy="6350000"/>
          </a:xfrm>
        </p:grpSpPr>
        <p:sp>
          <p:nvSpPr>
            <p:cNvPr id="12" name="Freeform 12"/>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2"/>
              <a:stretch>
                <a:fillRect l="-8957" r="-8957" b="-39834"/>
              </a:stretch>
            </a:blipFill>
          </p:spPr>
        </p:sp>
      </p:grpSp>
      <p:grpSp>
        <p:nvGrpSpPr>
          <p:cNvPr id="13" name="Group 13"/>
          <p:cNvGrpSpPr/>
          <p:nvPr/>
        </p:nvGrpSpPr>
        <p:grpSpPr>
          <a:xfrm>
            <a:off x="2590286" y="6411037"/>
            <a:ext cx="5647402" cy="3176624"/>
            <a:chOff x="0" y="0"/>
            <a:chExt cx="11289030" cy="6350000"/>
          </a:xfrm>
        </p:grpSpPr>
        <p:sp>
          <p:nvSpPr>
            <p:cNvPr id="14" name="Freeform 14"/>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11709" b="-11709"/>
              </a:stretch>
            </a:blipFill>
          </p:spPr>
        </p:sp>
      </p:grpSp>
      <p:sp>
        <p:nvSpPr>
          <p:cNvPr id="15" name="TextBox 15"/>
          <p:cNvSpPr txBox="1"/>
          <p:nvPr/>
        </p:nvSpPr>
        <p:spPr>
          <a:xfrm>
            <a:off x="9663465" y="3128426"/>
            <a:ext cx="6998774" cy="5970825"/>
          </a:xfrm>
          <a:prstGeom prst="rect">
            <a:avLst/>
          </a:prstGeom>
        </p:spPr>
        <p:txBody>
          <a:bodyPr lIns="0" tIns="0" rIns="0" bIns="0" rtlCol="0" anchor="t">
            <a:spAutoFit/>
          </a:bodyPr>
          <a:lstStyle/>
          <a:p>
            <a:pPr algn="just">
              <a:lnSpc>
                <a:spcPts val="4313"/>
              </a:lnSpc>
            </a:pPr>
            <a:r>
              <a:rPr lang="en-US" sz="3081">
                <a:solidFill>
                  <a:srgbClr val="000000"/>
                </a:solidFill>
                <a:latin typeface="Canva Sans"/>
              </a:rPr>
              <a:t>The Central Processing Unit (CPU) is a computer's primary component that executes instructions and performs calculations. It interprets and executes instructions from computer programs by retrieving, decoding, and executing them. The speed and efficiency of a computer's processor have a considerable impact on its overall performance and responsiveness.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573" y="443181"/>
            <a:ext cx="2694683" cy="1254410"/>
            <a:chOff x="0" y="-95250"/>
            <a:chExt cx="709711" cy="330379"/>
          </a:xfrm>
        </p:grpSpPr>
        <p:sp>
          <p:nvSpPr>
            <p:cNvPr id="3" name="Freeform 3"/>
            <p:cNvSpPr/>
            <p:nvPr/>
          </p:nvSpPr>
          <p:spPr>
            <a:xfrm>
              <a:off x="0" y="-47625"/>
              <a:ext cx="709711" cy="235129"/>
            </a:xfrm>
            <a:custGeom>
              <a:avLst/>
              <a:gdLst/>
              <a:ahLst/>
              <a:cxnLst/>
              <a:rect l="l" t="t" r="r" b="b"/>
              <a:pathLst>
                <a:path w="709711" h="235129">
                  <a:moveTo>
                    <a:pt x="117565" y="0"/>
                  </a:moveTo>
                  <a:lnTo>
                    <a:pt x="592146" y="0"/>
                  </a:lnTo>
                  <a:cubicBezTo>
                    <a:pt x="623326" y="0"/>
                    <a:pt x="653229" y="12386"/>
                    <a:pt x="675277" y="34434"/>
                  </a:cubicBezTo>
                  <a:cubicBezTo>
                    <a:pt x="697324" y="56482"/>
                    <a:pt x="709711" y="86385"/>
                    <a:pt x="709711" y="117565"/>
                  </a:cubicBezTo>
                  <a:lnTo>
                    <a:pt x="709711" y="117565"/>
                  </a:lnTo>
                  <a:cubicBezTo>
                    <a:pt x="709711" y="182494"/>
                    <a:pt x="657075" y="235129"/>
                    <a:pt x="592146" y="235129"/>
                  </a:cubicBezTo>
                  <a:lnTo>
                    <a:pt x="117565" y="235129"/>
                  </a:lnTo>
                  <a:cubicBezTo>
                    <a:pt x="52635" y="235129"/>
                    <a:pt x="0" y="182494"/>
                    <a:pt x="0" y="117565"/>
                  </a:cubicBezTo>
                  <a:lnTo>
                    <a:pt x="0" y="117565"/>
                  </a:lnTo>
                  <a:cubicBezTo>
                    <a:pt x="0" y="52635"/>
                    <a:pt x="52635" y="0"/>
                    <a:pt x="117565" y="0"/>
                  </a:cubicBezTo>
                  <a:close/>
                </a:path>
              </a:pathLst>
            </a:custGeom>
            <a:solidFill>
              <a:srgbClr val="FF9898"/>
            </a:solidFill>
            <a:ln cap="rnd">
              <a:noFill/>
              <a:prstDash val="solid"/>
              <a:round/>
            </a:ln>
          </p:spPr>
          <p:txBody>
            <a:bodyPr/>
            <a:lstStyle/>
            <a:p>
              <a:endParaRPr lang="en-US" dirty="0"/>
            </a:p>
          </p:txBody>
        </p:sp>
        <p:sp>
          <p:nvSpPr>
            <p:cNvPr id="4" name="TextBox 4"/>
            <p:cNvSpPr txBox="1"/>
            <p:nvPr/>
          </p:nvSpPr>
          <p:spPr>
            <a:xfrm>
              <a:off x="0" y="-95250"/>
              <a:ext cx="709711" cy="330379"/>
            </a:xfrm>
            <a:prstGeom prst="rect">
              <a:avLst/>
            </a:prstGeom>
          </p:spPr>
          <p:txBody>
            <a:bodyPr lIns="50800" tIns="50800" rIns="50800" bIns="50800" rtlCol="0" anchor="ctr"/>
            <a:lstStyle/>
            <a:p>
              <a:pPr marL="0" lvl="0" indent="0" algn="ctr">
                <a:lnSpc>
                  <a:spcPts val="4619"/>
                </a:lnSpc>
                <a:spcBef>
                  <a:spcPct val="0"/>
                </a:spcBef>
              </a:pPr>
              <a:r>
                <a:rPr lang="en-US" sz="3299" u="none" strike="noStrike" dirty="0">
                  <a:solidFill>
                    <a:srgbClr val="000000"/>
                  </a:solidFill>
                  <a:latin typeface="Poppins Bold"/>
                </a:rPr>
                <a:t>BINARY</a:t>
              </a:r>
            </a:p>
          </p:txBody>
        </p:sp>
      </p:grpSp>
      <p:grpSp>
        <p:nvGrpSpPr>
          <p:cNvPr id="5" name="Group 5"/>
          <p:cNvGrpSpPr/>
          <p:nvPr/>
        </p:nvGrpSpPr>
        <p:grpSpPr>
          <a:xfrm>
            <a:off x="300573" y="1697591"/>
            <a:ext cx="6462772" cy="8295468"/>
            <a:chOff x="0" y="0"/>
            <a:chExt cx="1702129" cy="2184815"/>
          </a:xfrm>
        </p:grpSpPr>
        <p:sp>
          <p:nvSpPr>
            <p:cNvPr id="6" name="Freeform 6"/>
            <p:cNvSpPr/>
            <p:nvPr/>
          </p:nvSpPr>
          <p:spPr>
            <a:xfrm>
              <a:off x="0" y="0"/>
              <a:ext cx="1702129" cy="2184815"/>
            </a:xfrm>
            <a:custGeom>
              <a:avLst/>
              <a:gdLst/>
              <a:ahLst/>
              <a:cxnLst/>
              <a:rect l="l" t="t" r="r" b="b"/>
              <a:pathLst>
                <a:path w="1702129" h="2184815">
                  <a:moveTo>
                    <a:pt x="61094" y="0"/>
                  </a:moveTo>
                  <a:lnTo>
                    <a:pt x="1641035" y="0"/>
                  </a:lnTo>
                  <a:cubicBezTo>
                    <a:pt x="1674776" y="0"/>
                    <a:pt x="1702129" y="27353"/>
                    <a:pt x="1702129" y="61094"/>
                  </a:cubicBezTo>
                  <a:lnTo>
                    <a:pt x="1702129" y="2123721"/>
                  </a:lnTo>
                  <a:cubicBezTo>
                    <a:pt x="1702129" y="2139924"/>
                    <a:pt x="1695693" y="2155463"/>
                    <a:pt x="1684235" y="2166921"/>
                  </a:cubicBezTo>
                  <a:cubicBezTo>
                    <a:pt x="1672778" y="2178378"/>
                    <a:pt x="1657238" y="2184815"/>
                    <a:pt x="1641035" y="2184815"/>
                  </a:cubicBezTo>
                  <a:lnTo>
                    <a:pt x="61094" y="2184815"/>
                  </a:lnTo>
                  <a:cubicBezTo>
                    <a:pt x="27353" y="2184815"/>
                    <a:pt x="0" y="2157462"/>
                    <a:pt x="0" y="2123721"/>
                  </a:cubicBezTo>
                  <a:lnTo>
                    <a:pt x="0" y="61094"/>
                  </a:lnTo>
                  <a:cubicBezTo>
                    <a:pt x="0" y="44891"/>
                    <a:pt x="6437" y="29351"/>
                    <a:pt x="17894" y="17894"/>
                  </a:cubicBezTo>
                  <a:cubicBezTo>
                    <a:pt x="29351" y="6437"/>
                    <a:pt x="44891" y="0"/>
                    <a:pt x="61094" y="0"/>
                  </a:cubicBezTo>
                  <a:close/>
                </a:path>
              </a:pathLst>
            </a:custGeom>
            <a:solidFill>
              <a:srgbClr val="FF9898"/>
            </a:solidFill>
          </p:spPr>
        </p:sp>
        <p:sp>
          <p:nvSpPr>
            <p:cNvPr id="7" name="TextBox 7"/>
            <p:cNvSpPr txBox="1"/>
            <p:nvPr/>
          </p:nvSpPr>
          <p:spPr>
            <a:xfrm>
              <a:off x="0" y="-76200"/>
              <a:ext cx="1702129" cy="2261015"/>
            </a:xfrm>
            <a:prstGeom prst="rect">
              <a:avLst/>
            </a:prstGeom>
          </p:spPr>
          <p:txBody>
            <a:bodyPr lIns="50800" tIns="50800" rIns="50800" bIns="50800" rtlCol="0" anchor="ctr"/>
            <a:lstStyle/>
            <a:p>
              <a:pPr algn="ctr">
                <a:lnSpc>
                  <a:spcPts val="3779"/>
                </a:lnSpc>
              </a:pPr>
              <a:r>
                <a:rPr lang="en-US" sz="2699">
                  <a:solidFill>
                    <a:srgbClr val="000000"/>
                  </a:solidFill>
                  <a:latin typeface="Poppins"/>
                </a:rPr>
                <a:t>Binary is a base-2 numbering system used in mathematics and digital electronics. Unlike the decimal system, which is base-10 and uses ten digits (0 through 9), binary uses only two digits (0 and 1).</a:t>
              </a:r>
            </a:p>
            <a:p>
              <a:pPr algn="ctr">
                <a:lnSpc>
                  <a:spcPts val="3919"/>
                </a:lnSpc>
              </a:pPr>
              <a:endParaRPr lang="en-US" sz="2699">
                <a:solidFill>
                  <a:srgbClr val="000000"/>
                </a:solidFill>
                <a:latin typeface="Poppins"/>
              </a:endParaRPr>
            </a:p>
            <a:p>
              <a:pPr algn="ctr">
                <a:lnSpc>
                  <a:spcPts val="3919"/>
                </a:lnSpc>
              </a:pPr>
              <a:r>
                <a:rPr lang="en-US" sz="2799">
                  <a:solidFill>
                    <a:srgbClr val="000000"/>
                  </a:solidFill>
                  <a:latin typeface="Poppins"/>
                </a:rPr>
                <a:t>Each digit in a binary number represents a power of 2, starting from the rightmost digit and increasing by one for each subsequent digit.</a:t>
              </a:r>
            </a:p>
          </p:txBody>
        </p:sp>
      </p:grpSp>
      <p:grpSp>
        <p:nvGrpSpPr>
          <p:cNvPr id="8" name="Group 8"/>
          <p:cNvGrpSpPr/>
          <p:nvPr/>
        </p:nvGrpSpPr>
        <p:grpSpPr>
          <a:xfrm>
            <a:off x="7158108" y="1697591"/>
            <a:ext cx="10701561" cy="8295468"/>
            <a:chOff x="0" y="0"/>
            <a:chExt cx="2818518" cy="2184815"/>
          </a:xfrm>
        </p:grpSpPr>
        <p:sp>
          <p:nvSpPr>
            <p:cNvPr id="9" name="Freeform 9"/>
            <p:cNvSpPr/>
            <p:nvPr/>
          </p:nvSpPr>
          <p:spPr>
            <a:xfrm>
              <a:off x="0" y="0"/>
              <a:ext cx="2818518" cy="2184815"/>
            </a:xfrm>
            <a:custGeom>
              <a:avLst/>
              <a:gdLst/>
              <a:ahLst/>
              <a:cxnLst/>
              <a:rect l="l" t="t" r="r" b="b"/>
              <a:pathLst>
                <a:path w="2818518" h="2184815">
                  <a:moveTo>
                    <a:pt x="36895" y="0"/>
                  </a:moveTo>
                  <a:lnTo>
                    <a:pt x="2781623" y="0"/>
                  </a:lnTo>
                  <a:cubicBezTo>
                    <a:pt x="2802000" y="0"/>
                    <a:pt x="2818518" y="16519"/>
                    <a:pt x="2818518" y="36895"/>
                  </a:cubicBezTo>
                  <a:lnTo>
                    <a:pt x="2818518" y="2147919"/>
                  </a:lnTo>
                  <a:cubicBezTo>
                    <a:pt x="2818518" y="2168296"/>
                    <a:pt x="2802000" y="2184815"/>
                    <a:pt x="2781623" y="2184815"/>
                  </a:cubicBezTo>
                  <a:lnTo>
                    <a:pt x="36895" y="2184815"/>
                  </a:lnTo>
                  <a:cubicBezTo>
                    <a:pt x="16519" y="2184815"/>
                    <a:pt x="0" y="2168296"/>
                    <a:pt x="0" y="2147919"/>
                  </a:cubicBezTo>
                  <a:lnTo>
                    <a:pt x="0" y="36895"/>
                  </a:lnTo>
                  <a:cubicBezTo>
                    <a:pt x="0" y="16519"/>
                    <a:pt x="16519" y="0"/>
                    <a:pt x="36895" y="0"/>
                  </a:cubicBezTo>
                  <a:close/>
                </a:path>
              </a:pathLst>
            </a:custGeom>
            <a:solidFill>
              <a:srgbClr val="E9E9E9"/>
            </a:solidFill>
            <a:ln w="38100" cap="rnd">
              <a:solidFill>
                <a:srgbClr val="000000"/>
              </a:solidFill>
              <a:prstDash val="solid"/>
              <a:round/>
            </a:ln>
          </p:spPr>
        </p:sp>
        <p:sp>
          <p:nvSpPr>
            <p:cNvPr id="10" name="TextBox 10"/>
            <p:cNvSpPr txBox="1"/>
            <p:nvPr/>
          </p:nvSpPr>
          <p:spPr>
            <a:xfrm>
              <a:off x="0" y="-57150"/>
              <a:ext cx="2818518" cy="22419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7421098" y="1976614"/>
            <a:ext cx="10230299" cy="3716525"/>
            <a:chOff x="0" y="0"/>
            <a:chExt cx="1584941" cy="575787"/>
          </a:xfrm>
        </p:grpSpPr>
        <p:sp>
          <p:nvSpPr>
            <p:cNvPr id="12" name="Freeform 12"/>
            <p:cNvSpPr/>
            <p:nvPr/>
          </p:nvSpPr>
          <p:spPr>
            <a:xfrm>
              <a:off x="0" y="0"/>
              <a:ext cx="1584941" cy="575787"/>
            </a:xfrm>
            <a:custGeom>
              <a:avLst/>
              <a:gdLst/>
              <a:ahLst/>
              <a:cxnLst/>
              <a:rect l="l" t="t" r="r" b="b"/>
              <a:pathLst>
                <a:path w="1584941" h="575787">
                  <a:moveTo>
                    <a:pt x="17406" y="0"/>
                  </a:moveTo>
                  <a:lnTo>
                    <a:pt x="1567536" y="0"/>
                  </a:lnTo>
                  <a:cubicBezTo>
                    <a:pt x="1572152" y="0"/>
                    <a:pt x="1576579" y="1834"/>
                    <a:pt x="1579843" y="5098"/>
                  </a:cubicBezTo>
                  <a:cubicBezTo>
                    <a:pt x="1583107" y="8362"/>
                    <a:pt x="1584941" y="12789"/>
                    <a:pt x="1584941" y="17406"/>
                  </a:cubicBezTo>
                  <a:lnTo>
                    <a:pt x="1584941" y="558381"/>
                  </a:lnTo>
                  <a:cubicBezTo>
                    <a:pt x="1584941" y="562998"/>
                    <a:pt x="1583107" y="567425"/>
                    <a:pt x="1579843" y="570689"/>
                  </a:cubicBezTo>
                  <a:cubicBezTo>
                    <a:pt x="1576579" y="573953"/>
                    <a:pt x="1572152" y="575787"/>
                    <a:pt x="1567536" y="575787"/>
                  </a:cubicBezTo>
                  <a:lnTo>
                    <a:pt x="17406" y="575787"/>
                  </a:lnTo>
                  <a:cubicBezTo>
                    <a:pt x="12789" y="575787"/>
                    <a:pt x="8362" y="573953"/>
                    <a:pt x="5098" y="570689"/>
                  </a:cubicBezTo>
                  <a:cubicBezTo>
                    <a:pt x="1834" y="567425"/>
                    <a:pt x="0" y="562998"/>
                    <a:pt x="0" y="558381"/>
                  </a:cubicBezTo>
                  <a:lnTo>
                    <a:pt x="0" y="17406"/>
                  </a:lnTo>
                  <a:cubicBezTo>
                    <a:pt x="0" y="12789"/>
                    <a:pt x="1834" y="8362"/>
                    <a:pt x="5098" y="5098"/>
                  </a:cubicBezTo>
                  <a:cubicBezTo>
                    <a:pt x="8362" y="1834"/>
                    <a:pt x="12789" y="0"/>
                    <a:pt x="17406" y="0"/>
                  </a:cubicBezTo>
                  <a:close/>
                </a:path>
              </a:pathLst>
            </a:custGeom>
            <a:blipFill>
              <a:blip r:embed="rId2"/>
              <a:stretch>
                <a:fillRect l="-198" r="-5381"/>
              </a:stretch>
            </a:blipFill>
          </p:spPr>
        </p:sp>
      </p:grpSp>
      <p:grpSp>
        <p:nvGrpSpPr>
          <p:cNvPr id="13" name="Group 13"/>
          <p:cNvGrpSpPr/>
          <p:nvPr/>
        </p:nvGrpSpPr>
        <p:grpSpPr>
          <a:xfrm>
            <a:off x="7421098" y="5845325"/>
            <a:ext cx="10230299" cy="3869623"/>
            <a:chOff x="0" y="0"/>
            <a:chExt cx="1584941" cy="599506"/>
          </a:xfrm>
        </p:grpSpPr>
        <p:sp>
          <p:nvSpPr>
            <p:cNvPr id="14" name="Freeform 14"/>
            <p:cNvSpPr/>
            <p:nvPr/>
          </p:nvSpPr>
          <p:spPr>
            <a:xfrm>
              <a:off x="0" y="0"/>
              <a:ext cx="1584941" cy="599506"/>
            </a:xfrm>
            <a:custGeom>
              <a:avLst/>
              <a:gdLst/>
              <a:ahLst/>
              <a:cxnLst/>
              <a:rect l="l" t="t" r="r" b="b"/>
              <a:pathLst>
                <a:path w="1584941" h="599506">
                  <a:moveTo>
                    <a:pt x="17406" y="0"/>
                  </a:moveTo>
                  <a:lnTo>
                    <a:pt x="1567536" y="0"/>
                  </a:lnTo>
                  <a:cubicBezTo>
                    <a:pt x="1572152" y="0"/>
                    <a:pt x="1576579" y="1834"/>
                    <a:pt x="1579843" y="5098"/>
                  </a:cubicBezTo>
                  <a:cubicBezTo>
                    <a:pt x="1583107" y="8362"/>
                    <a:pt x="1584941" y="12789"/>
                    <a:pt x="1584941" y="17406"/>
                  </a:cubicBezTo>
                  <a:lnTo>
                    <a:pt x="1584941" y="582100"/>
                  </a:lnTo>
                  <a:cubicBezTo>
                    <a:pt x="1584941" y="586717"/>
                    <a:pt x="1583107" y="591144"/>
                    <a:pt x="1579843" y="594408"/>
                  </a:cubicBezTo>
                  <a:cubicBezTo>
                    <a:pt x="1576579" y="597672"/>
                    <a:pt x="1572152" y="599506"/>
                    <a:pt x="1567536" y="599506"/>
                  </a:cubicBezTo>
                  <a:lnTo>
                    <a:pt x="17406" y="599506"/>
                  </a:lnTo>
                  <a:cubicBezTo>
                    <a:pt x="12789" y="599506"/>
                    <a:pt x="8362" y="597672"/>
                    <a:pt x="5098" y="594408"/>
                  </a:cubicBezTo>
                  <a:cubicBezTo>
                    <a:pt x="1834" y="591144"/>
                    <a:pt x="0" y="586717"/>
                    <a:pt x="0" y="582100"/>
                  </a:cubicBezTo>
                  <a:lnTo>
                    <a:pt x="0" y="17406"/>
                  </a:lnTo>
                  <a:cubicBezTo>
                    <a:pt x="0" y="12789"/>
                    <a:pt x="1834" y="8362"/>
                    <a:pt x="5098" y="5098"/>
                  </a:cubicBezTo>
                  <a:cubicBezTo>
                    <a:pt x="8362" y="1834"/>
                    <a:pt x="12789" y="0"/>
                    <a:pt x="17406" y="0"/>
                  </a:cubicBezTo>
                  <a:close/>
                </a:path>
              </a:pathLst>
            </a:custGeom>
            <a:blipFill>
              <a:blip r:embed="rId3"/>
              <a:stretch>
                <a:fillRect t="-1821" b="-1821"/>
              </a:stretch>
            </a:blipFill>
          </p:spPr>
        </p:sp>
      </p:grpSp>
    </p:spTree>
  </p:cSld>
  <p:clrMapOvr>
    <a:masterClrMapping/>
  </p:clrMapOvr>
  <p:transition spd="slow">
    <p:push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573" y="452252"/>
            <a:ext cx="4121899" cy="1254410"/>
            <a:chOff x="0" y="-95250"/>
            <a:chExt cx="1085603" cy="330379"/>
          </a:xfrm>
        </p:grpSpPr>
        <p:sp>
          <p:nvSpPr>
            <p:cNvPr id="3" name="Freeform 3"/>
            <p:cNvSpPr/>
            <p:nvPr/>
          </p:nvSpPr>
          <p:spPr>
            <a:xfrm>
              <a:off x="0" y="-55949"/>
              <a:ext cx="1085603" cy="235129"/>
            </a:xfrm>
            <a:custGeom>
              <a:avLst/>
              <a:gdLst/>
              <a:ahLst/>
              <a:cxnLst/>
              <a:rect l="l" t="t" r="r" b="b"/>
              <a:pathLst>
                <a:path w="1085603" h="235129">
                  <a:moveTo>
                    <a:pt x="95086" y="0"/>
                  </a:moveTo>
                  <a:lnTo>
                    <a:pt x="990517" y="0"/>
                  </a:lnTo>
                  <a:cubicBezTo>
                    <a:pt x="1043031" y="0"/>
                    <a:pt x="1085603" y="42571"/>
                    <a:pt x="1085603" y="95086"/>
                  </a:cubicBezTo>
                  <a:lnTo>
                    <a:pt x="1085603" y="140043"/>
                  </a:lnTo>
                  <a:cubicBezTo>
                    <a:pt x="1085603" y="165262"/>
                    <a:pt x="1075585" y="189447"/>
                    <a:pt x="1057753" y="207279"/>
                  </a:cubicBezTo>
                  <a:cubicBezTo>
                    <a:pt x="1039921" y="225111"/>
                    <a:pt x="1015735" y="235129"/>
                    <a:pt x="990517" y="235129"/>
                  </a:cubicBezTo>
                  <a:lnTo>
                    <a:pt x="95086" y="235129"/>
                  </a:lnTo>
                  <a:cubicBezTo>
                    <a:pt x="69868" y="235129"/>
                    <a:pt x="45682" y="225111"/>
                    <a:pt x="27850" y="207279"/>
                  </a:cubicBezTo>
                  <a:cubicBezTo>
                    <a:pt x="10018" y="189447"/>
                    <a:pt x="0" y="165262"/>
                    <a:pt x="0" y="140043"/>
                  </a:cubicBezTo>
                  <a:lnTo>
                    <a:pt x="0" y="95086"/>
                  </a:lnTo>
                  <a:cubicBezTo>
                    <a:pt x="0" y="69868"/>
                    <a:pt x="10018" y="45682"/>
                    <a:pt x="27850" y="27850"/>
                  </a:cubicBezTo>
                  <a:cubicBezTo>
                    <a:pt x="45682" y="10018"/>
                    <a:pt x="69868" y="0"/>
                    <a:pt x="95086" y="0"/>
                  </a:cubicBezTo>
                  <a:close/>
                </a:path>
              </a:pathLst>
            </a:custGeom>
            <a:solidFill>
              <a:srgbClr val="FF9898"/>
            </a:solidFill>
            <a:ln cap="rnd">
              <a:noFill/>
              <a:prstDash val="solid"/>
              <a:round/>
            </a:ln>
          </p:spPr>
        </p:sp>
        <p:sp>
          <p:nvSpPr>
            <p:cNvPr id="4" name="TextBox 4"/>
            <p:cNvSpPr txBox="1"/>
            <p:nvPr/>
          </p:nvSpPr>
          <p:spPr>
            <a:xfrm>
              <a:off x="0" y="-95250"/>
              <a:ext cx="1085603" cy="330379"/>
            </a:xfrm>
            <a:prstGeom prst="rect">
              <a:avLst/>
            </a:prstGeom>
          </p:spPr>
          <p:txBody>
            <a:bodyPr lIns="50800" tIns="50800" rIns="50800" bIns="50800" rtlCol="0" anchor="ctr"/>
            <a:lstStyle/>
            <a:p>
              <a:pPr marL="0" lvl="0" indent="0" algn="ctr">
                <a:lnSpc>
                  <a:spcPts val="4619"/>
                </a:lnSpc>
                <a:spcBef>
                  <a:spcPct val="0"/>
                </a:spcBef>
              </a:pPr>
              <a:r>
                <a:rPr lang="en-US" sz="3299" dirty="0">
                  <a:solidFill>
                    <a:srgbClr val="000000"/>
                  </a:solidFill>
                  <a:latin typeface="Poppins Bold"/>
                </a:rPr>
                <a:t>HEXADECIMAL</a:t>
              </a:r>
            </a:p>
          </p:txBody>
        </p:sp>
      </p:grpSp>
      <p:grpSp>
        <p:nvGrpSpPr>
          <p:cNvPr id="5" name="Group 5"/>
          <p:cNvGrpSpPr/>
          <p:nvPr/>
        </p:nvGrpSpPr>
        <p:grpSpPr>
          <a:xfrm>
            <a:off x="300573" y="1697591"/>
            <a:ext cx="6462772" cy="4330127"/>
            <a:chOff x="0" y="0"/>
            <a:chExt cx="1702129" cy="1140445"/>
          </a:xfrm>
        </p:grpSpPr>
        <p:sp>
          <p:nvSpPr>
            <p:cNvPr id="6" name="Freeform 6"/>
            <p:cNvSpPr/>
            <p:nvPr/>
          </p:nvSpPr>
          <p:spPr>
            <a:xfrm>
              <a:off x="0" y="0"/>
              <a:ext cx="1702129" cy="1140445"/>
            </a:xfrm>
            <a:custGeom>
              <a:avLst/>
              <a:gdLst/>
              <a:ahLst/>
              <a:cxnLst/>
              <a:rect l="l" t="t" r="r" b="b"/>
              <a:pathLst>
                <a:path w="1702129" h="1140445">
                  <a:moveTo>
                    <a:pt x="61094" y="0"/>
                  </a:moveTo>
                  <a:lnTo>
                    <a:pt x="1641035" y="0"/>
                  </a:lnTo>
                  <a:cubicBezTo>
                    <a:pt x="1674776" y="0"/>
                    <a:pt x="1702129" y="27353"/>
                    <a:pt x="1702129" y="61094"/>
                  </a:cubicBezTo>
                  <a:lnTo>
                    <a:pt x="1702129" y="1079351"/>
                  </a:lnTo>
                  <a:cubicBezTo>
                    <a:pt x="1702129" y="1095554"/>
                    <a:pt x="1695693" y="1111093"/>
                    <a:pt x="1684235" y="1122551"/>
                  </a:cubicBezTo>
                  <a:cubicBezTo>
                    <a:pt x="1672778" y="1134008"/>
                    <a:pt x="1657238" y="1140445"/>
                    <a:pt x="1641035" y="1140445"/>
                  </a:cubicBezTo>
                  <a:lnTo>
                    <a:pt x="61094" y="1140445"/>
                  </a:lnTo>
                  <a:cubicBezTo>
                    <a:pt x="27353" y="1140445"/>
                    <a:pt x="0" y="1113092"/>
                    <a:pt x="0" y="1079351"/>
                  </a:cubicBezTo>
                  <a:lnTo>
                    <a:pt x="0" y="61094"/>
                  </a:lnTo>
                  <a:cubicBezTo>
                    <a:pt x="0" y="44891"/>
                    <a:pt x="6437" y="29351"/>
                    <a:pt x="17894" y="17894"/>
                  </a:cubicBezTo>
                  <a:cubicBezTo>
                    <a:pt x="29351" y="6437"/>
                    <a:pt x="44891" y="0"/>
                    <a:pt x="61094" y="0"/>
                  </a:cubicBezTo>
                  <a:close/>
                </a:path>
              </a:pathLst>
            </a:custGeom>
            <a:solidFill>
              <a:srgbClr val="FF9898"/>
            </a:solidFill>
          </p:spPr>
        </p:sp>
        <p:sp>
          <p:nvSpPr>
            <p:cNvPr id="7" name="TextBox 7"/>
            <p:cNvSpPr txBox="1"/>
            <p:nvPr/>
          </p:nvSpPr>
          <p:spPr>
            <a:xfrm>
              <a:off x="0" y="-76200"/>
              <a:ext cx="1702129" cy="1216645"/>
            </a:xfrm>
            <a:prstGeom prst="rect">
              <a:avLst/>
            </a:prstGeom>
          </p:spPr>
          <p:txBody>
            <a:bodyPr lIns="50800" tIns="50800" rIns="50800" bIns="50800" rtlCol="0" anchor="ctr"/>
            <a:lstStyle/>
            <a:p>
              <a:pPr algn="ctr">
                <a:lnSpc>
                  <a:spcPts val="3779"/>
                </a:lnSpc>
              </a:pPr>
              <a:endParaRPr/>
            </a:p>
            <a:p>
              <a:pPr algn="ctr">
                <a:lnSpc>
                  <a:spcPts val="4059"/>
                </a:lnSpc>
              </a:pPr>
              <a:r>
                <a:rPr lang="en-US" sz="2899">
                  <a:solidFill>
                    <a:srgbClr val="000000"/>
                  </a:solidFill>
                  <a:latin typeface="Poppins"/>
                </a:rPr>
                <a:t>Hexadecimal is a base-16 numbering system commonly used in computing. It's a way of representing numbers using 16 different symbols: 0-9 for values 0 to 9, and A-F for values 10 to 15.</a:t>
              </a:r>
            </a:p>
            <a:p>
              <a:pPr algn="ctr">
                <a:lnSpc>
                  <a:spcPts val="3919"/>
                </a:lnSpc>
              </a:pPr>
              <a:endParaRPr lang="en-US" sz="2899">
                <a:solidFill>
                  <a:srgbClr val="000000"/>
                </a:solidFill>
                <a:latin typeface="Poppins"/>
              </a:endParaRPr>
            </a:p>
          </p:txBody>
        </p:sp>
      </p:grpSp>
      <p:grpSp>
        <p:nvGrpSpPr>
          <p:cNvPr id="8" name="Group 8"/>
          <p:cNvGrpSpPr/>
          <p:nvPr/>
        </p:nvGrpSpPr>
        <p:grpSpPr>
          <a:xfrm>
            <a:off x="7158108" y="1697591"/>
            <a:ext cx="10701561" cy="8295468"/>
            <a:chOff x="0" y="0"/>
            <a:chExt cx="2818518" cy="2184815"/>
          </a:xfrm>
        </p:grpSpPr>
        <p:sp>
          <p:nvSpPr>
            <p:cNvPr id="9" name="Freeform 9"/>
            <p:cNvSpPr/>
            <p:nvPr/>
          </p:nvSpPr>
          <p:spPr>
            <a:xfrm>
              <a:off x="0" y="0"/>
              <a:ext cx="2818518" cy="2184815"/>
            </a:xfrm>
            <a:custGeom>
              <a:avLst/>
              <a:gdLst/>
              <a:ahLst/>
              <a:cxnLst/>
              <a:rect l="l" t="t" r="r" b="b"/>
              <a:pathLst>
                <a:path w="2818518" h="2184815">
                  <a:moveTo>
                    <a:pt x="36895" y="0"/>
                  </a:moveTo>
                  <a:lnTo>
                    <a:pt x="2781623" y="0"/>
                  </a:lnTo>
                  <a:cubicBezTo>
                    <a:pt x="2802000" y="0"/>
                    <a:pt x="2818518" y="16519"/>
                    <a:pt x="2818518" y="36895"/>
                  </a:cubicBezTo>
                  <a:lnTo>
                    <a:pt x="2818518" y="2147919"/>
                  </a:lnTo>
                  <a:cubicBezTo>
                    <a:pt x="2818518" y="2168296"/>
                    <a:pt x="2802000" y="2184815"/>
                    <a:pt x="2781623" y="2184815"/>
                  </a:cubicBezTo>
                  <a:lnTo>
                    <a:pt x="36895" y="2184815"/>
                  </a:lnTo>
                  <a:cubicBezTo>
                    <a:pt x="16519" y="2184815"/>
                    <a:pt x="0" y="2168296"/>
                    <a:pt x="0" y="2147919"/>
                  </a:cubicBezTo>
                  <a:lnTo>
                    <a:pt x="0" y="36895"/>
                  </a:lnTo>
                  <a:cubicBezTo>
                    <a:pt x="0" y="16519"/>
                    <a:pt x="16519" y="0"/>
                    <a:pt x="36895" y="0"/>
                  </a:cubicBezTo>
                  <a:close/>
                </a:path>
              </a:pathLst>
            </a:custGeom>
            <a:solidFill>
              <a:srgbClr val="E9E9E9"/>
            </a:solidFill>
            <a:ln w="38100" cap="rnd">
              <a:solidFill>
                <a:srgbClr val="000000"/>
              </a:solidFill>
              <a:prstDash val="solid"/>
              <a:round/>
            </a:ln>
          </p:spPr>
        </p:sp>
        <p:sp>
          <p:nvSpPr>
            <p:cNvPr id="10" name="TextBox 10"/>
            <p:cNvSpPr txBox="1"/>
            <p:nvPr/>
          </p:nvSpPr>
          <p:spPr>
            <a:xfrm>
              <a:off x="0" y="-57150"/>
              <a:ext cx="2818518" cy="22419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7421098" y="1976614"/>
            <a:ext cx="10230299" cy="3716525"/>
            <a:chOff x="0" y="0"/>
            <a:chExt cx="1584941" cy="575787"/>
          </a:xfrm>
        </p:grpSpPr>
        <p:sp>
          <p:nvSpPr>
            <p:cNvPr id="12" name="Freeform 12"/>
            <p:cNvSpPr/>
            <p:nvPr/>
          </p:nvSpPr>
          <p:spPr>
            <a:xfrm>
              <a:off x="0" y="0"/>
              <a:ext cx="1584941" cy="575787"/>
            </a:xfrm>
            <a:custGeom>
              <a:avLst/>
              <a:gdLst/>
              <a:ahLst/>
              <a:cxnLst/>
              <a:rect l="l" t="t" r="r" b="b"/>
              <a:pathLst>
                <a:path w="1584941" h="575787">
                  <a:moveTo>
                    <a:pt x="17406" y="0"/>
                  </a:moveTo>
                  <a:lnTo>
                    <a:pt x="1567536" y="0"/>
                  </a:lnTo>
                  <a:cubicBezTo>
                    <a:pt x="1572152" y="0"/>
                    <a:pt x="1576579" y="1834"/>
                    <a:pt x="1579843" y="5098"/>
                  </a:cubicBezTo>
                  <a:cubicBezTo>
                    <a:pt x="1583107" y="8362"/>
                    <a:pt x="1584941" y="12789"/>
                    <a:pt x="1584941" y="17406"/>
                  </a:cubicBezTo>
                  <a:lnTo>
                    <a:pt x="1584941" y="558381"/>
                  </a:lnTo>
                  <a:cubicBezTo>
                    <a:pt x="1584941" y="562998"/>
                    <a:pt x="1583107" y="567425"/>
                    <a:pt x="1579843" y="570689"/>
                  </a:cubicBezTo>
                  <a:cubicBezTo>
                    <a:pt x="1576579" y="573953"/>
                    <a:pt x="1572152" y="575787"/>
                    <a:pt x="1567536" y="575787"/>
                  </a:cubicBezTo>
                  <a:lnTo>
                    <a:pt x="17406" y="575787"/>
                  </a:lnTo>
                  <a:cubicBezTo>
                    <a:pt x="12789" y="575787"/>
                    <a:pt x="8362" y="573953"/>
                    <a:pt x="5098" y="570689"/>
                  </a:cubicBezTo>
                  <a:cubicBezTo>
                    <a:pt x="1834" y="567425"/>
                    <a:pt x="0" y="562998"/>
                    <a:pt x="0" y="558381"/>
                  </a:cubicBezTo>
                  <a:lnTo>
                    <a:pt x="0" y="17406"/>
                  </a:lnTo>
                  <a:cubicBezTo>
                    <a:pt x="0" y="12789"/>
                    <a:pt x="1834" y="8362"/>
                    <a:pt x="5098" y="5098"/>
                  </a:cubicBezTo>
                  <a:cubicBezTo>
                    <a:pt x="8362" y="1834"/>
                    <a:pt x="12789" y="0"/>
                    <a:pt x="17406" y="0"/>
                  </a:cubicBezTo>
                  <a:close/>
                </a:path>
              </a:pathLst>
            </a:custGeom>
            <a:blipFill>
              <a:blip r:embed="rId2"/>
              <a:stretch>
                <a:fillRect l="-3563" r="-3563"/>
              </a:stretch>
            </a:blipFill>
            <a:ln cap="rnd">
              <a:noFill/>
              <a:prstDash val="solid"/>
              <a:round/>
            </a:ln>
          </p:spPr>
        </p:sp>
      </p:grpSp>
      <p:grpSp>
        <p:nvGrpSpPr>
          <p:cNvPr id="13" name="Group 13"/>
          <p:cNvGrpSpPr/>
          <p:nvPr/>
        </p:nvGrpSpPr>
        <p:grpSpPr>
          <a:xfrm>
            <a:off x="7421098" y="6202941"/>
            <a:ext cx="10230299" cy="3122034"/>
            <a:chOff x="0" y="0"/>
            <a:chExt cx="1584941" cy="483685"/>
          </a:xfrm>
        </p:grpSpPr>
        <p:sp>
          <p:nvSpPr>
            <p:cNvPr id="14" name="Freeform 14"/>
            <p:cNvSpPr/>
            <p:nvPr/>
          </p:nvSpPr>
          <p:spPr>
            <a:xfrm>
              <a:off x="0" y="0"/>
              <a:ext cx="1584941" cy="483685"/>
            </a:xfrm>
            <a:custGeom>
              <a:avLst/>
              <a:gdLst/>
              <a:ahLst/>
              <a:cxnLst/>
              <a:rect l="l" t="t" r="r" b="b"/>
              <a:pathLst>
                <a:path w="1584941" h="483685">
                  <a:moveTo>
                    <a:pt x="17406" y="0"/>
                  </a:moveTo>
                  <a:lnTo>
                    <a:pt x="1567536" y="0"/>
                  </a:lnTo>
                  <a:cubicBezTo>
                    <a:pt x="1572152" y="0"/>
                    <a:pt x="1576579" y="1834"/>
                    <a:pt x="1579843" y="5098"/>
                  </a:cubicBezTo>
                  <a:cubicBezTo>
                    <a:pt x="1583107" y="8362"/>
                    <a:pt x="1584941" y="12789"/>
                    <a:pt x="1584941" y="17406"/>
                  </a:cubicBezTo>
                  <a:lnTo>
                    <a:pt x="1584941" y="466279"/>
                  </a:lnTo>
                  <a:cubicBezTo>
                    <a:pt x="1584941" y="470895"/>
                    <a:pt x="1583107" y="475323"/>
                    <a:pt x="1579843" y="478587"/>
                  </a:cubicBezTo>
                  <a:cubicBezTo>
                    <a:pt x="1576579" y="481851"/>
                    <a:pt x="1572152" y="483685"/>
                    <a:pt x="1567536" y="483685"/>
                  </a:cubicBezTo>
                  <a:lnTo>
                    <a:pt x="17406" y="483685"/>
                  </a:lnTo>
                  <a:cubicBezTo>
                    <a:pt x="12789" y="483685"/>
                    <a:pt x="8362" y="481851"/>
                    <a:pt x="5098" y="478587"/>
                  </a:cubicBezTo>
                  <a:cubicBezTo>
                    <a:pt x="1834" y="475323"/>
                    <a:pt x="0" y="470895"/>
                    <a:pt x="0" y="466279"/>
                  </a:cubicBezTo>
                  <a:lnTo>
                    <a:pt x="0" y="17406"/>
                  </a:lnTo>
                  <a:cubicBezTo>
                    <a:pt x="0" y="12789"/>
                    <a:pt x="1834" y="8362"/>
                    <a:pt x="5098" y="5098"/>
                  </a:cubicBezTo>
                  <a:cubicBezTo>
                    <a:pt x="8362" y="1834"/>
                    <a:pt x="12789" y="0"/>
                    <a:pt x="17406" y="0"/>
                  </a:cubicBezTo>
                  <a:close/>
                </a:path>
              </a:pathLst>
            </a:custGeom>
            <a:blipFill>
              <a:blip r:embed="rId3"/>
              <a:stretch>
                <a:fillRect l="-163" r="-2561"/>
              </a:stretch>
            </a:blipFill>
            <a:ln cap="rnd">
              <a:noFill/>
              <a:prstDash val="solid"/>
              <a:round/>
            </a:ln>
          </p:spPr>
        </p:sp>
      </p:grpSp>
      <p:grpSp>
        <p:nvGrpSpPr>
          <p:cNvPr id="15" name="Group 15"/>
          <p:cNvGrpSpPr/>
          <p:nvPr/>
        </p:nvGrpSpPr>
        <p:grpSpPr>
          <a:xfrm>
            <a:off x="300573" y="6202941"/>
            <a:ext cx="6462772" cy="3752557"/>
            <a:chOff x="0" y="0"/>
            <a:chExt cx="1033841" cy="600292"/>
          </a:xfrm>
        </p:grpSpPr>
        <p:sp>
          <p:nvSpPr>
            <p:cNvPr id="16" name="Freeform 16"/>
            <p:cNvSpPr/>
            <p:nvPr/>
          </p:nvSpPr>
          <p:spPr>
            <a:xfrm>
              <a:off x="0" y="0"/>
              <a:ext cx="1033841" cy="600292"/>
            </a:xfrm>
            <a:custGeom>
              <a:avLst/>
              <a:gdLst/>
              <a:ahLst/>
              <a:cxnLst/>
              <a:rect l="l" t="t" r="r" b="b"/>
              <a:pathLst>
                <a:path w="1033841" h="600292">
                  <a:moveTo>
                    <a:pt x="27552" y="0"/>
                  </a:moveTo>
                  <a:lnTo>
                    <a:pt x="1006289" y="0"/>
                  </a:lnTo>
                  <a:cubicBezTo>
                    <a:pt x="1013596" y="0"/>
                    <a:pt x="1020604" y="2903"/>
                    <a:pt x="1025771" y="8070"/>
                  </a:cubicBezTo>
                  <a:cubicBezTo>
                    <a:pt x="1030938" y="13237"/>
                    <a:pt x="1033841" y="20245"/>
                    <a:pt x="1033841" y="27552"/>
                  </a:cubicBezTo>
                  <a:lnTo>
                    <a:pt x="1033841" y="572739"/>
                  </a:lnTo>
                  <a:cubicBezTo>
                    <a:pt x="1033841" y="580047"/>
                    <a:pt x="1030938" y="587055"/>
                    <a:pt x="1025771" y="592222"/>
                  </a:cubicBezTo>
                  <a:cubicBezTo>
                    <a:pt x="1020604" y="597389"/>
                    <a:pt x="1013596" y="600292"/>
                    <a:pt x="1006289" y="600292"/>
                  </a:cubicBezTo>
                  <a:lnTo>
                    <a:pt x="27552" y="600292"/>
                  </a:lnTo>
                  <a:cubicBezTo>
                    <a:pt x="20245" y="600292"/>
                    <a:pt x="13237" y="597389"/>
                    <a:pt x="8070" y="592222"/>
                  </a:cubicBezTo>
                  <a:cubicBezTo>
                    <a:pt x="2903" y="587055"/>
                    <a:pt x="0" y="580047"/>
                    <a:pt x="0" y="572739"/>
                  </a:cubicBezTo>
                  <a:lnTo>
                    <a:pt x="0" y="27552"/>
                  </a:lnTo>
                  <a:cubicBezTo>
                    <a:pt x="0" y="20245"/>
                    <a:pt x="2903" y="13237"/>
                    <a:pt x="8070" y="8070"/>
                  </a:cubicBezTo>
                  <a:cubicBezTo>
                    <a:pt x="13237" y="2903"/>
                    <a:pt x="20245" y="0"/>
                    <a:pt x="27552" y="0"/>
                  </a:cubicBezTo>
                  <a:close/>
                </a:path>
              </a:pathLst>
            </a:custGeom>
            <a:blipFill>
              <a:blip r:embed="rId4"/>
              <a:stretch>
                <a:fillRect t="-11565" b="-17602"/>
              </a:stretch>
            </a:blipFill>
          </p:spPr>
        </p:sp>
      </p:grpSp>
    </p:spTree>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573" y="298520"/>
            <a:ext cx="2807954" cy="1254410"/>
            <a:chOff x="0" y="-95250"/>
            <a:chExt cx="739543" cy="330379"/>
          </a:xfrm>
        </p:grpSpPr>
        <p:sp>
          <p:nvSpPr>
            <p:cNvPr id="3" name="Freeform 3"/>
            <p:cNvSpPr/>
            <p:nvPr/>
          </p:nvSpPr>
          <p:spPr>
            <a:xfrm>
              <a:off x="0" y="-32202"/>
              <a:ext cx="739543" cy="235129"/>
            </a:xfrm>
            <a:custGeom>
              <a:avLst/>
              <a:gdLst/>
              <a:ahLst/>
              <a:cxnLst/>
              <a:rect l="l" t="t" r="r" b="b"/>
              <a:pathLst>
                <a:path w="739543" h="235129">
                  <a:moveTo>
                    <a:pt x="117565" y="0"/>
                  </a:moveTo>
                  <a:lnTo>
                    <a:pt x="621979" y="0"/>
                  </a:lnTo>
                  <a:cubicBezTo>
                    <a:pt x="686908" y="0"/>
                    <a:pt x="739543" y="52635"/>
                    <a:pt x="739543" y="117565"/>
                  </a:cubicBezTo>
                  <a:lnTo>
                    <a:pt x="739543" y="117565"/>
                  </a:lnTo>
                  <a:cubicBezTo>
                    <a:pt x="739543" y="182494"/>
                    <a:pt x="686908" y="235129"/>
                    <a:pt x="621979" y="235129"/>
                  </a:cubicBezTo>
                  <a:lnTo>
                    <a:pt x="117565" y="235129"/>
                  </a:lnTo>
                  <a:cubicBezTo>
                    <a:pt x="52635" y="235129"/>
                    <a:pt x="0" y="182494"/>
                    <a:pt x="0" y="117565"/>
                  </a:cubicBezTo>
                  <a:lnTo>
                    <a:pt x="0" y="117565"/>
                  </a:lnTo>
                  <a:cubicBezTo>
                    <a:pt x="0" y="52635"/>
                    <a:pt x="52635" y="0"/>
                    <a:pt x="117565" y="0"/>
                  </a:cubicBezTo>
                  <a:close/>
                </a:path>
              </a:pathLst>
            </a:custGeom>
            <a:solidFill>
              <a:srgbClr val="FF9898"/>
            </a:solidFill>
            <a:ln cap="rnd">
              <a:noFill/>
              <a:prstDash val="solid"/>
              <a:round/>
            </a:ln>
          </p:spPr>
        </p:sp>
        <p:sp>
          <p:nvSpPr>
            <p:cNvPr id="4" name="TextBox 4"/>
            <p:cNvSpPr txBox="1"/>
            <p:nvPr/>
          </p:nvSpPr>
          <p:spPr>
            <a:xfrm>
              <a:off x="0" y="-95250"/>
              <a:ext cx="739543" cy="330379"/>
            </a:xfrm>
            <a:prstGeom prst="rect">
              <a:avLst/>
            </a:prstGeom>
          </p:spPr>
          <p:txBody>
            <a:bodyPr lIns="50800" tIns="50800" rIns="50800" bIns="50800" rtlCol="0" anchor="ctr"/>
            <a:lstStyle/>
            <a:p>
              <a:pPr marL="0" lvl="0" indent="0" algn="ctr">
                <a:lnSpc>
                  <a:spcPts val="4619"/>
                </a:lnSpc>
                <a:spcBef>
                  <a:spcPct val="0"/>
                </a:spcBef>
              </a:pPr>
              <a:r>
                <a:rPr lang="en-US" sz="3299" dirty="0">
                  <a:solidFill>
                    <a:srgbClr val="000000"/>
                  </a:solidFill>
                  <a:latin typeface="Poppins Bold"/>
                </a:rPr>
                <a:t>INTEGER</a:t>
              </a:r>
            </a:p>
          </p:txBody>
        </p:sp>
      </p:grpSp>
      <p:grpSp>
        <p:nvGrpSpPr>
          <p:cNvPr id="5" name="Group 5"/>
          <p:cNvGrpSpPr/>
          <p:nvPr/>
        </p:nvGrpSpPr>
        <p:grpSpPr>
          <a:xfrm>
            <a:off x="300573" y="1697591"/>
            <a:ext cx="6462772" cy="7771013"/>
            <a:chOff x="0" y="0"/>
            <a:chExt cx="1702129" cy="2046687"/>
          </a:xfrm>
        </p:grpSpPr>
        <p:sp>
          <p:nvSpPr>
            <p:cNvPr id="6" name="Freeform 6"/>
            <p:cNvSpPr/>
            <p:nvPr/>
          </p:nvSpPr>
          <p:spPr>
            <a:xfrm>
              <a:off x="0" y="0"/>
              <a:ext cx="1702129" cy="2046687"/>
            </a:xfrm>
            <a:custGeom>
              <a:avLst/>
              <a:gdLst/>
              <a:ahLst/>
              <a:cxnLst/>
              <a:rect l="l" t="t" r="r" b="b"/>
              <a:pathLst>
                <a:path w="1702129" h="2046687">
                  <a:moveTo>
                    <a:pt x="61094" y="0"/>
                  </a:moveTo>
                  <a:lnTo>
                    <a:pt x="1641035" y="0"/>
                  </a:lnTo>
                  <a:cubicBezTo>
                    <a:pt x="1674776" y="0"/>
                    <a:pt x="1702129" y="27353"/>
                    <a:pt x="1702129" y="61094"/>
                  </a:cubicBezTo>
                  <a:lnTo>
                    <a:pt x="1702129" y="1985593"/>
                  </a:lnTo>
                  <a:cubicBezTo>
                    <a:pt x="1702129" y="2001796"/>
                    <a:pt x="1695693" y="2017335"/>
                    <a:pt x="1684235" y="2028793"/>
                  </a:cubicBezTo>
                  <a:cubicBezTo>
                    <a:pt x="1672778" y="2040250"/>
                    <a:pt x="1657238" y="2046687"/>
                    <a:pt x="1641035" y="2046687"/>
                  </a:cubicBezTo>
                  <a:lnTo>
                    <a:pt x="61094" y="2046687"/>
                  </a:lnTo>
                  <a:cubicBezTo>
                    <a:pt x="44891" y="2046687"/>
                    <a:pt x="29351" y="2040250"/>
                    <a:pt x="17894" y="2028793"/>
                  </a:cubicBezTo>
                  <a:cubicBezTo>
                    <a:pt x="6437" y="2017335"/>
                    <a:pt x="0" y="2001796"/>
                    <a:pt x="0" y="1985593"/>
                  </a:cubicBezTo>
                  <a:lnTo>
                    <a:pt x="0" y="61094"/>
                  </a:lnTo>
                  <a:cubicBezTo>
                    <a:pt x="0" y="44891"/>
                    <a:pt x="6437" y="29351"/>
                    <a:pt x="17894" y="17894"/>
                  </a:cubicBezTo>
                  <a:cubicBezTo>
                    <a:pt x="29351" y="6437"/>
                    <a:pt x="44891" y="0"/>
                    <a:pt x="61094" y="0"/>
                  </a:cubicBezTo>
                  <a:close/>
                </a:path>
              </a:pathLst>
            </a:custGeom>
            <a:solidFill>
              <a:srgbClr val="FF9898"/>
            </a:solidFill>
          </p:spPr>
        </p:sp>
        <p:sp>
          <p:nvSpPr>
            <p:cNvPr id="7" name="TextBox 7"/>
            <p:cNvSpPr txBox="1"/>
            <p:nvPr/>
          </p:nvSpPr>
          <p:spPr>
            <a:xfrm>
              <a:off x="0" y="-76200"/>
              <a:ext cx="1702129" cy="2122887"/>
            </a:xfrm>
            <a:prstGeom prst="rect">
              <a:avLst/>
            </a:prstGeom>
          </p:spPr>
          <p:txBody>
            <a:bodyPr lIns="50800" tIns="50800" rIns="50800" bIns="50800" rtlCol="0" anchor="ctr"/>
            <a:lstStyle/>
            <a:p>
              <a:pPr algn="ctr">
                <a:lnSpc>
                  <a:spcPts val="3779"/>
                </a:lnSpc>
              </a:pPr>
              <a:endParaRPr/>
            </a:p>
            <a:p>
              <a:pPr algn="ctr">
                <a:lnSpc>
                  <a:spcPts val="3639"/>
                </a:lnSpc>
              </a:pPr>
              <a:r>
                <a:rPr lang="en-US" sz="2599">
                  <a:solidFill>
                    <a:srgbClr val="000000"/>
                  </a:solidFill>
                  <a:latin typeface="Poppins"/>
                </a:rPr>
                <a:t>An integer is a whole number that doesn't include fractions or decimals. In mathematical terms, integers are the set of numbers that includes zero, positive whole numbers (1, 2, 3, ...), and negative whole numbers (-1, -2, -3, ...). Essentially, integers are the numbers you use when you're counting things, and they can be represented on the number line without any breaks or gaps. They're a fundamental concept in mathematics and are used in various calculations and equations across different fields.</a:t>
              </a:r>
            </a:p>
            <a:p>
              <a:pPr algn="ctr">
                <a:lnSpc>
                  <a:spcPts val="4759"/>
                </a:lnSpc>
              </a:pPr>
              <a:endParaRPr lang="en-US" sz="2599">
                <a:solidFill>
                  <a:srgbClr val="000000"/>
                </a:solidFill>
                <a:latin typeface="Poppins"/>
              </a:endParaRPr>
            </a:p>
          </p:txBody>
        </p:sp>
      </p:grpSp>
      <p:grpSp>
        <p:nvGrpSpPr>
          <p:cNvPr id="8" name="Group 8"/>
          <p:cNvGrpSpPr/>
          <p:nvPr/>
        </p:nvGrpSpPr>
        <p:grpSpPr>
          <a:xfrm>
            <a:off x="7162800" y="1697591"/>
            <a:ext cx="10701561" cy="8295468"/>
            <a:chOff x="0" y="0"/>
            <a:chExt cx="2818518" cy="2184815"/>
          </a:xfrm>
        </p:grpSpPr>
        <p:sp>
          <p:nvSpPr>
            <p:cNvPr id="9" name="Freeform 9"/>
            <p:cNvSpPr/>
            <p:nvPr/>
          </p:nvSpPr>
          <p:spPr>
            <a:xfrm>
              <a:off x="0" y="0"/>
              <a:ext cx="2818518" cy="2184815"/>
            </a:xfrm>
            <a:custGeom>
              <a:avLst/>
              <a:gdLst/>
              <a:ahLst/>
              <a:cxnLst/>
              <a:rect l="l" t="t" r="r" b="b"/>
              <a:pathLst>
                <a:path w="2818518" h="2184815">
                  <a:moveTo>
                    <a:pt x="36895" y="0"/>
                  </a:moveTo>
                  <a:lnTo>
                    <a:pt x="2781623" y="0"/>
                  </a:lnTo>
                  <a:cubicBezTo>
                    <a:pt x="2802000" y="0"/>
                    <a:pt x="2818518" y="16519"/>
                    <a:pt x="2818518" y="36895"/>
                  </a:cubicBezTo>
                  <a:lnTo>
                    <a:pt x="2818518" y="2147919"/>
                  </a:lnTo>
                  <a:cubicBezTo>
                    <a:pt x="2818518" y="2168296"/>
                    <a:pt x="2802000" y="2184815"/>
                    <a:pt x="2781623" y="2184815"/>
                  </a:cubicBezTo>
                  <a:lnTo>
                    <a:pt x="36895" y="2184815"/>
                  </a:lnTo>
                  <a:cubicBezTo>
                    <a:pt x="16519" y="2184815"/>
                    <a:pt x="0" y="2168296"/>
                    <a:pt x="0" y="2147919"/>
                  </a:cubicBezTo>
                  <a:lnTo>
                    <a:pt x="0" y="36895"/>
                  </a:lnTo>
                  <a:cubicBezTo>
                    <a:pt x="0" y="16519"/>
                    <a:pt x="16519" y="0"/>
                    <a:pt x="36895" y="0"/>
                  </a:cubicBezTo>
                  <a:close/>
                </a:path>
              </a:pathLst>
            </a:custGeom>
            <a:solidFill>
              <a:srgbClr val="E9E9E9"/>
            </a:solidFill>
            <a:ln w="38100" cap="rnd">
              <a:solidFill>
                <a:srgbClr val="000000"/>
              </a:solidFill>
              <a:prstDash val="solid"/>
              <a:round/>
            </a:ln>
          </p:spPr>
        </p:sp>
        <p:sp>
          <p:nvSpPr>
            <p:cNvPr id="10" name="TextBox 10"/>
            <p:cNvSpPr txBox="1"/>
            <p:nvPr/>
          </p:nvSpPr>
          <p:spPr>
            <a:xfrm>
              <a:off x="0" y="-57150"/>
              <a:ext cx="2818518" cy="22419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7421098" y="1976614"/>
            <a:ext cx="10230299" cy="7726322"/>
            <a:chOff x="0" y="0"/>
            <a:chExt cx="1584941" cy="1197009"/>
          </a:xfrm>
        </p:grpSpPr>
        <p:sp>
          <p:nvSpPr>
            <p:cNvPr id="12" name="Freeform 12"/>
            <p:cNvSpPr/>
            <p:nvPr/>
          </p:nvSpPr>
          <p:spPr>
            <a:xfrm>
              <a:off x="0" y="0"/>
              <a:ext cx="1584941" cy="1197009"/>
            </a:xfrm>
            <a:custGeom>
              <a:avLst/>
              <a:gdLst/>
              <a:ahLst/>
              <a:cxnLst/>
              <a:rect l="l" t="t" r="r" b="b"/>
              <a:pathLst>
                <a:path w="1584941" h="1197009">
                  <a:moveTo>
                    <a:pt x="17406" y="0"/>
                  </a:moveTo>
                  <a:lnTo>
                    <a:pt x="1567536" y="0"/>
                  </a:lnTo>
                  <a:cubicBezTo>
                    <a:pt x="1572152" y="0"/>
                    <a:pt x="1576579" y="1834"/>
                    <a:pt x="1579843" y="5098"/>
                  </a:cubicBezTo>
                  <a:cubicBezTo>
                    <a:pt x="1583107" y="8362"/>
                    <a:pt x="1584941" y="12789"/>
                    <a:pt x="1584941" y="17406"/>
                  </a:cubicBezTo>
                  <a:lnTo>
                    <a:pt x="1584941" y="1179604"/>
                  </a:lnTo>
                  <a:cubicBezTo>
                    <a:pt x="1584941" y="1189217"/>
                    <a:pt x="1577148" y="1197009"/>
                    <a:pt x="1567536" y="1197009"/>
                  </a:cubicBezTo>
                  <a:lnTo>
                    <a:pt x="17406" y="1197009"/>
                  </a:lnTo>
                  <a:cubicBezTo>
                    <a:pt x="12789" y="1197009"/>
                    <a:pt x="8362" y="1195176"/>
                    <a:pt x="5098" y="1191912"/>
                  </a:cubicBezTo>
                  <a:cubicBezTo>
                    <a:pt x="1834" y="1188647"/>
                    <a:pt x="0" y="1184220"/>
                    <a:pt x="0" y="1179604"/>
                  </a:cubicBezTo>
                  <a:lnTo>
                    <a:pt x="0" y="17406"/>
                  </a:lnTo>
                  <a:cubicBezTo>
                    <a:pt x="0" y="12789"/>
                    <a:pt x="1834" y="8362"/>
                    <a:pt x="5098" y="5098"/>
                  </a:cubicBezTo>
                  <a:cubicBezTo>
                    <a:pt x="8362" y="1834"/>
                    <a:pt x="12789" y="0"/>
                    <a:pt x="17406" y="0"/>
                  </a:cubicBezTo>
                  <a:close/>
                </a:path>
              </a:pathLst>
            </a:custGeom>
            <a:blipFill>
              <a:blip r:embed="rId2"/>
              <a:stretch>
                <a:fillRect l="-960" t="-17338" b="-726"/>
              </a:stretch>
            </a:blipFill>
            <a:ln cap="rnd">
              <a:noFill/>
              <a:prstDash val="solid"/>
              <a:round/>
            </a:ln>
          </p:spPr>
        </p:sp>
      </p:grpSp>
    </p:spTree>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573" y="262708"/>
            <a:ext cx="3985973" cy="1254410"/>
            <a:chOff x="0" y="-95250"/>
            <a:chExt cx="1049804" cy="330379"/>
          </a:xfrm>
        </p:grpSpPr>
        <p:sp>
          <p:nvSpPr>
            <p:cNvPr id="3" name="Freeform 3"/>
            <p:cNvSpPr/>
            <p:nvPr/>
          </p:nvSpPr>
          <p:spPr>
            <a:xfrm>
              <a:off x="0" y="-31040"/>
              <a:ext cx="1049804" cy="235129"/>
            </a:xfrm>
            <a:custGeom>
              <a:avLst/>
              <a:gdLst/>
              <a:ahLst/>
              <a:cxnLst/>
              <a:rect l="l" t="t" r="r" b="b"/>
              <a:pathLst>
                <a:path w="1049804" h="235129">
                  <a:moveTo>
                    <a:pt x="98328" y="0"/>
                  </a:moveTo>
                  <a:lnTo>
                    <a:pt x="951475" y="0"/>
                  </a:lnTo>
                  <a:cubicBezTo>
                    <a:pt x="977554" y="0"/>
                    <a:pt x="1002564" y="10360"/>
                    <a:pt x="1021004" y="28800"/>
                  </a:cubicBezTo>
                  <a:cubicBezTo>
                    <a:pt x="1039444" y="47240"/>
                    <a:pt x="1049804" y="72250"/>
                    <a:pt x="1049804" y="98328"/>
                  </a:cubicBezTo>
                  <a:lnTo>
                    <a:pt x="1049804" y="136801"/>
                  </a:lnTo>
                  <a:cubicBezTo>
                    <a:pt x="1049804" y="162879"/>
                    <a:pt x="1039444" y="187889"/>
                    <a:pt x="1021004" y="206330"/>
                  </a:cubicBezTo>
                  <a:cubicBezTo>
                    <a:pt x="1002564" y="224770"/>
                    <a:pt x="977554" y="235129"/>
                    <a:pt x="951475" y="235129"/>
                  </a:cubicBezTo>
                  <a:lnTo>
                    <a:pt x="98328" y="235129"/>
                  </a:lnTo>
                  <a:cubicBezTo>
                    <a:pt x="72250" y="235129"/>
                    <a:pt x="47240" y="224770"/>
                    <a:pt x="28800" y="206330"/>
                  </a:cubicBezTo>
                  <a:cubicBezTo>
                    <a:pt x="10360" y="187889"/>
                    <a:pt x="0" y="162879"/>
                    <a:pt x="0" y="136801"/>
                  </a:cubicBezTo>
                  <a:lnTo>
                    <a:pt x="0" y="98328"/>
                  </a:lnTo>
                  <a:cubicBezTo>
                    <a:pt x="0" y="72250"/>
                    <a:pt x="10360" y="47240"/>
                    <a:pt x="28800" y="28800"/>
                  </a:cubicBezTo>
                  <a:cubicBezTo>
                    <a:pt x="47240" y="10360"/>
                    <a:pt x="72250" y="0"/>
                    <a:pt x="98328" y="0"/>
                  </a:cubicBezTo>
                  <a:close/>
                </a:path>
              </a:pathLst>
            </a:custGeom>
            <a:solidFill>
              <a:srgbClr val="FF9898"/>
            </a:solidFill>
            <a:ln cap="rnd">
              <a:noFill/>
              <a:prstDash val="solid"/>
              <a:round/>
            </a:ln>
          </p:spPr>
        </p:sp>
        <p:sp>
          <p:nvSpPr>
            <p:cNvPr id="4" name="TextBox 4"/>
            <p:cNvSpPr txBox="1"/>
            <p:nvPr/>
          </p:nvSpPr>
          <p:spPr>
            <a:xfrm>
              <a:off x="0" y="-95250"/>
              <a:ext cx="1049804" cy="330379"/>
            </a:xfrm>
            <a:prstGeom prst="rect">
              <a:avLst/>
            </a:prstGeom>
          </p:spPr>
          <p:txBody>
            <a:bodyPr lIns="50800" tIns="182880" rIns="50800" bIns="50800" rtlCol="0" anchor="ctr"/>
            <a:lstStyle/>
            <a:p>
              <a:pPr marL="0" lvl="0" indent="0" algn="ctr">
                <a:lnSpc>
                  <a:spcPts val="4619"/>
                </a:lnSpc>
                <a:spcBef>
                  <a:spcPct val="0"/>
                </a:spcBef>
              </a:pPr>
              <a:r>
                <a:rPr lang="en-US" sz="3299" dirty="0">
                  <a:solidFill>
                    <a:srgbClr val="000000"/>
                  </a:solidFill>
                  <a:latin typeface="Poppins Bold"/>
                </a:rPr>
                <a:t>FLOATING POINT</a:t>
              </a:r>
            </a:p>
          </p:txBody>
        </p:sp>
      </p:grpSp>
      <p:grpSp>
        <p:nvGrpSpPr>
          <p:cNvPr id="5" name="Group 5"/>
          <p:cNvGrpSpPr/>
          <p:nvPr/>
        </p:nvGrpSpPr>
        <p:grpSpPr>
          <a:xfrm>
            <a:off x="300573" y="1697591"/>
            <a:ext cx="6462772" cy="7771013"/>
            <a:chOff x="0" y="0"/>
            <a:chExt cx="1702129" cy="2046687"/>
          </a:xfrm>
        </p:grpSpPr>
        <p:sp>
          <p:nvSpPr>
            <p:cNvPr id="6" name="Freeform 6"/>
            <p:cNvSpPr/>
            <p:nvPr/>
          </p:nvSpPr>
          <p:spPr>
            <a:xfrm>
              <a:off x="0" y="0"/>
              <a:ext cx="1702129" cy="2046687"/>
            </a:xfrm>
            <a:custGeom>
              <a:avLst/>
              <a:gdLst/>
              <a:ahLst/>
              <a:cxnLst/>
              <a:rect l="l" t="t" r="r" b="b"/>
              <a:pathLst>
                <a:path w="1702129" h="2046687">
                  <a:moveTo>
                    <a:pt x="61094" y="0"/>
                  </a:moveTo>
                  <a:lnTo>
                    <a:pt x="1641035" y="0"/>
                  </a:lnTo>
                  <a:cubicBezTo>
                    <a:pt x="1674776" y="0"/>
                    <a:pt x="1702129" y="27353"/>
                    <a:pt x="1702129" y="61094"/>
                  </a:cubicBezTo>
                  <a:lnTo>
                    <a:pt x="1702129" y="1985593"/>
                  </a:lnTo>
                  <a:cubicBezTo>
                    <a:pt x="1702129" y="2001796"/>
                    <a:pt x="1695693" y="2017335"/>
                    <a:pt x="1684235" y="2028793"/>
                  </a:cubicBezTo>
                  <a:cubicBezTo>
                    <a:pt x="1672778" y="2040250"/>
                    <a:pt x="1657238" y="2046687"/>
                    <a:pt x="1641035" y="2046687"/>
                  </a:cubicBezTo>
                  <a:lnTo>
                    <a:pt x="61094" y="2046687"/>
                  </a:lnTo>
                  <a:cubicBezTo>
                    <a:pt x="44891" y="2046687"/>
                    <a:pt x="29351" y="2040250"/>
                    <a:pt x="17894" y="2028793"/>
                  </a:cubicBezTo>
                  <a:cubicBezTo>
                    <a:pt x="6437" y="2017335"/>
                    <a:pt x="0" y="2001796"/>
                    <a:pt x="0" y="1985593"/>
                  </a:cubicBezTo>
                  <a:lnTo>
                    <a:pt x="0" y="61094"/>
                  </a:lnTo>
                  <a:cubicBezTo>
                    <a:pt x="0" y="44891"/>
                    <a:pt x="6437" y="29351"/>
                    <a:pt x="17894" y="17894"/>
                  </a:cubicBezTo>
                  <a:cubicBezTo>
                    <a:pt x="29351" y="6437"/>
                    <a:pt x="44891" y="0"/>
                    <a:pt x="61094" y="0"/>
                  </a:cubicBezTo>
                  <a:close/>
                </a:path>
              </a:pathLst>
            </a:custGeom>
            <a:solidFill>
              <a:srgbClr val="FF9898"/>
            </a:solidFill>
          </p:spPr>
        </p:sp>
        <p:sp>
          <p:nvSpPr>
            <p:cNvPr id="7" name="TextBox 7"/>
            <p:cNvSpPr txBox="1"/>
            <p:nvPr/>
          </p:nvSpPr>
          <p:spPr>
            <a:xfrm>
              <a:off x="0" y="-76200"/>
              <a:ext cx="1702129" cy="2122887"/>
            </a:xfrm>
            <a:prstGeom prst="rect">
              <a:avLst/>
            </a:prstGeom>
          </p:spPr>
          <p:txBody>
            <a:bodyPr lIns="50800" tIns="50800" rIns="50800" bIns="50800" rtlCol="0" anchor="ctr"/>
            <a:lstStyle/>
            <a:p>
              <a:pPr algn="ctr">
                <a:lnSpc>
                  <a:spcPts val="3779"/>
                </a:lnSpc>
              </a:pPr>
              <a:endParaRPr/>
            </a:p>
            <a:p>
              <a:pPr algn="ctr">
                <a:lnSpc>
                  <a:spcPts val="4619"/>
                </a:lnSpc>
              </a:pPr>
              <a:r>
                <a:rPr lang="en-US" sz="3299">
                  <a:solidFill>
                    <a:srgbClr val="000000"/>
                  </a:solidFill>
                  <a:latin typeface="Poppins"/>
                </a:rPr>
                <a:t>In computing, floating point refers to a method used to represent real numbers (those that can have a fractional part) in a way that balances precision and range. It's particularly useful when dealing with numbers that can vary greatly in magnitude or require high precision.</a:t>
              </a:r>
            </a:p>
            <a:p>
              <a:pPr algn="ctr">
                <a:lnSpc>
                  <a:spcPts val="3639"/>
                </a:lnSpc>
              </a:pPr>
              <a:endParaRPr lang="en-US" sz="3299">
                <a:solidFill>
                  <a:srgbClr val="000000"/>
                </a:solidFill>
                <a:latin typeface="Poppins"/>
              </a:endParaRPr>
            </a:p>
            <a:p>
              <a:pPr algn="ctr">
                <a:lnSpc>
                  <a:spcPts val="4759"/>
                </a:lnSpc>
              </a:pPr>
              <a:endParaRPr lang="en-US" sz="3299">
                <a:solidFill>
                  <a:srgbClr val="000000"/>
                </a:solidFill>
                <a:latin typeface="Poppins"/>
              </a:endParaRPr>
            </a:p>
          </p:txBody>
        </p:sp>
      </p:grpSp>
      <p:grpSp>
        <p:nvGrpSpPr>
          <p:cNvPr id="8" name="Group 8"/>
          <p:cNvGrpSpPr/>
          <p:nvPr/>
        </p:nvGrpSpPr>
        <p:grpSpPr>
          <a:xfrm>
            <a:off x="7158108" y="1697591"/>
            <a:ext cx="10701561" cy="8295468"/>
            <a:chOff x="0" y="0"/>
            <a:chExt cx="2818518" cy="2184815"/>
          </a:xfrm>
        </p:grpSpPr>
        <p:sp>
          <p:nvSpPr>
            <p:cNvPr id="9" name="Freeform 9"/>
            <p:cNvSpPr/>
            <p:nvPr/>
          </p:nvSpPr>
          <p:spPr>
            <a:xfrm>
              <a:off x="0" y="0"/>
              <a:ext cx="2818518" cy="2184815"/>
            </a:xfrm>
            <a:custGeom>
              <a:avLst/>
              <a:gdLst/>
              <a:ahLst/>
              <a:cxnLst/>
              <a:rect l="l" t="t" r="r" b="b"/>
              <a:pathLst>
                <a:path w="2818518" h="2184815">
                  <a:moveTo>
                    <a:pt x="36895" y="0"/>
                  </a:moveTo>
                  <a:lnTo>
                    <a:pt x="2781623" y="0"/>
                  </a:lnTo>
                  <a:cubicBezTo>
                    <a:pt x="2802000" y="0"/>
                    <a:pt x="2818518" y="16519"/>
                    <a:pt x="2818518" y="36895"/>
                  </a:cubicBezTo>
                  <a:lnTo>
                    <a:pt x="2818518" y="2147919"/>
                  </a:lnTo>
                  <a:cubicBezTo>
                    <a:pt x="2818518" y="2168296"/>
                    <a:pt x="2802000" y="2184815"/>
                    <a:pt x="2781623" y="2184815"/>
                  </a:cubicBezTo>
                  <a:lnTo>
                    <a:pt x="36895" y="2184815"/>
                  </a:lnTo>
                  <a:cubicBezTo>
                    <a:pt x="16519" y="2184815"/>
                    <a:pt x="0" y="2168296"/>
                    <a:pt x="0" y="2147919"/>
                  </a:cubicBezTo>
                  <a:lnTo>
                    <a:pt x="0" y="36895"/>
                  </a:lnTo>
                  <a:cubicBezTo>
                    <a:pt x="0" y="16519"/>
                    <a:pt x="16519" y="0"/>
                    <a:pt x="36895" y="0"/>
                  </a:cubicBezTo>
                  <a:close/>
                </a:path>
              </a:pathLst>
            </a:custGeom>
            <a:solidFill>
              <a:srgbClr val="E9E9E9"/>
            </a:solidFill>
            <a:ln w="38100" cap="rnd">
              <a:solidFill>
                <a:srgbClr val="000000"/>
              </a:solidFill>
              <a:prstDash val="solid"/>
              <a:round/>
            </a:ln>
          </p:spPr>
        </p:sp>
        <p:sp>
          <p:nvSpPr>
            <p:cNvPr id="10" name="TextBox 10"/>
            <p:cNvSpPr txBox="1"/>
            <p:nvPr/>
          </p:nvSpPr>
          <p:spPr>
            <a:xfrm>
              <a:off x="0" y="-57150"/>
              <a:ext cx="2818518" cy="22419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7421098" y="3419312"/>
            <a:ext cx="10230299" cy="4750031"/>
            <a:chOff x="0" y="0"/>
            <a:chExt cx="1584941" cy="735904"/>
          </a:xfrm>
        </p:grpSpPr>
        <p:sp>
          <p:nvSpPr>
            <p:cNvPr id="12" name="Freeform 12"/>
            <p:cNvSpPr/>
            <p:nvPr/>
          </p:nvSpPr>
          <p:spPr>
            <a:xfrm>
              <a:off x="0" y="0"/>
              <a:ext cx="1584941" cy="735904"/>
            </a:xfrm>
            <a:custGeom>
              <a:avLst/>
              <a:gdLst/>
              <a:ahLst/>
              <a:cxnLst/>
              <a:rect l="l" t="t" r="r" b="b"/>
              <a:pathLst>
                <a:path w="1584941" h="735904">
                  <a:moveTo>
                    <a:pt x="17406" y="0"/>
                  </a:moveTo>
                  <a:lnTo>
                    <a:pt x="1567536" y="0"/>
                  </a:lnTo>
                  <a:cubicBezTo>
                    <a:pt x="1572152" y="0"/>
                    <a:pt x="1576579" y="1834"/>
                    <a:pt x="1579843" y="5098"/>
                  </a:cubicBezTo>
                  <a:cubicBezTo>
                    <a:pt x="1583107" y="8362"/>
                    <a:pt x="1584941" y="12789"/>
                    <a:pt x="1584941" y="17406"/>
                  </a:cubicBezTo>
                  <a:lnTo>
                    <a:pt x="1584941" y="718499"/>
                  </a:lnTo>
                  <a:cubicBezTo>
                    <a:pt x="1584941" y="723115"/>
                    <a:pt x="1583107" y="727542"/>
                    <a:pt x="1579843" y="730806"/>
                  </a:cubicBezTo>
                  <a:cubicBezTo>
                    <a:pt x="1576579" y="734070"/>
                    <a:pt x="1572152" y="735904"/>
                    <a:pt x="1567536" y="735904"/>
                  </a:cubicBezTo>
                  <a:lnTo>
                    <a:pt x="17406" y="735904"/>
                  </a:lnTo>
                  <a:cubicBezTo>
                    <a:pt x="12789" y="735904"/>
                    <a:pt x="8362" y="734070"/>
                    <a:pt x="5098" y="730806"/>
                  </a:cubicBezTo>
                  <a:cubicBezTo>
                    <a:pt x="1834" y="727542"/>
                    <a:pt x="0" y="723115"/>
                    <a:pt x="0" y="718499"/>
                  </a:cubicBezTo>
                  <a:lnTo>
                    <a:pt x="0" y="17406"/>
                  </a:lnTo>
                  <a:cubicBezTo>
                    <a:pt x="0" y="12789"/>
                    <a:pt x="1834" y="8362"/>
                    <a:pt x="5098" y="5098"/>
                  </a:cubicBezTo>
                  <a:cubicBezTo>
                    <a:pt x="8362" y="1834"/>
                    <a:pt x="12789" y="0"/>
                    <a:pt x="17406" y="0"/>
                  </a:cubicBezTo>
                  <a:close/>
                </a:path>
              </a:pathLst>
            </a:custGeom>
            <a:blipFill>
              <a:blip r:embed="rId2"/>
              <a:stretch>
                <a:fillRect l="-12220" t="-22633" r="-10264" b="-25754"/>
              </a:stretch>
            </a:blipFill>
            <a:ln cap="rnd">
              <a:noFill/>
              <a:prstDash val="solid"/>
              <a:round/>
            </a:ln>
          </p:spPr>
        </p:sp>
      </p:grpSp>
    </p:spTree>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676" y="236203"/>
            <a:ext cx="3526801" cy="1254410"/>
            <a:chOff x="0" y="-95250"/>
            <a:chExt cx="928869" cy="330379"/>
          </a:xfrm>
        </p:grpSpPr>
        <p:sp>
          <p:nvSpPr>
            <p:cNvPr id="3" name="Freeform 3"/>
            <p:cNvSpPr/>
            <p:nvPr/>
          </p:nvSpPr>
          <p:spPr>
            <a:xfrm>
              <a:off x="4363" y="-31040"/>
              <a:ext cx="924506" cy="235129"/>
            </a:xfrm>
            <a:custGeom>
              <a:avLst/>
              <a:gdLst/>
              <a:ahLst/>
              <a:cxnLst/>
              <a:rect l="l" t="t" r="r" b="b"/>
              <a:pathLst>
                <a:path w="924506" h="235129">
                  <a:moveTo>
                    <a:pt x="111655" y="0"/>
                  </a:moveTo>
                  <a:lnTo>
                    <a:pt x="812851" y="0"/>
                  </a:lnTo>
                  <a:cubicBezTo>
                    <a:pt x="842464" y="0"/>
                    <a:pt x="870864" y="11764"/>
                    <a:pt x="891803" y="32703"/>
                  </a:cubicBezTo>
                  <a:cubicBezTo>
                    <a:pt x="912743" y="53642"/>
                    <a:pt x="924506" y="82042"/>
                    <a:pt x="924506" y="111655"/>
                  </a:cubicBezTo>
                  <a:lnTo>
                    <a:pt x="924506" y="123474"/>
                  </a:lnTo>
                  <a:cubicBezTo>
                    <a:pt x="924506" y="185140"/>
                    <a:pt x="874517" y="235129"/>
                    <a:pt x="812851" y="235129"/>
                  </a:cubicBezTo>
                  <a:lnTo>
                    <a:pt x="111655" y="235129"/>
                  </a:lnTo>
                  <a:cubicBezTo>
                    <a:pt x="49990" y="235129"/>
                    <a:pt x="0" y="185140"/>
                    <a:pt x="0" y="123474"/>
                  </a:cubicBezTo>
                  <a:lnTo>
                    <a:pt x="0" y="111655"/>
                  </a:lnTo>
                  <a:cubicBezTo>
                    <a:pt x="0" y="49990"/>
                    <a:pt x="49990" y="0"/>
                    <a:pt x="111655" y="0"/>
                  </a:cubicBezTo>
                  <a:close/>
                </a:path>
              </a:pathLst>
            </a:custGeom>
            <a:solidFill>
              <a:srgbClr val="FF9898"/>
            </a:solidFill>
            <a:ln cap="rnd">
              <a:noFill/>
              <a:prstDash val="solid"/>
              <a:round/>
            </a:ln>
          </p:spPr>
        </p:sp>
        <p:sp>
          <p:nvSpPr>
            <p:cNvPr id="4" name="TextBox 4"/>
            <p:cNvSpPr txBox="1"/>
            <p:nvPr/>
          </p:nvSpPr>
          <p:spPr>
            <a:xfrm>
              <a:off x="0" y="-95250"/>
              <a:ext cx="924506" cy="330379"/>
            </a:xfrm>
            <a:prstGeom prst="rect">
              <a:avLst/>
            </a:prstGeom>
          </p:spPr>
          <p:txBody>
            <a:bodyPr lIns="50800" tIns="50800" rIns="50800" bIns="50800" rtlCol="0" anchor="ctr"/>
            <a:lstStyle/>
            <a:p>
              <a:pPr marL="0" lvl="0" indent="0" algn="ctr">
                <a:lnSpc>
                  <a:spcPts val="4619"/>
                </a:lnSpc>
                <a:spcBef>
                  <a:spcPct val="0"/>
                </a:spcBef>
              </a:pPr>
              <a:r>
                <a:rPr lang="en-US" sz="3299" dirty="0">
                  <a:solidFill>
                    <a:srgbClr val="000000"/>
                  </a:solidFill>
                  <a:latin typeface="Poppins Bold"/>
                </a:rPr>
                <a:t>CHARACTER</a:t>
              </a:r>
            </a:p>
          </p:txBody>
        </p:sp>
      </p:grpSp>
      <p:grpSp>
        <p:nvGrpSpPr>
          <p:cNvPr id="5" name="Group 5"/>
          <p:cNvGrpSpPr/>
          <p:nvPr/>
        </p:nvGrpSpPr>
        <p:grpSpPr>
          <a:xfrm>
            <a:off x="300573" y="1697591"/>
            <a:ext cx="6462772" cy="7771013"/>
            <a:chOff x="0" y="0"/>
            <a:chExt cx="1702129" cy="2046687"/>
          </a:xfrm>
        </p:grpSpPr>
        <p:sp>
          <p:nvSpPr>
            <p:cNvPr id="6" name="Freeform 6"/>
            <p:cNvSpPr/>
            <p:nvPr/>
          </p:nvSpPr>
          <p:spPr>
            <a:xfrm>
              <a:off x="0" y="0"/>
              <a:ext cx="1702129" cy="2046687"/>
            </a:xfrm>
            <a:custGeom>
              <a:avLst/>
              <a:gdLst/>
              <a:ahLst/>
              <a:cxnLst/>
              <a:rect l="l" t="t" r="r" b="b"/>
              <a:pathLst>
                <a:path w="1702129" h="2046687">
                  <a:moveTo>
                    <a:pt x="61094" y="0"/>
                  </a:moveTo>
                  <a:lnTo>
                    <a:pt x="1641035" y="0"/>
                  </a:lnTo>
                  <a:cubicBezTo>
                    <a:pt x="1674776" y="0"/>
                    <a:pt x="1702129" y="27353"/>
                    <a:pt x="1702129" y="61094"/>
                  </a:cubicBezTo>
                  <a:lnTo>
                    <a:pt x="1702129" y="1985593"/>
                  </a:lnTo>
                  <a:cubicBezTo>
                    <a:pt x="1702129" y="2001796"/>
                    <a:pt x="1695693" y="2017335"/>
                    <a:pt x="1684235" y="2028793"/>
                  </a:cubicBezTo>
                  <a:cubicBezTo>
                    <a:pt x="1672778" y="2040250"/>
                    <a:pt x="1657238" y="2046687"/>
                    <a:pt x="1641035" y="2046687"/>
                  </a:cubicBezTo>
                  <a:lnTo>
                    <a:pt x="61094" y="2046687"/>
                  </a:lnTo>
                  <a:cubicBezTo>
                    <a:pt x="44891" y="2046687"/>
                    <a:pt x="29351" y="2040250"/>
                    <a:pt x="17894" y="2028793"/>
                  </a:cubicBezTo>
                  <a:cubicBezTo>
                    <a:pt x="6437" y="2017335"/>
                    <a:pt x="0" y="2001796"/>
                    <a:pt x="0" y="1985593"/>
                  </a:cubicBezTo>
                  <a:lnTo>
                    <a:pt x="0" y="61094"/>
                  </a:lnTo>
                  <a:cubicBezTo>
                    <a:pt x="0" y="44891"/>
                    <a:pt x="6437" y="29351"/>
                    <a:pt x="17894" y="17894"/>
                  </a:cubicBezTo>
                  <a:cubicBezTo>
                    <a:pt x="29351" y="6437"/>
                    <a:pt x="44891" y="0"/>
                    <a:pt x="61094" y="0"/>
                  </a:cubicBezTo>
                  <a:close/>
                </a:path>
              </a:pathLst>
            </a:custGeom>
            <a:solidFill>
              <a:srgbClr val="FF9898"/>
            </a:solidFill>
          </p:spPr>
        </p:sp>
        <p:sp>
          <p:nvSpPr>
            <p:cNvPr id="7" name="TextBox 7"/>
            <p:cNvSpPr txBox="1"/>
            <p:nvPr/>
          </p:nvSpPr>
          <p:spPr>
            <a:xfrm>
              <a:off x="0" y="-76200"/>
              <a:ext cx="1702129" cy="2122887"/>
            </a:xfrm>
            <a:prstGeom prst="rect">
              <a:avLst/>
            </a:prstGeom>
          </p:spPr>
          <p:txBody>
            <a:bodyPr lIns="50800" tIns="50800" rIns="50800" bIns="50800" rtlCol="0" anchor="ctr"/>
            <a:lstStyle/>
            <a:p>
              <a:pPr algn="ctr">
                <a:lnSpc>
                  <a:spcPts val="3779"/>
                </a:lnSpc>
              </a:pPr>
              <a:endParaRPr/>
            </a:p>
            <a:p>
              <a:pPr algn="ctr">
                <a:lnSpc>
                  <a:spcPts val="5039"/>
                </a:lnSpc>
              </a:pPr>
              <a:r>
                <a:rPr lang="en-US" sz="3599">
                  <a:solidFill>
                    <a:srgbClr val="000000"/>
                  </a:solidFill>
                  <a:latin typeface="Poppins"/>
                </a:rPr>
                <a:t>Character encoding schemes like ASCII or Unicode assign unique binary codes to each character, facilitating text representation and processing by computers.</a:t>
              </a:r>
            </a:p>
            <a:p>
              <a:pPr algn="ctr">
                <a:lnSpc>
                  <a:spcPts val="3639"/>
                </a:lnSpc>
              </a:pPr>
              <a:endParaRPr lang="en-US" sz="3599">
                <a:solidFill>
                  <a:srgbClr val="000000"/>
                </a:solidFill>
                <a:latin typeface="Poppins"/>
              </a:endParaRPr>
            </a:p>
            <a:p>
              <a:pPr algn="ctr">
                <a:lnSpc>
                  <a:spcPts val="4759"/>
                </a:lnSpc>
              </a:pPr>
              <a:endParaRPr lang="en-US" sz="3599">
                <a:solidFill>
                  <a:srgbClr val="000000"/>
                </a:solidFill>
                <a:latin typeface="Poppins"/>
              </a:endParaRPr>
            </a:p>
          </p:txBody>
        </p:sp>
      </p:grpSp>
      <p:grpSp>
        <p:nvGrpSpPr>
          <p:cNvPr id="8" name="Group 8"/>
          <p:cNvGrpSpPr/>
          <p:nvPr/>
        </p:nvGrpSpPr>
        <p:grpSpPr>
          <a:xfrm>
            <a:off x="7167633" y="1697591"/>
            <a:ext cx="10701561" cy="8295468"/>
            <a:chOff x="0" y="0"/>
            <a:chExt cx="2818518" cy="2184815"/>
          </a:xfrm>
        </p:grpSpPr>
        <p:sp>
          <p:nvSpPr>
            <p:cNvPr id="9" name="Freeform 9"/>
            <p:cNvSpPr/>
            <p:nvPr/>
          </p:nvSpPr>
          <p:spPr>
            <a:xfrm>
              <a:off x="0" y="0"/>
              <a:ext cx="2818518" cy="2184815"/>
            </a:xfrm>
            <a:custGeom>
              <a:avLst/>
              <a:gdLst/>
              <a:ahLst/>
              <a:cxnLst/>
              <a:rect l="l" t="t" r="r" b="b"/>
              <a:pathLst>
                <a:path w="2818518" h="2184815">
                  <a:moveTo>
                    <a:pt x="36895" y="0"/>
                  </a:moveTo>
                  <a:lnTo>
                    <a:pt x="2781623" y="0"/>
                  </a:lnTo>
                  <a:cubicBezTo>
                    <a:pt x="2802000" y="0"/>
                    <a:pt x="2818518" y="16519"/>
                    <a:pt x="2818518" y="36895"/>
                  </a:cubicBezTo>
                  <a:lnTo>
                    <a:pt x="2818518" y="2147919"/>
                  </a:lnTo>
                  <a:cubicBezTo>
                    <a:pt x="2818518" y="2168296"/>
                    <a:pt x="2802000" y="2184815"/>
                    <a:pt x="2781623" y="2184815"/>
                  </a:cubicBezTo>
                  <a:lnTo>
                    <a:pt x="36895" y="2184815"/>
                  </a:lnTo>
                  <a:cubicBezTo>
                    <a:pt x="16519" y="2184815"/>
                    <a:pt x="0" y="2168296"/>
                    <a:pt x="0" y="2147919"/>
                  </a:cubicBezTo>
                  <a:lnTo>
                    <a:pt x="0" y="36895"/>
                  </a:lnTo>
                  <a:cubicBezTo>
                    <a:pt x="0" y="16519"/>
                    <a:pt x="16519" y="0"/>
                    <a:pt x="36895" y="0"/>
                  </a:cubicBezTo>
                  <a:close/>
                </a:path>
              </a:pathLst>
            </a:custGeom>
            <a:solidFill>
              <a:srgbClr val="E9E9E9"/>
            </a:solidFill>
            <a:ln w="38100" cap="rnd">
              <a:solidFill>
                <a:srgbClr val="000000"/>
              </a:solidFill>
              <a:prstDash val="solid"/>
              <a:round/>
            </a:ln>
          </p:spPr>
        </p:sp>
        <p:sp>
          <p:nvSpPr>
            <p:cNvPr id="10" name="TextBox 10"/>
            <p:cNvSpPr txBox="1"/>
            <p:nvPr/>
          </p:nvSpPr>
          <p:spPr>
            <a:xfrm>
              <a:off x="0" y="-57150"/>
              <a:ext cx="2818518" cy="22419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7393739" y="3649839"/>
            <a:ext cx="10230299" cy="3866517"/>
            <a:chOff x="0" y="0"/>
            <a:chExt cx="1584941" cy="599025"/>
          </a:xfrm>
        </p:grpSpPr>
        <p:sp>
          <p:nvSpPr>
            <p:cNvPr id="12" name="Freeform 12"/>
            <p:cNvSpPr/>
            <p:nvPr/>
          </p:nvSpPr>
          <p:spPr>
            <a:xfrm>
              <a:off x="0" y="0"/>
              <a:ext cx="1584941" cy="599025"/>
            </a:xfrm>
            <a:custGeom>
              <a:avLst/>
              <a:gdLst/>
              <a:ahLst/>
              <a:cxnLst/>
              <a:rect l="l" t="t" r="r" b="b"/>
              <a:pathLst>
                <a:path w="1584941" h="599025">
                  <a:moveTo>
                    <a:pt x="17406" y="0"/>
                  </a:moveTo>
                  <a:lnTo>
                    <a:pt x="1567536" y="0"/>
                  </a:lnTo>
                  <a:cubicBezTo>
                    <a:pt x="1572152" y="0"/>
                    <a:pt x="1576579" y="1834"/>
                    <a:pt x="1579843" y="5098"/>
                  </a:cubicBezTo>
                  <a:cubicBezTo>
                    <a:pt x="1583107" y="8362"/>
                    <a:pt x="1584941" y="12789"/>
                    <a:pt x="1584941" y="17406"/>
                  </a:cubicBezTo>
                  <a:lnTo>
                    <a:pt x="1584941" y="581619"/>
                  </a:lnTo>
                  <a:cubicBezTo>
                    <a:pt x="1584941" y="591232"/>
                    <a:pt x="1577148" y="599025"/>
                    <a:pt x="1567536" y="599025"/>
                  </a:cubicBezTo>
                  <a:lnTo>
                    <a:pt x="17406" y="599025"/>
                  </a:lnTo>
                  <a:cubicBezTo>
                    <a:pt x="12789" y="599025"/>
                    <a:pt x="8362" y="597191"/>
                    <a:pt x="5098" y="593927"/>
                  </a:cubicBezTo>
                  <a:cubicBezTo>
                    <a:pt x="1834" y="590662"/>
                    <a:pt x="0" y="586235"/>
                    <a:pt x="0" y="581619"/>
                  </a:cubicBezTo>
                  <a:lnTo>
                    <a:pt x="0" y="17406"/>
                  </a:lnTo>
                  <a:cubicBezTo>
                    <a:pt x="0" y="12789"/>
                    <a:pt x="1834" y="8362"/>
                    <a:pt x="5098" y="5098"/>
                  </a:cubicBezTo>
                  <a:cubicBezTo>
                    <a:pt x="8362" y="1834"/>
                    <a:pt x="12789" y="0"/>
                    <a:pt x="17406" y="0"/>
                  </a:cubicBezTo>
                  <a:close/>
                </a:path>
              </a:pathLst>
            </a:custGeom>
            <a:blipFill>
              <a:blip r:embed="rId2"/>
              <a:stretch>
                <a:fillRect t="-2255" b="-2255"/>
              </a:stretch>
            </a:blipFill>
            <a:ln cap="rnd">
              <a:noFill/>
              <a:prstDash val="solid"/>
              <a:round/>
            </a:ln>
          </p:spPr>
        </p:sp>
      </p:grpSp>
    </p:spTree>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573" y="196447"/>
            <a:ext cx="3510235" cy="1254410"/>
            <a:chOff x="0" y="-95250"/>
            <a:chExt cx="924506" cy="330379"/>
          </a:xfrm>
        </p:grpSpPr>
        <p:sp>
          <p:nvSpPr>
            <p:cNvPr id="3" name="Freeform 3"/>
            <p:cNvSpPr/>
            <p:nvPr/>
          </p:nvSpPr>
          <p:spPr>
            <a:xfrm>
              <a:off x="0" y="-31040"/>
              <a:ext cx="924506" cy="235129"/>
            </a:xfrm>
            <a:custGeom>
              <a:avLst/>
              <a:gdLst/>
              <a:ahLst/>
              <a:cxnLst/>
              <a:rect l="l" t="t" r="r" b="b"/>
              <a:pathLst>
                <a:path w="924506" h="235129">
                  <a:moveTo>
                    <a:pt x="111655" y="0"/>
                  </a:moveTo>
                  <a:lnTo>
                    <a:pt x="812851" y="0"/>
                  </a:lnTo>
                  <a:cubicBezTo>
                    <a:pt x="842464" y="0"/>
                    <a:pt x="870864" y="11764"/>
                    <a:pt x="891803" y="32703"/>
                  </a:cubicBezTo>
                  <a:cubicBezTo>
                    <a:pt x="912743" y="53642"/>
                    <a:pt x="924506" y="82042"/>
                    <a:pt x="924506" y="111655"/>
                  </a:cubicBezTo>
                  <a:lnTo>
                    <a:pt x="924506" y="123474"/>
                  </a:lnTo>
                  <a:cubicBezTo>
                    <a:pt x="924506" y="185140"/>
                    <a:pt x="874517" y="235129"/>
                    <a:pt x="812851" y="235129"/>
                  </a:cubicBezTo>
                  <a:lnTo>
                    <a:pt x="111655" y="235129"/>
                  </a:lnTo>
                  <a:cubicBezTo>
                    <a:pt x="49990" y="235129"/>
                    <a:pt x="0" y="185140"/>
                    <a:pt x="0" y="123474"/>
                  </a:cubicBezTo>
                  <a:lnTo>
                    <a:pt x="0" y="111655"/>
                  </a:lnTo>
                  <a:cubicBezTo>
                    <a:pt x="0" y="49990"/>
                    <a:pt x="49990" y="0"/>
                    <a:pt x="111655" y="0"/>
                  </a:cubicBezTo>
                  <a:close/>
                </a:path>
              </a:pathLst>
            </a:custGeom>
            <a:solidFill>
              <a:srgbClr val="FF9898"/>
            </a:solidFill>
            <a:ln cap="rnd">
              <a:noFill/>
              <a:prstDash val="solid"/>
              <a:round/>
            </a:ln>
          </p:spPr>
          <p:txBody>
            <a:bodyPr tIns="182880"/>
            <a:lstStyle/>
            <a:p>
              <a:endParaRPr lang="en-US"/>
            </a:p>
          </p:txBody>
        </p:sp>
        <p:sp>
          <p:nvSpPr>
            <p:cNvPr id="4" name="TextBox 4"/>
            <p:cNvSpPr txBox="1"/>
            <p:nvPr/>
          </p:nvSpPr>
          <p:spPr>
            <a:xfrm>
              <a:off x="0" y="-95250"/>
              <a:ext cx="924506" cy="330379"/>
            </a:xfrm>
            <a:prstGeom prst="rect">
              <a:avLst/>
            </a:prstGeom>
          </p:spPr>
          <p:txBody>
            <a:bodyPr lIns="50800" tIns="182880" rIns="50800" bIns="50800" rtlCol="0" anchor="ctr"/>
            <a:lstStyle/>
            <a:p>
              <a:pPr marL="0" lvl="0" indent="0" algn="ctr">
                <a:lnSpc>
                  <a:spcPts val="4619"/>
                </a:lnSpc>
                <a:spcBef>
                  <a:spcPct val="0"/>
                </a:spcBef>
              </a:pPr>
              <a:r>
                <a:rPr lang="en-US" sz="3299" dirty="0">
                  <a:solidFill>
                    <a:srgbClr val="000000"/>
                  </a:solidFill>
                  <a:latin typeface="Poppins Bold"/>
                </a:rPr>
                <a:t>IMAGES</a:t>
              </a:r>
            </a:p>
          </p:txBody>
        </p:sp>
      </p:grpSp>
      <p:grpSp>
        <p:nvGrpSpPr>
          <p:cNvPr id="5" name="Group 5"/>
          <p:cNvGrpSpPr/>
          <p:nvPr/>
        </p:nvGrpSpPr>
        <p:grpSpPr>
          <a:xfrm>
            <a:off x="300573" y="1697591"/>
            <a:ext cx="6462772" cy="7771013"/>
            <a:chOff x="0" y="0"/>
            <a:chExt cx="1702129" cy="2046687"/>
          </a:xfrm>
        </p:grpSpPr>
        <p:sp>
          <p:nvSpPr>
            <p:cNvPr id="6" name="Freeform 6"/>
            <p:cNvSpPr/>
            <p:nvPr/>
          </p:nvSpPr>
          <p:spPr>
            <a:xfrm>
              <a:off x="0" y="0"/>
              <a:ext cx="1702129" cy="2046687"/>
            </a:xfrm>
            <a:custGeom>
              <a:avLst/>
              <a:gdLst/>
              <a:ahLst/>
              <a:cxnLst/>
              <a:rect l="l" t="t" r="r" b="b"/>
              <a:pathLst>
                <a:path w="1702129" h="2046687">
                  <a:moveTo>
                    <a:pt x="61094" y="0"/>
                  </a:moveTo>
                  <a:lnTo>
                    <a:pt x="1641035" y="0"/>
                  </a:lnTo>
                  <a:cubicBezTo>
                    <a:pt x="1674776" y="0"/>
                    <a:pt x="1702129" y="27353"/>
                    <a:pt x="1702129" y="61094"/>
                  </a:cubicBezTo>
                  <a:lnTo>
                    <a:pt x="1702129" y="1985593"/>
                  </a:lnTo>
                  <a:cubicBezTo>
                    <a:pt x="1702129" y="2001796"/>
                    <a:pt x="1695693" y="2017335"/>
                    <a:pt x="1684235" y="2028793"/>
                  </a:cubicBezTo>
                  <a:cubicBezTo>
                    <a:pt x="1672778" y="2040250"/>
                    <a:pt x="1657238" y="2046687"/>
                    <a:pt x="1641035" y="2046687"/>
                  </a:cubicBezTo>
                  <a:lnTo>
                    <a:pt x="61094" y="2046687"/>
                  </a:lnTo>
                  <a:cubicBezTo>
                    <a:pt x="44891" y="2046687"/>
                    <a:pt x="29351" y="2040250"/>
                    <a:pt x="17894" y="2028793"/>
                  </a:cubicBezTo>
                  <a:cubicBezTo>
                    <a:pt x="6437" y="2017335"/>
                    <a:pt x="0" y="2001796"/>
                    <a:pt x="0" y="1985593"/>
                  </a:cubicBezTo>
                  <a:lnTo>
                    <a:pt x="0" y="61094"/>
                  </a:lnTo>
                  <a:cubicBezTo>
                    <a:pt x="0" y="44891"/>
                    <a:pt x="6437" y="29351"/>
                    <a:pt x="17894" y="17894"/>
                  </a:cubicBezTo>
                  <a:cubicBezTo>
                    <a:pt x="29351" y="6437"/>
                    <a:pt x="44891" y="0"/>
                    <a:pt x="61094" y="0"/>
                  </a:cubicBezTo>
                  <a:close/>
                </a:path>
              </a:pathLst>
            </a:custGeom>
            <a:solidFill>
              <a:srgbClr val="FF9898"/>
            </a:solidFill>
          </p:spPr>
        </p:sp>
        <p:sp>
          <p:nvSpPr>
            <p:cNvPr id="7" name="TextBox 7"/>
            <p:cNvSpPr txBox="1"/>
            <p:nvPr/>
          </p:nvSpPr>
          <p:spPr>
            <a:xfrm>
              <a:off x="0" y="-76200"/>
              <a:ext cx="1702129" cy="2122887"/>
            </a:xfrm>
            <a:prstGeom prst="rect">
              <a:avLst/>
            </a:prstGeom>
          </p:spPr>
          <p:txBody>
            <a:bodyPr lIns="50800" tIns="50800" rIns="50800" bIns="50800" rtlCol="0" anchor="ctr"/>
            <a:lstStyle/>
            <a:p>
              <a:pPr algn="ctr">
                <a:lnSpc>
                  <a:spcPts val="3779"/>
                </a:lnSpc>
              </a:pPr>
              <a:endParaRPr/>
            </a:p>
            <a:p>
              <a:pPr algn="ctr">
                <a:lnSpc>
                  <a:spcPts val="5039"/>
                </a:lnSpc>
              </a:pPr>
              <a:r>
                <a:rPr lang="en-US" sz="3599">
                  <a:solidFill>
                    <a:srgbClr val="000000"/>
                  </a:solidFill>
                  <a:latin typeface="Poppins"/>
                </a:rPr>
                <a:t>Images are encoded in binary data, with formats like BMP, JPEG, PNG, and GIF. Pixels' colors are defined by bits, forming the image's composition.</a:t>
              </a:r>
            </a:p>
            <a:p>
              <a:pPr algn="ctr">
                <a:lnSpc>
                  <a:spcPts val="3639"/>
                </a:lnSpc>
              </a:pPr>
              <a:endParaRPr lang="en-US" sz="3599">
                <a:solidFill>
                  <a:srgbClr val="000000"/>
                </a:solidFill>
                <a:latin typeface="Poppins"/>
              </a:endParaRPr>
            </a:p>
            <a:p>
              <a:pPr algn="ctr">
                <a:lnSpc>
                  <a:spcPts val="4759"/>
                </a:lnSpc>
              </a:pPr>
              <a:endParaRPr lang="en-US" sz="3599">
                <a:solidFill>
                  <a:srgbClr val="000000"/>
                </a:solidFill>
                <a:latin typeface="Poppins"/>
              </a:endParaRPr>
            </a:p>
          </p:txBody>
        </p:sp>
      </p:grpSp>
      <p:grpSp>
        <p:nvGrpSpPr>
          <p:cNvPr id="8" name="Group 8"/>
          <p:cNvGrpSpPr/>
          <p:nvPr/>
        </p:nvGrpSpPr>
        <p:grpSpPr>
          <a:xfrm>
            <a:off x="7167633" y="1697591"/>
            <a:ext cx="10701561" cy="8295468"/>
            <a:chOff x="0" y="0"/>
            <a:chExt cx="2818518" cy="2184815"/>
          </a:xfrm>
        </p:grpSpPr>
        <p:sp>
          <p:nvSpPr>
            <p:cNvPr id="9" name="Freeform 9"/>
            <p:cNvSpPr/>
            <p:nvPr/>
          </p:nvSpPr>
          <p:spPr>
            <a:xfrm>
              <a:off x="0" y="0"/>
              <a:ext cx="2818518" cy="2184815"/>
            </a:xfrm>
            <a:custGeom>
              <a:avLst/>
              <a:gdLst/>
              <a:ahLst/>
              <a:cxnLst/>
              <a:rect l="l" t="t" r="r" b="b"/>
              <a:pathLst>
                <a:path w="2818518" h="2184815">
                  <a:moveTo>
                    <a:pt x="36895" y="0"/>
                  </a:moveTo>
                  <a:lnTo>
                    <a:pt x="2781623" y="0"/>
                  </a:lnTo>
                  <a:cubicBezTo>
                    <a:pt x="2802000" y="0"/>
                    <a:pt x="2818518" y="16519"/>
                    <a:pt x="2818518" y="36895"/>
                  </a:cubicBezTo>
                  <a:lnTo>
                    <a:pt x="2818518" y="2147919"/>
                  </a:lnTo>
                  <a:cubicBezTo>
                    <a:pt x="2818518" y="2168296"/>
                    <a:pt x="2802000" y="2184815"/>
                    <a:pt x="2781623" y="2184815"/>
                  </a:cubicBezTo>
                  <a:lnTo>
                    <a:pt x="36895" y="2184815"/>
                  </a:lnTo>
                  <a:cubicBezTo>
                    <a:pt x="16519" y="2184815"/>
                    <a:pt x="0" y="2168296"/>
                    <a:pt x="0" y="2147919"/>
                  </a:cubicBezTo>
                  <a:lnTo>
                    <a:pt x="0" y="36895"/>
                  </a:lnTo>
                  <a:cubicBezTo>
                    <a:pt x="0" y="16519"/>
                    <a:pt x="16519" y="0"/>
                    <a:pt x="36895" y="0"/>
                  </a:cubicBezTo>
                  <a:close/>
                </a:path>
              </a:pathLst>
            </a:custGeom>
            <a:solidFill>
              <a:srgbClr val="E9E9E9"/>
            </a:solidFill>
            <a:ln w="38100" cap="rnd">
              <a:solidFill>
                <a:srgbClr val="000000"/>
              </a:solidFill>
              <a:prstDash val="solid"/>
              <a:round/>
            </a:ln>
          </p:spPr>
        </p:sp>
        <p:sp>
          <p:nvSpPr>
            <p:cNvPr id="10" name="TextBox 10"/>
            <p:cNvSpPr txBox="1"/>
            <p:nvPr/>
          </p:nvSpPr>
          <p:spPr>
            <a:xfrm>
              <a:off x="0" y="-57150"/>
              <a:ext cx="2818518" cy="22419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11916056" y="3932091"/>
            <a:ext cx="5671980" cy="3826467"/>
            <a:chOff x="0" y="0"/>
            <a:chExt cx="1584941" cy="1069243"/>
          </a:xfrm>
        </p:grpSpPr>
        <p:sp>
          <p:nvSpPr>
            <p:cNvPr id="12" name="Freeform 12"/>
            <p:cNvSpPr/>
            <p:nvPr/>
          </p:nvSpPr>
          <p:spPr>
            <a:xfrm>
              <a:off x="0" y="0"/>
              <a:ext cx="1584941" cy="1069243"/>
            </a:xfrm>
            <a:custGeom>
              <a:avLst/>
              <a:gdLst/>
              <a:ahLst/>
              <a:cxnLst/>
              <a:rect l="l" t="t" r="r" b="b"/>
              <a:pathLst>
                <a:path w="1584941" h="1069243">
                  <a:moveTo>
                    <a:pt x="31394" y="0"/>
                  </a:moveTo>
                  <a:lnTo>
                    <a:pt x="1553547" y="0"/>
                  </a:lnTo>
                  <a:cubicBezTo>
                    <a:pt x="1570886" y="0"/>
                    <a:pt x="1584941" y="14055"/>
                    <a:pt x="1584941" y="31394"/>
                  </a:cubicBezTo>
                  <a:lnTo>
                    <a:pt x="1584941" y="1037849"/>
                  </a:lnTo>
                  <a:cubicBezTo>
                    <a:pt x="1584941" y="1055187"/>
                    <a:pt x="1570886" y="1069243"/>
                    <a:pt x="1553547" y="1069243"/>
                  </a:cubicBezTo>
                  <a:lnTo>
                    <a:pt x="31394" y="1069243"/>
                  </a:lnTo>
                  <a:cubicBezTo>
                    <a:pt x="14055" y="1069243"/>
                    <a:pt x="0" y="1055187"/>
                    <a:pt x="0" y="1037849"/>
                  </a:cubicBezTo>
                  <a:lnTo>
                    <a:pt x="0" y="31394"/>
                  </a:lnTo>
                  <a:cubicBezTo>
                    <a:pt x="0" y="14055"/>
                    <a:pt x="14055" y="0"/>
                    <a:pt x="31394" y="0"/>
                  </a:cubicBezTo>
                  <a:close/>
                </a:path>
              </a:pathLst>
            </a:custGeom>
            <a:blipFill>
              <a:blip r:embed="rId2"/>
              <a:stretch>
                <a:fillRect l="-540" r="-540"/>
              </a:stretch>
            </a:blipFill>
            <a:ln cap="rnd">
              <a:noFill/>
              <a:prstDash val="solid"/>
              <a:round/>
            </a:ln>
          </p:spPr>
        </p:sp>
      </p:grpSp>
      <p:grpSp>
        <p:nvGrpSpPr>
          <p:cNvPr id="13" name="Group 13"/>
          <p:cNvGrpSpPr/>
          <p:nvPr/>
        </p:nvGrpSpPr>
        <p:grpSpPr>
          <a:xfrm>
            <a:off x="7448790" y="3802355"/>
            <a:ext cx="4200517" cy="4085940"/>
            <a:chOff x="0" y="0"/>
            <a:chExt cx="692096" cy="673218"/>
          </a:xfrm>
        </p:grpSpPr>
        <p:sp>
          <p:nvSpPr>
            <p:cNvPr id="14" name="Freeform 14"/>
            <p:cNvSpPr/>
            <p:nvPr/>
          </p:nvSpPr>
          <p:spPr>
            <a:xfrm>
              <a:off x="0" y="0"/>
              <a:ext cx="692096" cy="673218"/>
            </a:xfrm>
            <a:custGeom>
              <a:avLst/>
              <a:gdLst/>
              <a:ahLst/>
              <a:cxnLst/>
              <a:rect l="l" t="t" r="r" b="b"/>
              <a:pathLst>
                <a:path w="692096" h="673218">
                  <a:moveTo>
                    <a:pt x="42391" y="0"/>
                  </a:moveTo>
                  <a:lnTo>
                    <a:pt x="649705" y="0"/>
                  </a:lnTo>
                  <a:cubicBezTo>
                    <a:pt x="673117" y="0"/>
                    <a:pt x="692096" y="18979"/>
                    <a:pt x="692096" y="42391"/>
                  </a:cubicBezTo>
                  <a:lnTo>
                    <a:pt x="692096" y="630827"/>
                  </a:lnTo>
                  <a:cubicBezTo>
                    <a:pt x="692096" y="654239"/>
                    <a:pt x="673117" y="673218"/>
                    <a:pt x="649705" y="673218"/>
                  </a:cubicBezTo>
                  <a:lnTo>
                    <a:pt x="42391" y="673218"/>
                  </a:lnTo>
                  <a:cubicBezTo>
                    <a:pt x="18979" y="673218"/>
                    <a:pt x="0" y="654239"/>
                    <a:pt x="0" y="630827"/>
                  </a:cubicBezTo>
                  <a:lnTo>
                    <a:pt x="0" y="42391"/>
                  </a:lnTo>
                  <a:cubicBezTo>
                    <a:pt x="0" y="18979"/>
                    <a:pt x="18979" y="0"/>
                    <a:pt x="42391" y="0"/>
                  </a:cubicBezTo>
                  <a:close/>
                </a:path>
              </a:pathLst>
            </a:custGeom>
            <a:blipFill>
              <a:blip r:embed="rId3"/>
              <a:stretch>
                <a:fillRect l="-41875" r="-24703"/>
              </a:stretch>
            </a:blipFill>
          </p:spPr>
        </p:sp>
      </p:grpSp>
    </p:spTree>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0" y="254351"/>
            <a:ext cx="3510235" cy="1254410"/>
            <a:chOff x="0" y="-95250"/>
            <a:chExt cx="924506" cy="330379"/>
          </a:xfrm>
        </p:grpSpPr>
        <p:sp>
          <p:nvSpPr>
            <p:cNvPr id="3" name="Freeform 3"/>
            <p:cNvSpPr/>
            <p:nvPr/>
          </p:nvSpPr>
          <p:spPr>
            <a:xfrm>
              <a:off x="0" y="-31040"/>
              <a:ext cx="924506" cy="235129"/>
            </a:xfrm>
            <a:custGeom>
              <a:avLst/>
              <a:gdLst/>
              <a:ahLst/>
              <a:cxnLst/>
              <a:rect l="l" t="t" r="r" b="b"/>
              <a:pathLst>
                <a:path w="924506" h="235129">
                  <a:moveTo>
                    <a:pt x="111655" y="0"/>
                  </a:moveTo>
                  <a:lnTo>
                    <a:pt x="812851" y="0"/>
                  </a:lnTo>
                  <a:cubicBezTo>
                    <a:pt x="842464" y="0"/>
                    <a:pt x="870864" y="11764"/>
                    <a:pt x="891803" y="32703"/>
                  </a:cubicBezTo>
                  <a:cubicBezTo>
                    <a:pt x="912743" y="53642"/>
                    <a:pt x="924506" y="82042"/>
                    <a:pt x="924506" y="111655"/>
                  </a:cubicBezTo>
                  <a:lnTo>
                    <a:pt x="924506" y="123474"/>
                  </a:lnTo>
                  <a:cubicBezTo>
                    <a:pt x="924506" y="185140"/>
                    <a:pt x="874517" y="235129"/>
                    <a:pt x="812851" y="235129"/>
                  </a:cubicBezTo>
                  <a:lnTo>
                    <a:pt x="111655" y="235129"/>
                  </a:lnTo>
                  <a:cubicBezTo>
                    <a:pt x="49990" y="235129"/>
                    <a:pt x="0" y="185140"/>
                    <a:pt x="0" y="123474"/>
                  </a:cubicBezTo>
                  <a:lnTo>
                    <a:pt x="0" y="111655"/>
                  </a:lnTo>
                  <a:cubicBezTo>
                    <a:pt x="0" y="49990"/>
                    <a:pt x="49990" y="0"/>
                    <a:pt x="111655" y="0"/>
                  </a:cubicBezTo>
                  <a:close/>
                </a:path>
              </a:pathLst>
            </a:custGeom>
            <a:solidFill>
              <a:srgbClr val="FF9898"/>
            </a:solidFill>
            <a:ln cap="rnd">
              <a:noFill/>
              <a:prstDash val="solid"/>
              <a:round/>
            </a:ln>
          </p:spPr>
          <p:txBody>
            <a:bodyPr tIns="182880"/>
            <a:lstStyle/>
            <a:p>
              <a:endParaRPr lang="en-US"/>
            </a:p>
          </p:txBody>
        </p:sp>
        <p:sp>
          <p:nvSpPr>
            <p:cNvPr id="4" name="TextBox 4"/>
            <p:cNvSpPr txBox="1"/>
            <p:nvPr/>
          </p:nvSpPr>
          <p:spPr>
            <a:xfrm>
              <a:off x="0" y="-95250"/>
              <a:ext cx="924506" cy="330379"/>
            </a:xfrm>
            <a:prstGeom prst="rect">
              <a:avLst/>
            </a:prstGeom>
          </p:spPr>
          <p:txBody>
            <a:bodyPr lIns="50800" tIns="182880" rIns="50800" bIns="50800" rtlCol="0" anchor="ctr"/>
            <a:lstStyle/>
            <a:p>
              <a:pPr marL="0" lvl="0" indent="0" algn="ctr">
                <a:lnSpc>
                  <a:spcPts val="4619"/>
                </a:lnSpc>
                <a:spcBef>
                  <a:spcPct val="0"/>
                </a:spcBef>
              </a:pPr>
              <a:r>
                <a:rPr lang="en-US" sz="3299" dirty="0">
                  <a:solidFill>
                    <a:srgbClr val="000000"/>
                  </a:solidFill>
                  <a:latin typeface="Poppins Bold"/>
                </a:rPr>
                <a:t>AUDIO</a:t>
              </a:r>
            </a:p>
          </p:txBody>
        </p:sp>
      </p:grpSp>
      <p:grpSp>
        <p:nvGrpSpPr>
          <p:cNvPr id="5" name="Group 5"/>
          <p:cNvGrpSpPr/>
          <p:nvPr/>
        </p:nvGrpSpPr>
        <p:grpSpPr>
          <a:xfrm>
            <a:off x="304800" y="1697591"/>
            <a:ext cx="6462772" cy="8209163"/>
            <a:chOff x="0" y="0"/>
            <a:chExt cx="1702129" cy="2162084"/>
          </a:xfrm>
        </p:grpSpPr>
        <p:sp>
          <p:nvSpPr>
            <p:cNvPr id="6" name="Freeform 6"/>
            <p:cNvSpPr/>
            <p:nvPr/>
          </p:nvSpPr>
          <p:spPr>
            <a:xfrm>
              <a:off x="0" y="0"/>
              <a:ext cx="1702129" cy="2162084"/>
            </a:xfrm>
            <a:custGeom>
              <a:avLst/>
              <a:gdLst/>
              <a:ahLst/>
              <a:cxnLst/>
              <a:rect l="l" t="t" r="r" b="b"/>
              <a:pathLst>
                <a:path w="1702129" h="2162084">
                  <a:moveTo>
                    <a:pt x="61094" y="0"/>
                  </a:moveTo>
                  <a:lnTo>
                    <a:pt x="1641035" y="0"/>
                  </a:lnTo>
                  <a:cubicBezTo>
                    <a:pt x="1674776" y="0"/>
                    <a:pt x="1702129" y="27353"/>
                    <a:pt x="1702129" y="61094"/>
                  </a:cubicBezTo>
                  <a:lnTo>
                    <a:pt x="1702129" y="2100990"/>
                  </a:lnTo>
                  <a:cubicBezTo>
                    <a:pt x="1702129" y="2117193"/>
                    <a:pt x="1695693" y="2132733"/>
                    <a:pt x="1684235" y="2144190"/>
                  </a:cubicBezTo>
                  <a:cubicBezTo>
                    <a:pt x="1672778" y="2155647"/>
                    <a:pt x="1657238" y="2162084"/>
                    <a:pt x="1641035" y="2162084"/>
                  </a:cubicBezTo>
                  <a:lnTo>
                    <a:pt x="61094" y="2162084"/>
                  </a:lnTo>
                  <a:cubicBezTo>
                    <a:pt x="27353" y="2162084"/>
                    <a:pt x="0" y="2134731"/>
                    <a:pt x="0" y="2100990"/>
                  </a:cubicBezTo>
                  <a:lnTo>
                    <a:pt x="0" y="61094"/>
                  </a:lnTo>
                  <a:cubicBezTo>
                    <a:pt x="0" y="44891"/>
                    <a:pt x="6437" y="29351"/>
                    <a:pt x="17894" y="17894"/>
                  </a:cubicBezTo>
                  <a:cubicBezTo>
                    <a:pt x="29351" y="6437"/>
                    <a:pt x="44891" y="0"/>
                    <a:pt x="61094" y="0"/>
                  </a:cubicBezTo>
                  <a:close/>
                </a:path>
              </a:pathLst>
            </a:custGeom>
            <a:solidFill>
              <a:srgbClr val="FF9898"/>
            </a:solidFill>
          </p:spPr>
        </p:sp>
        <p:sp>
          <p:nvSpPr>
            <p:cNvPr id="7" name="TextBox 7"/>
            <p:cNvSpPr txBox="1"/>
            <p:nvPr/>
          </p:nvSpPr>
          <p:spPr>
            <a:xfrm>
              <a:off x="0" y="-76200"/>
              <a:ext cx="1702129" cy="2238284"/>
            </a:xfrm>
            <a:prstGeom prst="rect">
              <a:avLst/>
            </a:prstGeom>
          </p:spPr>
          <p:txBody>
            <a:bodyPr lIns="50800" tIns="50800" rIns="50800" bIns="50800" rtlCol="0" anchor="ctr"/>
            <a:lstStyle/>
            <a:p>
              <a:pPr algn="ctr">
                <a:lnSpc>
                  <a:spcPts val="3779"/>
                </a:lnSpc>
              </a:pPr>
              <a:endParaRPr/>
            </a:p>
            <a:p>
              <a:pPr algn="ctr">
                <a:lnSpc>
                  <a:spcPts val="5039"/>
                </a:lnSpc>
              </a:pPr>
              <a:r>
                <a:rPr lang="en-US" sz="3599">
                  <a:solidFill>
                    <a:srgbClr val="000000"/>
                  </a:solidFill>
                  <a:latin typeface="Poppins"/>
                </a:rPr>
                <a:t>Audio data is captured in binary form through sampling sound wave amplitudes at regular intervals. Formats like WAV, MP3, AAC, and FLAC are commonly used. Fidelity and quality are determined by factors such as bit depth and sample rate.</a:t>
              </a:r>
            </a:p>
            <a:p>
              <a:pPr algn="ctr">
                <a:lnSpc>
                  <a:spcPts val="3639"/>
                </a:lnSpc>
              </a:pPr>
              <a:endParaRPr lang="en-US" sz="3599">
                <a:solidFill>
                  <a:srgbClr val="000000"/>
                </a:solidFill>
                <a:latin typeface="Poppins"/>
              </a:endParaRPr>
            </a:p>
            <a:p>
              <a:pPr algn="ctr">
                <a:lnSpc>
                  <a:spcPts val="4759"/>
                </a:lnSpc>
              </a:pPr>
              <a:endParaRPr lang="en-US" sz="3599">
                <a:solidFill>
                  <a:srgbClr val="000000"/>
                </a:solidFill>
                <a:latin typeface="Poppins"/>
              </a:endParaRPr>
            </a:p>
          </p:txBody>
        </p:sp>
      </p:grpSp>
      <p:grpSp>
        <p:nvGrpSpPr>
          <p:cNvPr id="8" name="Group 8"/>
          <p:cNvGrpSpPr/>
          <p:nvPr/>
        </p:nvGrpSpPr>
        <p:grpSpPr>
          <a:xfrm>
            <a:off x="7167633" y="1697591"/>
            <a:ext cx="10701561" cy="8295468"/>
            <a:chOff x="0" y="0"/>
            <a:chExt cx="2818518" cy="2184815"/>
          </a:xfrm>
        </p:grpSpPr>
        <p:sp>
          <p:nvSpPr>
            <p:cNvPr id="9" name="Freeform 9"/>
            <p:cNvSpPr/>
            <p:nvPr/>
          </p:nvSpPr>
          <p:spPr>
            <a:xfrm>
              <a:off x="0" y="0"/>
              <a:ext cx="2818518" cy="2184815"/>
            </a:xfrm>
            <a:custGeom>
              <a:avLst/>
              <a:gdLst/>
              <a:ahLst/>
              <a:cxnLst/>
              <a:rect l="l" t="t" r="r" b="b"/>
              <a:pathLst>
                <a:path w="2818518" h="2184815">
                  <a:moveTo>
                    <a:pt x="36895" y="0"/>
                  </a:moveTo>
                  <a:lnTo>
                    <a:pt x="2781623" y="0"/>
                  </a:lnTo>
                  <a:cubicBezTo>
                    <a:pt x="2802000" y="0"/>
                    <a:pt x="2818518" y="16519"/>
                    <a:pt x="2818518" y="36895"/>
                  </a:cubicBezTo>
                  <a:lnTo>
                    <a:pt x="2818518" y="2147919"/>
                  </a:lnTo>
                  <a:cubicBezTo>
                    <a:pt x="2818518" y="2168296"/>
                    <a:pt x="2802000" y="2184815"/>
                    <a:pt x="2781623" y="2184815"/>
                  </a:cubicBezTo>
                  <a:lnTo>
                    <a:pt x="36895" y="2184815"/>
                  </a:lnTo>
                  <a:cubicBezTo>
                    <a:pt x="16519" y="2184815"/>
                    <a:pt x="0" y="2168296"/>
                    <a:pt x="0" y="2147919"/>
                  </a:cubicBezTo>
                  <a:lnTo>
                    <a:pt x="0" y="36895"/>
                  </a:lnTo>
                  <a:cubicBezTo>
                    <a:pt x="0" y="16519"/>
                    <a:pt x="16519" y="0"/>
                    <a:pt x="36895" y="0"/>
                  </a:cubicBezTo>
                  <a:close/>
                </a:path>
              </a:pathLst>
            </a:custGeom>
            <a:solidFill>
              <a:srgbClr val="E9E9E9"/>
            </a:solidFill>
            <a:ln w="38100" cap="rnd">
              <a:solidFill>
                <a:srgbClr val="000000"/>
              </a:solidFill>
              <a:prstDash val="solid"/>
              <a:round/>
            </a:ln>
          </p:spPr>
        </p:sp>
        <p:sp>
          <p:nvSpPr>
            <p:cNvPr id="10" name="TextBox 10"/>
            <p:cNvSpPr txBox="1"/>
            <p:nvPr/>
          </p:nvSpPr>
          <p:spPr>
            <a:xfrm>
              <a:off x="0" y="-57150"/>
              <a:ext cx="2818518" cy="22419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7618629" y="2539801"/>
            <a:ext cx="9799569" cy="6611047"/>
            <a:chOff x="0" y="0"/>
            <a:chExt cx="1584941" cy="1069243"/>
          </a:xfrm>
        </p:grpSpPr>
        <p:sp>
          <p:nvSpPr>
            <p:cNvPr id="12" name="Freeform 12"/>
            <p:cNvSpPr/>
            <p:nvPr/>
          </p:nvSpPr>
          <p:spPr>
            <a:xfrm>
              <a:off x="0" y="0"/>
              <a:ext cx="1584941" cy="1069243"/>
            </a:xfrm>
            <a:custGeom>
              <a:avLst/>
              <a:gdLst/>
              <a:ahLst/>
              <a:cxnLst/>
              <a:rect l="l" t="t" r="r" b="b"/>
              <a:pathLst>
                <a:path w="1584941" h="1069243">
                  <a:moveTo>
                    <a:pt x="18171" y="0"/>
                  </a:moveTo>
                  <a:lnTo>
                    <a:pt x="1566770" y="0"/>
                  </a:lnTo>
                  <a:cubicBezTo>
                    <a:pt x="1571590" y="0"/>
                    <a:pt x="1576211" y="1914"/>
                    <a:pt x="1579619" y="5322"/>
                  </a:cubicBezTo>
                  <a:cubicBezTo>
                    <a:pt x="1583027" y="8730"/>
                    <a:pt x="1584941" y="13351"/>
                    <a:pt x="1584941" y="18171"/>
                  </a:cubicBezTo>
                  <a:lnTo>
                    <a:pt x="1584941" y="1051072"/>
                  </a:lnTo>
                  <a:cubicBezTo>
                    <a:pt x="1584941" y="1061108"/>
                    <a:pt x="1576806" y="1069243"/>
                    <a:pt x="1566770" y="1069243"/>
                  </a:cubicBezTo>
                  <a:lnTo>
                    <a:pt x="18171" y="1069243"/>
                  </a:lnTo>
                  <a:cubicBezTo>
                    <a:pt x="13351" y="1069243"/>
                    <a:pt x="8730" y="1067328"/>
                    <a:pt x="5322" y="1063921"/>
                  </a:cubicBezTo>
                  <a:cubicBezTo>
                    <a:pt x="1914" y="1060513"/>
                    <a:pt x="0" y="1055891"/>
                    <a:pt x="0" y="1051072"/>
                  </a:cubicBezTo>
                  <a:lnTo>
                    <a:pt x="0" y="18171"/>
                  </a:lnTo>
                  <a:cubicBezTo>
                    <a:pt x="0" y="13351"/>
                    <a:pt x="1914" y="8730"/>
                    <a:pt x="5322" y="5322"/>
                  </a:cubicBezTo>
                  <a:cubicBezTo>
                    <a:pt x="8730" y="1914"/>
                    <a:pt x="13351" y="0"/>
                    <a:pt x="18171" y="0"/>
                  </a:cubicBezTo>
                  <a:close/>
                </a:path>
              </a:pathLst>
            </a:custGeom>
            <a:blipFill>
              <a:blip r:embed="rId2"/>
              <a:stretch>
                <a:fillRect t="-415" b="-415"/>
              </a:stretch>
            </a:blipFill>
            <a:ln cap="rnd">
              <a:noFill/>
              <a:prstDash val="solid"/>
              <a:round/>
            </a:ln>
          </p:spPr>
        </p:sp>
      </p:grpSp>
    </p:spTree>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95804" y="2518310"/>
            <a:ext cx="9420938" cy="5246370"/>
            <a:chOff x="0" y="0"/>
            <a:chExt cx="9783545" cy="5448300"/>
          </a:xfrm>
        </p:grpSpPr>
        <p:sp>
          <p:nvSpPr>
            <p:cNvPr id="3" name="Freeform 3"/>
            <p:cNvSpPr/>
            <p:nvPr/>
          </p:nvSpPr>
          <p:spPr>
            <a:xfrm>
              <a:off x="0" y="0"/>
              <a:ext cx="9781914" cy="5448300"/>
            </a:xfrm>
            <a:custGeom>
              <a:avLst/>
              <a:gdLst/>
              <a:ahLst/>
              <a:cxnLst/>
              <a:rect l="l" t="t" r="r" b="b"/>
              <a:pathLst>
                <a:path w="9781914" h="5448300">
                  <a:moveTo>
                    <a:pt x="8118711" y="0"/>
                  </a:moveTo>
                  <a:lnTo>
                    <a:pt x="1664833" y="0"/>
                  </a:lnTo>
                  <a:cubicBezTo>
                    <a:pt x="745180" y="0"/>
                    <a:pt x="0" y="580390"/>
                    <a:pt x="0" y="1296670"/>
                  </a:cubicBezTo>
                  <a:lnTo>
                    <a:pt x="0" y="5448300"/>
                  </a:lnTo>
                  <a:lnTo>
                    <a:pt x="8117081" y="5448300"/>
                  </a:lnTo>
                  <a:cubicBezTo>
                    <a:pt x="9036734" y="5448300"/>
                    <a:pt x="9781914" y="4867910"/>
                    <a:pt x="9781914" y="4151630"/>
                  </a:cubicBezTo>
                  <a:lnTo>
                    <a:pt x="9781914" y="0"/>
                  </a:lnTo>
                  <a:lnTo>
                    <a:pt x="8118711" y="0"/>
                  </a:lnTo>
                  <a:close/>
                </a:path>
              </a:pathLst>
            </a:custGeom>
            <a:blipFill>
              <a:blip r:embed="rId2"/>
              <a:stretch>
                <a:fillRect l="-5697" r="-5697"/>
              </a:stretch>
            </a:blipFill>
          </p:spPr>
        </p:sp>
      </p:grpSp>
      <p:grpSp>
        <p:nvGrpSpPr>
          <p:cNvPr id="4" name="Group 4"/>
          <p:cNvGrpSpPr/>
          <p:nvPr/>
        </p:nvGrpSpPr>
        <p:grpSpPr>
          <a:xfrm>
            <a:off x="8595804" y="8806915"/>
            <a:ext cx="7196701" cy="1166429"/>
            <a:chOff x="0" y="0"/>
            <a:chExt cx="1895427" cy="307208"/>
          </a:xfrm>
        </p:grpSpPr>
        <p:sp>
          <p:nvSpPr>
            <p:cNvPr id="5" name="Freeform 5"/>
            <p:cNvSpPr/>
            <p:nvPr/>
          </p:nvSpPr>
          <p:spPr>
            <a:xfrm>
              <a:off x="0" y="0"/>
              <a:ext cx="1895427" cy="307208"/>
            </a:xfrm>
            <a:custGeom>
              <a:avLst/>
              <a:gdLst/>
              <a:ahLst/>
              <a:cxnLst/>
              <a:rect l="l" t="t" r="r" b="b"/>
              <a:pathLst>
                <a:path w="1895427" h="307208">
                  <a:moveTo>
                    <a:pt x="54864" y="0"/>
                  </a:moveTo>
                  <a:lnTo>
                    <a:pt x="1840564" y="0"/>
                  </a:lnTo>
                  <a:cubicBezTo>
                    <a:pt x="1855114" y="0"/>
                    <a:pt x="1869069" y="5780"/>
                    <a:pt x="1879358" y="16069"/>
                  </a:cubicBezTo>
                  <a:cubicBezTo>
                    <a:pt x="1889647" y="26358"/>
                    <a:pt x="1895427" y="40313"/>
                    <a:pt x="1895427" y="54864"/>
                  </a:cubicBezTo>
                  <a:lnTo>
                    <a:pt x="1895427" y="252344"/>
                  </a:lnTo>
                  <a:cubicBezTo>
                    <a:pt x="1895427" y="266895"/>
                    <a:pt x="1889647" y="280849"/>
                    <a:pt x="1879358" y="291138"/>
                  </a:cubicBezTo>
                  <a:cubicBezTo>
                    <a:pt x="1869069" y="301427"/>
                    <a:pt x="1855114" y="307208"/>
                    <a:pt x="1840564" y="307208"/>
                  </a:cubicBezTo>
                  <a:lnTo>
                    <a:pt x="54864" y="307208"/>
                  </a:lnTo>
                  <a:cubicBezTo>
                    <a:pt x="40313" y="307208"/>
                    <a:pt x="26358" y="301427"/>
                    <a:pt x="16069" y="291138"/>
                  </a:cubicBezTo>
                  <a:cubicBezTo>
                    <a:pt x="5780" y="280849"/>
                    <a:pt x="0" y="266895"/>
                    <a:pt x="0" y="252344"/>
                  </a:cubicBezTo>
                  <a:lnTo>
                    <a:pt x="0" y="54864"/>
                  </a:lnTo>
                  <a:cubicBezTo>
                    <a:pt x="0" y="40313"/>
                    <a:pt x="5780" y="26358"/>
                    <a:pt x="16069" y="16069"/>
                  </a:cubicBezTo>
                  <a:cubicBezTo>
                    <a:pt x="26358" y="5780"/>
                    <a:pt x="40313" y="0"/>
                    <a:pt x="54864" y="0"/>
                  </a:cubicBezTo>
                  <a:close/>
                </a:path>
              </a:pathLst>
            </a:custGeom>
            <a:solidFill>
              <a:srgbClr val="C298FF"/>
            </a:solidFill>
          </p:spPr>
        </p:sp>
        <p:sp>
          <p:nvSpPr>
            <p:cNvPr id="6" name="TextBox 6"/>
            <p:cNvSpPr txBox="1"/>
            <p:nvPr/>
          </p:nvSpPr>
          <p:spPr>
            <a:xfrm>
              <a:off x="0" y="-38100"/>
              <a:ext cx="1895427" cy="34530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98" y="1550261"/>
            <a:ext cx="6484857" cy="695325"/>
          </a:xfrm>
          <a:prstGeom prst="rect">
            <a:avLst/>
          </a:prstGeom>
        </p:spPr>
        <p:txBody>
          <a:bodyPr lIns="0" tIns="0" rIns="0" bIns="0" rtlCol="0" anchor="t">
            <a:spAutoFit/>
          </a:bodyPr>
          <a:lstStyle/>
          <a:p>
            <a:pPr>
              <a:lnSpc>
                <a:spcPts val="5400"/>
              </a:lnSpc>
            </a:pPr>
            <a:r>
              <a:rPr lang="en-US" sz="4500">
                <a:solidFill>
                  <a:srgbClr val="000000"/>
                </a:solidFill>
                <a:latin typeface="League Spartan Bold"/>
              </a:rPr>
              <a:t>DATA ENCRYPTION</a:t>
            </a:r>
          </a:p>
        </p:txBody>
      </p:sp>
      <p:sp>
        <p:nvSpPr>
          <p:cNvPr id="8" name="TextBox 8"/>
          <p:cNvSpPr txBox="1"/>
          <p:nvPr/>
        </p:nvSpPr>
        <p:spPr>
          <a:xfrm>
            <a:off x="789898" y="3048305"/>
            <a:ext cx="6850465" cy="4533900"/>
          </a:xfrm>
          <a:prstGeom prst="rect">
            <a:avLst/>
          </a:prstGeom>
        </p:spPr>
        <p:txBody>
          <a:bodyPr lIns="0" tIns="0" rIns="0" bIns="0" rtlCol="0" anchor="t">
            <a:spAutoFit/>
          </a:bodyPr>
          <a:lstStyle/>
          <a:p>
            <a:pPr algn="just">
              <a:lnSpc>
                <a:spcPts val="3240"/>
              </a:lnSpc>
            </a:pPr>
            <a:r>
              <a:rPr lang="en-US" sz="2700">
                <a:solidFill>
                  <a:srgbClr val="000000"/>
                </a:solidFill>
                <a:latin typeface="Poppins"/>
              </a:rPr>
              <a:t>Encryption is a method used to encode data in such a way that only authorized parties can access it. It involves transforming plaintext (readable data) into ciphertext (encrypted data) using an algorithm and a secret key. This process ensures that even if unauthorized parties intercept the encrypted data, they cannot decipher its meaning without the corresponding decryption key.</a:t>
            </a:r>
          </a:p>
        </p:txBody>
      </p:sp>
      <p:grpSp>
        <p:nvGrpSpPr>
          <p:cNvPr id="9" name="Group 9"/>
          <p:cNvGrpSpPr/>
          <p:nvPr/>
        </p:nvGrpSpPr>
        <p:grpSpPr>
          <a:xfrm>
            <a:off x="10820041" y="313656"/>
            <a:ext cx="7196701" cy="1166429"/>
            <a:chOff x="0" y="0"/>
            <a:chExt cx="1895427" cy="307208"/>
          </a:xfrm>
        </p:grpSpPr>
        <p:sp>
          <p:nvSpPr>
            <p:cNvPr id="10" name="Freeform 10"/>
            <p:cNvSpPr/>
            <p:nvPr/>
          </p:nvSpPr>
          <p:spPr>
            <a:xfrm>
              <a:off x="0" y="0"/>
              <a:ext cx="1895427" cy="307208"/>
            </a:xfrm>
            <a:custGeom>
              <a:avLst/>
              <a:gdLst/>
              <a:ahLst/>
              <a:cxnLst/>
              <a:rect l="l" t="t" r="r" b="b"/>
              <a:pathLst>
                <a:path w="1895427" h="307208">
                  <a:moveTo>
                    <a:pt x="54864" y="0"/>
                  </a:moveTo>
                  <a:lnTo>
                    <a:pt x="1840564" y="0"/>
                  </a:lnTo>
                  <a:cubicBezTo>
                    <a:pt x="1855114" y="0"/>
                    <a:pt x="1869069" y="5780"/>
                    <a:pt x="1879358" y="16069"/>
                  </a:cubicBezTo>
                  <a:cubicBezTo>
                    <a:pt x="1889647" y="26358"/>
                    <a:pt x="1895427" y="40313"/>
                    <a:pt x="1895427" y="54864"/>
                  </a:cubicBezTo>
                  <a:lnTo>
                    <a:pt x="1895427" y="252344"/>
                  </a:lnTo>
                  <a:cubicBezTo>
                    <a:pt x="1895427" y="266895"/>
                    <a:pt x="1889647" y="280849"/>
                    <a:pt x="1879358" y="291138"/>
                  </a:cubicBezTo>
                  <a:cubicBezTo>
                    <a:pt x="1869069" y="301427"/>
                    <a:pt x="1855114" y="307208"/>
                    <a:pt x="1840564" y="307208"/>
                  </a:cubicBezTo>
                  <a:lnTo>
                    <a:pt x="54864" y="307208"/>
                  </a:lnTo>
                  <a:cubicBezTo>
                    <a:pt x="40313" y="307208"/>
                    <a:pt x="26358" y="301427"/>
                    <a:pt x="16069" y="291138"/>
                  </a:cubicBezTo>
                  <a:cubicBezTo>
                    <a:pt x="5780" y="280849"/>
                    <a:pt x="0" y="266895"/>
                    <a:pt x="0" y="252344"/>
                  </a:cubicBezTo>
                  <a:lnTo>
                    <a:pt x="0" y="54864"/>
                  </a:lnTo>
                  <a:cubicBezTo>
                    <a:pt x="0" y="40313"/>
                    <a:pt x="5780" y="26358"/>
                    <a:pt x="16069" y="16069"/>
                  </a:cubicBezTo>
                  <a:cubicBezTo>
                    <a:pt x="26358" y="5780"/>
                    <a:pt x="40313" y="0"/>
                    <a:pt x="54864" y="0"/>
                  </a:cubicBezTo>
                  <a:close/>
                </a:path>
              </a:pathLst>
            </a:custGeom>
            <a:solidFill>
              <a:srgbClr val="C298FF"/>
            </a:solidFill>
          </p:spPr>
        </p:sp>
        <p:sp>
          <p:nvSpPr>
            <p:cNvPr id="11" name="TextBox 11"/>
            <p:cNvSpPr txBox="1"/>
            <p:nvPr/>
          </p:nvSpPr>
          <p:spPr>
            <a:xfrm>
              <a:off x="0" y="-38100"/>
              <a:ext cx="1895427" cy="345308"/>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9031" y="1289507"/>
            <a:ext cx="2211913" cy="2329082"/>
            <a:chOff x="0" y="0"/>
            <a:chExt cx="582561" cy="613421"/>
          </a:xfrm>
        </p:grpSpPr>
        <p:sp>
          <p:nvSpPr>
            <p:cNvPr id="3" name="Freeform 3"/>
            <p:cNvSpPr/>
            <p:nvPr/>
          </p:nvSpPr>
          <p:spPr>
            <a:xfrm>
              <a:off x="0" y="0"/>
              <a:ext cx="582561" cy="613421"/>
            </a:xfrm>
            <a:custGeom>
              <a:avLst/>
              <a:gdLst/>
              <a:ahLst/>
              <a:cxnLst/>
              <a:rect l="l" t="t" r="r" b="b"/>
              <a:pathLst>
                <a:path w="582561" h="613421">
                  <a:moveTo>
                    <a:pt x="119003" y="0"/>
                  </a:moveTo>
                  <a:lnTo>
                    <a:pt x="463558" y="0"/>
                  </a:lnTo>
                  <a:cubicBezTo>
                    <a:pt x="529282" y="0"/>
                    <a:pt x="582561" y="53280"/>
                    <a:pt x="582561" y="119003"/>
                  </a:cubicBezTo>
                  <a:lnTo>
                    <a:pt x="582561" y="494417"/>
                  </a:lnTo>
                  <a:cubicBezTo>
                    <a:pt x="582561" y="560141"/>
                    <a:pt x="529282" y="613421"/>
                    <a:pt x="463558" y="613421"/>
                  </a:cubicBezTo>
                  <a:lnTo>
                    <a:pt x="119003" y="613421"/>
                  </a:lnTo>
                  <a:cubicBezTo>
                    <a:pt x="53280" y="613421"/>
                    <a:pt x="0" y="560141"/>
                    <a:pt x="0" y="494417"/>
                  </a:cubicBezTo>
                  <a:lnTo>
                    <a:pt x="0" y="119003"/>
                  </a:lnTo>
                  <a:cubicBezTo>
                    <a:pt x="0" y="53280"/>
                    <a:pt x="53280" y="0"/>
                    <a:pt x="119003" y="0"/>
                  </a:cubicBezTo>
                  <a:close/>
                </a:path>
              </a:pathLst>
            </a:custGeom>
            <a:solidFill>
              <a:srgbClr val="C298FF"/>
            </a:solidFill>
            <a:ln w="19050" cap="rnd">
              <a:solidFill>
                <a:srgbClr val="000000"/>
              </a:solidFill>
              <a:prstDash val="solid"/>
              <a:round/>
            </a:ln>
          </p:spPr>
        </p:sp>
        <p:sp>
          <p:nvSpPr>
            <p:cNvPr id="4" name="TextBox 4"/>
            <p:cNvSpPr txBox="1"/>
            <p:nvPr/>
          </p:nvSpPr>
          <p:spPr>
            <a:xfrm>
              <a:off x="0" y="-9525"/>
              <a:ext cx="582561" cy="622946"/>
            </a:xfrm>
            <a:prstGeom prst="rect">
              <a:avLst/>
            </a:prstGeom>
          </p:spPr>
          <p:txBody>
            <a:bodyPr lIns="50800" tIns="50800" rIns="50800" bIns="50800" rtlCol="0" anchor="ctr"/>
            <a:lstStyle/>
            <a:p>
              <a:pPr marL="0" lvl="0" indent="0" algn="ctr">
                <a:lnSpc>
                  <a:spcPts val="5400"/>
                </a:lnSpc>
                <a:spcBef>
                  <a:spcPct val="0"/>
                </a:spcBef>
              </a:pPr>
              <a:r>
                <a:rPr lang="en-US" sz="4500" u="none" strike="noStrike">
                  <a:solidFill>
                    <a:srgbClr val="000000"/>
                  </a:solidFill>
                  <a:latin typeface="League Spartan Bold"/>
                </a:rPr>
                <a:t>DATA</a:t>
              </a:r>
            </a:p>
          </p:txBody>
        </p:sp>
      </p:grpSp>
      <p:grpSp>
        <p:nvGrpSpPr>
          <p:cNvPr id="5" name="Group 5"/>
          <p:cNvGrpSpPr/>
          <p:nvPr/>
        </p:nvGrpSpPr>
        <p:grpSpPr>
          <a:xfrm>
            <a:off x="5226229" y="1557364"/>
            <a:ext cx="3908292" cy="1793367"/>
            <a:chOff x="0" y="0"/>
            <a:chExt cx="1029344" cy="472327"/>
          </a:xfrm>
        </p:grpSpPr>
        <p:sp>
          <p:nvSpPr>
            <p:cNvPr id="6" name="Freeform 6"/>
            <p:cNvSpPr/>
            <p:nvPr/>
          </p:nvSpPr>
          <p:spPr>
            <a:xfrm>
              <a:off x="0" y="0"/>
              <a:ext cx="1029344" cy="472327"/>
            </a:xfrm>
            <a:custGeom>
              <a:avLst/>
              <a:gdLst/>
              <a:ahLst/>
              <a:cxnLst/>
              <a:rect l="l" t="t" r="r" b="b"/>
              <a:pathLst>
                <a:path w="1029344" h="472327">
                  <a:moveTo>
                    <a:pt x="67350" y="0"/>
                  </a:moveTo>
                  <a:lnTo>
                    <a:pt x="961994" y="0"/>
                  </a:lnTo>
                  <a:cubicBezTo>
                    <a:pt x="979856" y="0"/>
                    <a:pt x="996987" y="7096"/>
                    <a:pt x="1009618" y="19726"/>
                  </a:cubicBezTo>
                  <a:cubicBezTo>
                    <a:pt x="1022249" y="32357"/>
                    <a:pt x="1029344" y="49488"/>
                    <a:pt x="1029344" y="67350"/>
                  </a:cubicBezTo>
                  <a:lnTo>
                    <a:pt x="1029344" y="404977"/>
                  </a:lnTo>
                  <a:cubicBezTo>
                    <a:pt x="1029344" y="422839"/>
                    <a:pt x="1022249" y="439970"/>
                    <a:pt x="1009618" y="452601"/>
                  </a:cubicBezTo>
                  <a:cubicBezTo>
                    <a:pt x="996987" y="465231"/>
                    <a:pt x="979856" y="472327"/>
                    <a:pt x="961994" y="472327"/>
                  </a:cubicBezTo>
                  <a:lnTo>
                    <a:pt x="67350" y="472327"/>
                  </a:lnTo>
                  <a:cubicBezTo>
                    <a:pt x="49488" y="472327"/>
                    <a:pt x="32357" y="465231"/>
                    <a:pt x="19726" y="452601"/>
                  </a:cubicBezTo>
                  <a:cubicBezTo>
                    <a:pt x="7096" y="439970"/>
                    <a:pt x="0" y="422839"/>
                    <a:pt x="0" y="404977"/>
                  </a:cubicBezTo>
                  <a:lnTo>
                    <a:pt x="0" y="67350"/>
                  </a:lnTo>
                  <a:cubicBezTo>
                    <a:pt x="0" y="49488"/>
                    <a:pt x="7096" y="32357"/>
                    <a:pt x="19726" y="19726"/>
                  </a:cubicBezTo>
                  <a:cubicBezTo>
                    <a:pt x="32357" y="7096"/>
                    <a:pt x="49488" y="0"/>
                    <a:pt x="67350" y="0"/>
                  </a:cubicBezTo>
                  <a:close/>
                </a:path>
              </a:pathLst>
            </a:custGeom>
            <a:solidFill>
              <a:srgbClr val="C298FF"/>
            </a:solidFill>
            <a:ln w="19050" cap="rnd">
              <a:solidFill>
                <a:srgbClr val="000000"/>
              </a:solidFill>
              <a:prstDash val="solid"/>
              <a:round/>
            </a:ln>
          </p:spPr>
        </p:sp>
        <p:sp>
          <p:nvSpPr>
            <p:cNvPr id="7" name="TextBox 7"/>
            <p:cNvSpPr txBox="1"/>
            <p:nvPr/>
          </p:nvSpPr>
          <p:spPr>
            <a:xfrm>
              <a:off x="0" y="-9525"/>
              <a:ext cx="1029344" cy="481852"/>
            </a:xfrm>
            <a:prstGeom prst="rect">
              <a:avLst/>
            </a:prstGeom>
          </p:spPr>
          <p:txBody>
            <a:bodyPr lIns="50800" tIns="50800" rIns="50800" bIns="50800" rtlCol="0" anchor="ctr"/>
            <a:lstStyle/>
            <a:p>
              <a:pPr marL="0" lvl="0" indent="0" algn="ctr">
                <a:lnSpc>
                  <a:spcPts val="3600"/>
                </a:lnSpc>
                <a:spcBef>
                  <a:spcPct val="0"/>
                </a:spcBef>
              </a:pPr>
              <a:r>
                <a:rPr lang="en-US" sz="3000" u="none" strike="noStrike">
                  <a:solidFill>
                    <a:srgbClr val="000000"/>
                  </a:solidFill>
                  <a:latin typeface="League Spartan Bold"/>
                </a:rPr>
                <a:t>ENCRYPTION</a:t>
              </a:r>
            </a:p>
          </p:txBody>
        </p:sp>
      </p:grpSp>
      <p:grpSp>
        <p:nvGrpSpPr>
          <p:cNvPr id="8" name="Group 8"/>
          <p:cNvGrpSpPr/>
          <p:nvPr/>
        </p:nvGrpSpPr>
        <p:grpSpPr>
          <a:xfrm>
            <a:off x="14897718" y="6668411"/>
            <a:ext cx="2211913" cy="2329082"/>
            <a:chOff x="0" y="0"/>
            <a:chExt cx="582561" cy="613421"/>
          </a:xfrm>
        </p:grpSpPr>
        <p:sp>
          <p:nvSpPr>
            <p:cNvPr id="9" name="Freeform 9"/>
            <p:cNvSpPr/>
            <p:nvPr/>
          </p:nvSpPr>
          <p:spPr>
            <a:xfrm>
              <a:off x="0" y="0"/>
              <a:ext cx="582561" cy="613421"/>
            </a:xfrm>
            <a:custGeom>
              <a:avLst/>
              <a:gdLst/>
              <a:ahLst/>
              <a:cxnLst/>
              <a:rect l="l" t="t" r="r" b="b"/>
              <a:pathLst>
                <a:path w="582561" h="613421">
                  <a:moveTo>
                    <a:pt x="119003" y="0"/>
                  </a:moveTo>
                  <a:lnTo>
                    <a:pt x="463558" y="0"/>
                  </a:lnTo>
                  <a:cubicBezTo>
                    <a:pt x="529282" y="0"/>
                    <a:pt x="582561" y="53280"/>
                    <a:pt x="582561" y="119003"/>
                  </a:cubicBezTo>
                  <a:lnTo>
                    <a:pt x="582561" y="494417"/>
                  </a:lnTo>
                  <a:cubicBezTo>
                    <a:pt x="582561" y="560141"/>
                    <a:pt x="529282" y="613421"/>
                    <a:pt x="463558" y="613421"/>
                  </a:cubicBezTo>
                  <a:lnTo>
                    <a:pt x="119003" y="613421"/>
                  </a:lnTo>
                  <a:cubicBezTo>
                    <a:pt x="53280" y="613421"/>
                    <a:pt x="0" y="560141"/>
                    <a:pt x="0" y="494417"/>
                  </a:cubicBezTo>
                  <a:lnTo>
                    <a:pt x="0" y="119003"/>
                  </a:lnTo>
                  <a:cubicBezTo>
                    <a:pt x="0" y="53280"/>
                    <a:pt x="53280" y="0"/>
                    <a:pt x="119003" y="0"/>
                  </a:cubicBezTo>
                  <a:close/>
                </a:path>
              </a:pathLst>
            </a:custGeom>
            <a:solidFill>
              <a:srgbClr val="C298FF"/>
            </a:solidFill>
            <a:ln w="19050" cap="rnd">
              <a:solidFill>
                <a:srgbClr val="000000"/>
              </a:solidFill>
              <a:prstDash val="solid"/>
              <a:round/>
            </a:ln>
          </p:spPr>
        </p:sp>
        <p:sp>
          <p:nvSpPr>
            <p:cNvPr id="10" name="TextBox 10"/>
            <p:cNvSpPr txBox="1"/>
            <p:nvPr/>
          </p:nvSpPr>
          <p:spPr>
            <a:xfrm>
              <a:off x="0" y="-9525"/>
              <a:ext cx="582561" cy="622946"/>
            </a:xfrm>
            <a:prstGeom prst="rect">
              <a:avLst/>
            </a:prstGeom>
          </p:spPr>
          <p:txBody>
            <a:bodyPr lIns="50800" tIns="50800" rIns="50800" bIns="50800" rtlCol="0" anchor="ctr"/>
            <a:lstStyle/>
            <a:p>
              <a:pPr marL="0" lvl="0" indent="0" algn="ctr">
                <a:lnSpc>
                  <a:spcPts val="5400"/>
                </a:lnSpc>
                <a:spcBef>
                  <a:spcPct val="0"/>
                </a:spcBef>
              </a:pPr>
              <a:r>
                <a:rPr lang="en-US" sz="4500" u="none" strike="noStrike">
                  <a:solidFill>
                    <a:srgbClr val="000000"/>
                  </a:solidFill>
                  <a:latin typeface="League Spartan Bold"/>
                </a:rPr>
                <a:t>DATA</a:t>
              </a:r>
            </a:p>
          </p:txBody>
        </p:sp>
      </p:grpSp>
      <p:grpSp>
        <p:nvGrpSpPr>
          <p:cNvPr id="11" name="Group 11"/>
          <p:cNvGrpSpPr/>
          <p:nvPr/>
        </p:nvGrpSpPr>
        <p:grpSpPr>
          <a:xfrm>
            <a:off x="9614008" y="6936269"/>
            <a:ext cx="3908292" cy="1793367"/>
            <a:chOff x="0" y="0"/>
            <a:chExt cx="1029344" cy="472327"/>
          </a:xfrm>
        </p:grpSpPr>
        <p:sp>
          <p:nvSpPr>
            <p:cNvPr id="12" name="Freeform 12"/>
            <p:cNvSpPr/>
            <p:nvPr/>
          </p:nvSpPr>
          <p:spPr>
            <a:xfrm>
              <a:off x="0" y="0"/>
              <a:ext cx="1029344" cy="472327"/>
            </a:xfrm>
            <a:custGeom>
              <a:avLst/>
              <a:gdLst/>
              <a:ahLst/>
              <a:cxnLst/>
              <a:rect l="l" t="t" r="r" b="b"/>
              <a:pathLst>
                <a:path w="1029344" h="472327">
                  <a:moveTo>
                    <a:pt x="67350" y="0"/>
                  </a:moveTo>
                  <a:lnTo>
                    <a:pt x="961994" y="0"/>
                  </a:lnTo>
                  <a:cubicBezTo>
                    <a:pt x="979856" y="0"/>
                    <a:pt x="996987" y="7096"/>
                    <a:pt x="1009618" y="19726"/>
                  </a:cubicBezTo>
                  <a:cubicBezTo>
                    <a:pt x="1022249" y="32357"/>
                    <a:pt x="1029344" y="49488"/>
                    <a:pt x="1029344" y="67350"/>
                  </a:cubicBezTo>
                  <a:lnTo>
                    <a:pt x="1029344" y="404977"/>
                  </a:lnTo>
                  <a:cubicBezTo>
                    <a:pt x="1029344" y="422839"/>
                    <a:pt x="1022249" y="439970"/>
                    <a:pt x="1009618" y="452601"/>
                  </a:cubicBezTo>
                  <a:cubicBezTo>
                    <a:pt x="996987" y="465231"/>
                    <a:pt x="979856" y="472327"/>
                    <a:pt x="961994" y="472327"/>
                  </a:cubicBezTo>
                  <a:lnTo>
                    <a:pt x="67350" y="472327"/>
                  </a:lnTo>
                  <a:cubicBezTo>
                    <a:pt x="49488" y="472327"/>
                    <a:pt x="32357" y="465231"/>
                    <a:pt x="19726" y="452601"/>
                  </a:cubicBezTo>
                  <a:cubicBezTo>
                    <a:pt x="7096" y="439970"/>
                    <a:pt x="0" y="422839"/>
                    <a:pt x="0" y="404977"/>
                  </a:cubicBezTo>
                  <a:lnTo>
                    <a:pt x="0" y="67350"/>
                  </a:lnTo>
                  <a:cubicBezTo>
                    <a:pt x="0" y="49488"/>
                    <a:pt x="7096" y="32357"/>
                    <a:pt x="19726" y="19726"/>
                  </a:cubicBezTo>
                  <a:cubicBezTo>
                    <a:pt x="32357" y="7096"/>
                    <a:pt x="49488" y="0"/>
                    <a:pt x="67350" y="0"/>
                  </a:cubicBezTo>
                  <a:close/>
                </a:path>
              </a:pathLst>
            </a:custGeom>
            <a:solidFill>
              <a:srgbClr val="C298FF"/>
            </a:solidFill>
            <a:ln w="19050" cap="rnd">
              <a:solidFill>
                <a:srgbClr val="000000"/>
              </a:solidFill>
              <a:prstDash val="solid"/>
              <a:round/>
            </a:ln>
          </p:spPr>
        </p:sp>
        <p:sp>
          <p:nvSpPr>
            <p:cNvPr id="13" name="TextBox 13"/>
            <p:cNvSpPr txBox="1"/>
            <p:nvPr/>
          </p:nvSpPr>
          <p:spPr>
            <a:xfrm>
              <a:off x="0" y="-9525"/>
              <a:ext cx="1029344" cy="481852"/>
            </a:xfrm>
            <a:prstGeom prst="rect">
              <a:avLst/>
            </a:prstGeom>
          </p:spPr>
          <p:txBody>
            <a:bodyPr lIns="50800" tIns="50800" rIns="50800" bIns="50800" rtlCol="0" anchor="ctr"/>
            <a:lstStyle/>
            <a:p>
              <a:pPr marL="0" lvl="0" indent="0" algn="ctr">
                <a:lnSpc>
                  <a:spcPts val="3600"/>
                </a:lnSpc>
                <a:spcBef>
                  <a:spcPct val="0"/>
                </a:spcBef>
              </a:pPr>
              <a:r>
                <a:rPr lang="en-US" sz="3000" dirty="0">
                  <a:solidFill>
                    <a:srgbClr val="000000"/>
                  </a:solidFill>
                  <a:latin typeface="League Spartan Bold"/>
                </a:rPr>
                <a:t>DE</a:t>
              </a:r>
              <a:r>
                <a:rPr lang="en-US" sz="3000" u="none" strike="noStrike" dirty="0">
                  <a:solidFill>
                    <a:srgbClr val="000000"/>
                  </a:solidFill>
                  <a:latin typeface="League Spartan Bold"/>
                </a:rPr>
                <a:t>CRYPTION</a:t>
              </a:r>
            </a:p>
          </p:txBody>
        </p:sp>
      </p:grpSp>
      <p:sp>
        <p:nvSpPr>
          <p:cNvPr id="14" name="AutoShape 14"/>
          <p:cNvSpPr/>
          <p:nvPr/>
        </p:nvSpPr>
        <p:spPr>
          <a:xfrm flipV="1">
            <a:off x="3373681" y="2454048"/>
            <a:ext cx="1566798" cy="0"/>
          </a:xfrm>
          <a:prstGeom prst="line">
            <a:avLst/>
          </a:prstGeom>
          <a:ln w="114300" cap="flat">
            <a:solidFill>
              <a:srgbClr val="000000"/>
            </a:solidFill>
            <a:prstDash val="solid"/>
            <a:headEnd type="none" w="sm" len="sm"/>
            <a:tailEnd type="triangle" w="lg" len="med"/>
          </a:ln>
        </p:spPr>
      </p:sp>
      <p:sp>
        <p:nvSpPr>
          <p:cNvPr id="15" name="AutoShape 15"/>
          <p:cNvSpPr/>
          <p:nvPr/>
        </p:nvSpPr>
        <p:spPr>
          <a:xfrm>
            <a:off x="6292653" y="7832952"/>
            <a:ext cx="2701678" cy="0"/>
          </a:xfrm>
          <a:prstGeom prst="line">
            <a:avLst/>
          </a:prstGeom>
          <a:ln w="114300" cap="flat">
            <a:solidFill>
              <a:srgbClr val="C298FF"/>
            </a:solidFill>
            <a:prstDash val="solid"/>
            <a:headEnd type="none" w="sm" len="sm"/>
            <a:tailEnd type="triangle" w="lg" len="med"/>
          </a:ln>
        </p:spPr>
      </p:sp>
      <p:sp>
        <p:nvSpPr>
          <p:cNvPr id="16" name="AutoShape 16"/>
          <p:cNvSpPr/>
          <p:nvPr/>
        </p:nvSpPr>
        <p:spPr>
          <a:xfrm>
            <a:off x="9513337" y="2511198"/>
            <a:ext cx="778083" cy="0"/>
          </a:xfrm>
          <a:prstGeom prst="line">
            <a:avLst/>
          </a:prstGeom>
          <a:ln w="114300" cap="flat">
            <a:solidFill>
              <a:srgbClr val="C298FF"/>
            </a:solidFill>
            <a:prstDash val="solid"/>
            <a:headEnd type="none" w="sm" len="sm"/>
            <a:tailEnd type="none" w="sm" len="sm"/>
          </a:ln>
        </p:spPr>
      </p:sp>
      <p:sp>
        <p:nvSpPr>
          <p:cNvPr id="17" name="AutoShape 17"/>
          <p:cNvSpPr/>
          <p:nvPr/>
        </p:nvSpPr>
        <p:spPr>
          <a:xfrm>
            <a:off x="6292653" y="5404307"/>
            <a:ext cx="3998767" cy="0"/>
          </a:xfrm>
          <a:prstGeom prst="line">
            <a:avLst/>
          </a:prstGeom>
          <a:ln w="114300" cap="flat">
            <a:solidFill>
              <a:srgbClr val="C298FF"/>
            </a:solidFill>
            <a:prstDash val="solid"/>
            <a:headEnd type="none" w="sm" len="sm"/>
            <a:tailEnd type="none" w="sm" len="sm"/>
          </a:ln>
        </p:spPr>
      </p:sp>
      <p:sp>
        <p:nvSpPr>
          <p:cNvPr id="18" name="AutoShape 18"/>
          <p:cNvSpPr/>
          <p:nvPr/>
        </p:nvSpPr>
        <p:spPr>
          <a:xfrm>
            <a:off x="6292653" y="5347157"/>
            <a:ext cx="0" cy="2539136"/>
          </a:xfrm>
          <a:prstGeom prst="line">
            <a:avLst/>
          </a:prstGeom>
          <a:ln w="114300" cap="flat">
            <a:solidFill>
              <a:srgbClr val="C298FF"/>
            </a:solidFill>
            <a:prstDash val="solid"/>
            <a:headEnd type="none" w="sm" len="sm"/>
            <a:tailEnd type="none" w="sm" len="sm"/>
          </a:ln>
        </p:spPr>
      </p:sp>
      <p:sp>
        <p:nvSpPr>
          <p:cNvPr id="19" name="AutoShape 19"/>
          <p:cNvSpPr/>
          <p:nvPr/>
        </p:nvSpPr>
        <p:spPr>
          <a:xfrm flipH="1">
            <a:off x="10234270" y="2511198"/>
            <a:ext cx="0" cy="2835959"/>
          </a:xfrm>
          <a:prstGeom prst="line">
            <a:avLst/>
          </a:prstGeom>
          <a:ln w="114300" cap="flat">
            <a:solidFill>
              <a:srgbClr val="C298FF"/>
            </a:solidFill>
            <a:prstDash val="solid"/>
            <a:headEnd type="none" w="sm" len="sm"/>
            <a:tailEnd type="none" w="sm" len="sm"/>
          </a:ln>
        </p:spPr>
      </p:sp>
      <p:sp>
        <p:nvSpPr>
          <p:cNvPr id="20" name="AutoShape 20"/>
          <p:cNvSpPr/>
          <p:nvPr/>
        </p:nvSpPr>
        <p:spPr>
          <a:xfrm>
            <a:off x="13731302" y="7785327"/>
            <a:ext cx="961555" cy="0"/>
          </a:xfrm>
          <a:prstGeom prst="line">
            <a:avLst/>
          </a:prstGeom>
          <a:ln w="114300" cap="flat">
            <a:solidFill>
              <a:srgbClr val="000000"/>
            </a:solidFill>
            <a:prstDash val="solid"/>
            <a:headEnd type="none" w="sm" len="sm"/>
            <a:tailEnd type="triangle" w="lg" len="med"/>
          </a:ln>
        </p:spPr>
      </p:sp>
      <p:grpSp>
        <p:nvGrpSpPr>
          <p:cNvPr id="21" name="Group 21"/>
          <p:cNvGrpSpPr/>
          <p:nvPr/>
        </p:nvGrpSpPr>
        <p:grpSpPr>
          <a:xfrm>
            <a:off x="10682053" y="2254654"/>
            <a:ext cx="7050639" cy="3294760"/>
            <a:chOff x="0" y="0"/>
            <a:chExt cx="1856958" cy="867756"/>
          </a:xfrm>
        </p:grpSpPr>
        <p:sp>
          <p:nvSpPr>
            <p:cNvPr id="22" name="Freeform 22"/>
            <p:cNvSpPr/>
            <p:nvPr/>
          </p:nvSpPr>
          <p:spPr>
            <a:xfrm>
              <a:off x="0" y="0"/>
              <a:ext cx="1856958" cy="867756"/>
            </a:xfrm>
            <a:custGeom>
              <a:avLst/>
              <a:gdLst/>
              <a:ahLst/>
              <a:cxnLst/>
              <a:rect l="l" t="t" r="r" b="b"/>
              <a:pathLst>
                <a:path w="1856958" h="867756">
                  <a:moveTo>
                    <a:pt x="56000" y="0"/>
                  </a:moveTo>
                  <a:lnTo>
                    <a:pt x="1800958" y="0"/>
                  </a:lnTo>
                  <a:cubicBezTo>
                    <a:pt x="1831886" y="0"/>
                    <a:pt x="1856958" y="25072"/>
                    <a:pt x="1856958" y="56000"/>
                  </a:cubicBezTo>
                  <a:lnTo>
                    <a:pt x="1856958" y="811755"/>
                  </a:lnTo>
                  <a:cubicBezTo>
                    <a:pt x="1856958" y="842683"/>
                    <a:pt x="1831886" y="867756"/>
                    <a:pt x="1800958" y="867756"/>
                  </a:cubicBezTo>
                  <a:lnTo>
                    <a:pt x="56000" y="867756"/>
                  </a:lnTo>
                  <a:cubicBezTo>
                    <a:pt x="25072" y="867756"/>
                    <a:pt x="0" y="842683"/>
                    <a:pt x="0" y="811755"/>
                  </a:cubicBezTo>
                  <a:lnTo>
                    <a:pt x="0" y="56000"/>
                  </a:lnTo>
                  <a:cubicBezTo>
                    <a:pt x="0" y="25072"/>
                    <a:pt x="25072" y="0"/>
                    <a:pt x="56000" y="0"/>
                  </a:cubicBezTo>
                  <a:close/>
                </a:path>
              </a:pathLst>
            </a:custGeom>
            <a:solidFill>
              <a:srgbClr val="C298FF"/>
            </a:solidFill>
          </p:spPr>
        </p:sp>
        <p:sp>
          <p:nvSpPr>
            <p:cNvPr id="23" name="TextBox 23"/>
            <p:cNvSpPr txBox="1"/>
            <p:nvPr/>
          </p:nvSpPr>
          <p:spPr>
            <a:xfrm>
              <a:off x="0" y="-38100"/>
              <a:ext cx="1856958" cy="90585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426738" y="2619375"/>
            <a:ext cx="179115" cy="17911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0426738" y="3099834"/>
            <a:ext cx="179115" cy="17911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0426738" y="3618589"/>
            <a:ext cx="179115" cy="17911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426738" y="4136915"/>
            <a:ext cx="179115" cy="17911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10426738" y="4712912"/>
            <a:ext cx="179115" cy="17911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10760220" y="2546056"/>
            <a:ext cx="6972471" cy="300082"/>
          </a:xfrm>
          <a:prstGeom prst="rect">
            <a:avLst/>
          </a:prstGeom>
        </p:spPr>
        <p:txBody>
          <a:bodyPr wrap="square" lIns="0" tIns="0" rIns="0" bIns="0" rtlCol="0" anchor="t">
            <a:spAutoFit/>
          </a:bodyPr>
          <a:lstStyle/>
          <a:p>
            <a:pPr>
              <a:lnSpc>
                <a:spcPts val="2520"/>
              </a:lnSpc>
            </a:pPr>
            <a:r>
              <a:rPr lang="en-US" sz="1800" dirty="0">
                <a:solidFill>
                  <a:srgbClr val="000000"/>
                </a:solidFill>
                <a:latin typeface="Canva Sans Bold"/>
              </a:rPr>
              <a:t>Mitigates the risk of data breaches and unauthorized access</a:t>
            </a:r>
          </a:p>
        </p:txBody>
      </p:sp>
      <p:sp>
        <p:nvSpPr>
          <p:cNvPr id="40" name="TextBox 40"/>
          <p:cNvSpPr txBox="1"/>
          <p:nvPr/>
        </p:nvSpPr>
        <p:spPr>
          <a:xfrm>
            <a:off x="10760221" y="2980764"/>
            <a:ext cx="6972470" cy="300082"/>
          </a:xfrm>
          <a:prstGeom prst="rect">
            <a:avLst/>
          </a:prstGeom>
        </p:spPr>
        <p:txBody>
          <a:bodyPr wrap="square" lIns="0" tIns="0" rIns="0" bIns="0" rtlCol="0" anchor="t">
            <a:spAutoFit/>
          </a:bodyPr>
          <a:lstStyle/>
          <a:p>
            <a:pPr>
              <a:lnSpc>
                <a:spcPts val="2520"/>
              </a:lnSpc>
            </a:pPr>
            <a:r>
              <a:rPr lang="en-US" sz="1800" dirty="0">
                <a:solidFill>
                  <a:srgbClr val="000000"/>
                </a:solidFill>
                <a:latin typeface="Canva Sans Bold"/>
              </a:rPr>
              <a:t>Only authorized parties can access the encrypted data</a:t>
            </a:r>
          </a:p>
        </p:txBody>
      </p:sp>
      <p:sp>
        <p:nvSpPr>
          <p:cNvPr id="41" name="TextBox 41"/>
          <p:cNvSpPr txBox="1"/>
          <p:nvPr/>
        </p:nvSpPr>
        <p:spPr>
          <a:xfrm>
            <a:off x="10760220" y="3520149"/>
            <a:ext cx="6972469" cy="300082"/>
          </a:xfrm>
          <a:prstGeom prst="rect">
            <a:avLst/>
          </a:prstGeom>
        </p:spPr>
        <p:txBody>
          <a:bodyPr wrap="square" lIns="0" tIns="0" rIns="0" bIns="0" rtlCol="0" anchor="t">
            <a:spAutoFit/>
          </a:bodyPr>
          <a:lstStyle/>
          <a:p>
            <a:pPr>
              <a:lnSpc>
                <a:spcPts val="2520"/>
              </a:lnSpc>
            </a:pPr>
            <a:r>
              <a:rPr lang="en-US" sz="1800" dirty="0">
                <a:solidFill>
                  <a:srgbClr val="000000"/>
                </a:solidFill>
                <a:latin typeface="Canva Sans Bold"/>
              </a:rPr>
              <a:t>Cannot be modified or tampered with without detection</a:t>
            </a:r>
          </a:p>
        </p:txBody>
      </p:sp>
      <p:sp>
        <p:nvSpPr>
          <p:cNvPr id="42" name="TextBox 42"/>
          <p:cNvSpPr txBox="1"/>
          <p:nvPr/>
        </p:nvSpPr>
        <p:spPr>
          <a:xfrm>
            <a:off x="10760221" y="4059535"/>
            <a:ext cx="6765779" cy="301240"/>
          </a:xfrm>
          <a:prstGeom prst="rect">
            <a:avLst/>
          </a:prstGeom>
        </p:spPr>
        <p:txBody>
          <a:bodyPr wrap="square" lIns="0" tIns="0" rIns="0" bIns="0" rtlCol="0" anchor="t">
            <a:spAutoFit/>
          </a:bodyPr>
          <a:lstStyle/>
          <a:p>
            <a:pPr>
              <a:lnSpc>
                <a:spcPts val="2520"/>
              </a:lnSpc>
            </a:pPr>
            <a:r>
              <a:rPr lang="en-US" sz="1800" dirty="0">
                <a:solidFill>
                  <a:srgbClr val="000000"/>
                </a:solidFill>
                <a:latin typeface="Canva Sans Bold"/>
              </a:rPr>
              <a:t>Secure data stored on various devices and platforms</a:t>
            </a:r>
          </a:p>
        </p:txBody>
      </p:sp>
      <p:sp>
        <p:nvSpPr>
          <p:cNvPr id="43" name="TextBox 43"/>
          <p:cNvSpPr txBox="1"/>
          <p:nvPr/>
        </p:nvSpPr>
        <p:spPr>
          <a:xfrm>
            <a:off x="10760221" y="4631536"/>
            <a:ext cx="6765779" cy="619113"/>
          </a:xfrm>
          <a:prstGeom prst="rect">
            <a:avLst/>
          </a:prstGeom>
        </p:spPr>
        <p:txBody>
          <a:bodyPr wrap="square" lIns="0" tIns="0" rIns="0" bIns="0" rtlCol="0" anchor="t">
            <a:spAutoFit/>
          </a:bodyPr>
          <a:lstStyle/>
          <a:p>
            <a:pPr>
              <a:lnSpc>
                <a:spcPts val="2520"/>
              </a:lnSpc>
            </a:pPr>
            <a:r>
              <a:rPr lang="en-US" sz="1800" dirty="0">
                <a:solidFill>
                  <a:srgbClr val="000000"/>
                </a:solidFill>
                <a:latin typeface="Canva Sans Bold"/>
              </a:rPr>
              <a:t>facilitates secure communication and data exchange across</a:t>
            </a:r>
          </a:p>
          <a:p>
            <a:pPr>
              <a:lnSpc>
                <a:spcPts val="2520"/>
              </a:lnSpc>
            </a:pPr>
            <a:r>
              <a:rPr lang="en-US" sz="1800" dirty="0">
                <a:solidFill>
                  <a:srgbClr val="000000"/>
                </a:solidFill>
                <a:latin typeface="Canva Sans Bold"/>
              </a:rPr>
              <a:t>borders</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298FF"/>
        </a:solidFill>
        <a:effectLst/>
      </p:bgPr>
    </p:bg>
    <p:spTree>
      <p:nvGrpSpPr>
        <p:cNvPr id="1" name=""/>
        <p:cNvGrpSpPr/>
        <p:nvPr/>
      </p:nvGrpSpPr>
      <p:grpSpPr>
        <a:xfrm>
          <a:off x="0" y="0"/>
          <a:ext cx="0" cy="0"/>
          <a:chOff x="0" y="0"/>
          <a:chExt cx="0" cy="0"/>
        </a:xfrm>
      </p:grpSpPr>
      <p:grpSp>
        <p:nvGrpSpPr>
          <p:cNvPr id="2" name="Group 2"/>
          <p:cNvGrpSpPr/>
          <p:nvPr/>
        </p:nvGrpSpPr>
        <p:grpSpPr>
          <a:xfrm>
            <a:off x="2065084" y="1124666"/>
            <a:ext cx="4347929" cy="3701918"/>
            <a:chOff x="0" y="0"/>
            <a:chExt cx="909057" cy="773990"/>
          </a:xfrm>
        </p:grpSpPr>
        <p:sp>
          <p:nvSpPr>
            <p:cNvPr id="3" name="Freeform 3"/>
            <p:cNvSpPr/>
            <p:nvPr/>
          </p:nvSpPr>
          <p:spPr>
            <a:xfrm>
              <a:off x="0" y="0"/>
              <a:ext cx="909057" cy="773990"/>
            </a:xfrm>
            <a:custGeom>
              <a:avLst/>
              <a:gdLst/>
              <a:ahLst/>
              <a:cxnLst/>
              <a:rect l="l" t="t" r="r" b="b"/>
              <a:pathLst>
                <a:path w="909057" h="773990">
                  <a:moveTo>
                    <a:pt x="60540" y="0"/>
                  </a:moveTo>
                  <a:lnTo>
                    <a:pt x="848516" y="0"/>
                  </a:lnTo>
                  <a:cubicBezTo>
                    <a:pt x="864573" y="0"/>
                    <a:pt x="879971" y="6378"/>
                    <a:pt x="891325" y="17732"/>
                  </a:cubicBezTo>
                  <a:cubicBezTo>
                    <a:pt x="902678" y="29085"/>
                    <a:pt x="909057" y="44484"/>
                    <a:pt x="909057" y="60540"/>
                  </a:cubicBezTo>
                  <a:lnTo>
                    <a:pt x="909057" y="713449"/>
                  </a:lnTo>
                  <a:cubicBezTo>
                    <a:pt x="909057" y="729506"/>
                    <a:pt x="902678" y="744904"/>
                    <a:pt x="891325" y="756258"/>
                  </a:cubicBezTo>
                  <a:cubicBezTo>
                    <a:pt x="879971" y="767611"/>
                    <a:pt x="864573" y="773990"/>
                    <a:pt x="848516" y="773990"/>
                  </a:cubicBezTo>
                  <a:lnTo>
                    <a:pt x="60540" y="773990"/>
                  </a:lnTo>
                  <a:cubicBezTo>
                    <a:pt x="44484" y="773990"/>
                    <a:pt x="29085" y="767611"/>
                    <a:pt x="17732" y="756258"/>
                  </a:cubicBezTo>
                  <a:cubicBezTo>
                    <a:pt x="6378" y="744904"/>
                    <a:pt x="0" y="729506"/>
                    <a:pt x="0" y="713449"/>
                  </a:cubicBezTo>
                  <a:lnTo>
                    <a:pt x="0" y="60540"/>
                  </a:lnTo>
                  <a:cubicBezTo>
                    <a:pt x="0" y="44484"/>
                    <a:pt x="6378" y="29085"/>
                    <a:pt x="17732" y="17732"/>
                  </a:cubicBezTo>
                  <a:cubicBezTo>
                    <a:pt x="29085" y="6378"/>
                    <a:pt x="44484" y="0"/>
                    <a:pt x="60540" y="0"/>
                  </a:cubicBezTo>
                  <a:close/>
                </a:path>
              </a:pathLst>
            </a:custGeom>
            <a:solidFill>
              <a:srgbClr val="FFFFFF"/>
            </a:solidFill>
            <a:ln w="19050" cap="rnd">
              <a:solidFill>
                <a:srgbClr val="000000"/>
              </a:solidFill>
              <a:prstDash val="solid"/>
              <a:round/>
            </a:ln>
          </p:spPr>
        </p:sp>
        <p:sp>
          <p:nvSpPr>
            <p:cNvPr id="4" name="TextBox 4"/>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6970035" y="1124666"/>
            <a:ext cx="4347929" cy="3701918"/>
            <a:chOff x="0" y="0"/>
            <a:chExt cx="909057" cy="773990"/>
          </a:xfrm>
        </p:grpSpPr>
        <p:sp>
          <p:nvSpPr>
            <p:cNvPr id="6" name="Freeform 6"/>
            <p:cNvSpPr/>
            <p:nvPr/>
          </p:nvSpPr>
          <p:spPr>
            <a:xfrm>
              <a:off x="0" y="0"/>
              <a:ext cx="909057" cy="773990"/>
            </a:xfrm>
            <a:custGeom>
              <a:avLst/>
              <a:gdLst/>
              <a:ahLst/>
              <a:cxnLst/>
              <a:rect l="l" t="t" r="r" b="b"/>
              <a:pathLst>
                <a:path w="909057" h="773990">
                  <a:moveTo>
                    <a:pt x="60540" y="0"/>
                  </a:moveTo>
                  <a:lnTo>
                    <a:pt x="848516" y="0"/>
                  </a:lnTo>
                  <a:cubicBezTo>
                    <a:pt x="864573" y="0"/>
                    <a:pt x="879971" y="6378"/>
                    <a:pt x="891325" y="17732"/>
                  </a:cubicBezTo>
                  <a:cubicBezTo>
                    <a:pt x="902678" y="29085"/>
                    <a:pt x="909057" y="44484"/>
                    <a:pt x="909057" y="60540"/>
                  </a:cubicBezTo>
                  <a:lnTo>
                    <a:pt x="909057" y="713449"/>
                  </a:lnTo>
                  <a:cubicBezTo>
                    <a:pt x="909057" y="729506"/>
                    <a:pt x="902678" y="744904"/>
                    <a:pt x="891325" y="756258"/>
                  </a:cubicBezTo>
                  <a:cubicBezTo>
                    <a:pt x="879971" y="767611"/>
                    <a:pt x="864573" y="773990"/>
                    <a:pt x="848516" y="773990"/>
                  </a:cubicBezTo>
                  <a:lnTo>
                    <a:pt x="60540" y="773990"/>
                  </a:lnTo>
                  <a:cubicBezTo>
                    <a:pt x="44484" y="773990"/>
                    <a:pt x="29085" y="767611"/>
                    <a:pt x="17732" y="756258"/>
                  </a:cubicBezTo>
                  <a:cubicBezTo>
                    <a:pt x="6378" y="744904"/>
                    <a:pt x="0" y="729506"/>
                    <a:pt x="0" y="713449"/>
                  </a:cubicBezTo>
                  <a:lnTo>
                    <a:pt x="0" y="60540"/>
                  </a:lnTo>
                  <a:cubicBezTo>
                    <a:pt x="0" y="44484"/>
                    <a:pt x="6378" y="29085"/>
                    <a:pt x="17732" y="17732"/>
                  </a:cubicBezTo>
                  <a:cubicBezTo>
                    <a:pt x="29085" y="6378"/>
                    <a:pt x="44484" y="0"/>
                    <a:pt x="60540" y="0"/>
                  </a:cubicBezTo>
                  <a:close/>
                </a:path>
              </a:pathLst>
            </a:custGeom>
            <a:solidFill>
              <a:srgbClr val="FFFFFF"/>
            </a:solidFill>
            <a:ln w="19050" cap="rnd">
              <a:solidFill>
                <a:srgbClr val="000000"/>
              </a:solidFill>
              <a:prstDash val="solid"/>
              <a:round/>
            </a:ln>
          </p:spPr>
        </p:sp>
        <p:sp>
          <p:nvSpPr>
            <p:cNvPr id="7" name="TextBox 7"/>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1874987" y="1124666"/>
            <a:ext cx="4347929" cy="3701918"/>
            <a:chOff x="0" y="0"/>
            <a:chExt cx="909057" cy="773990"/>
          </a:xfrm>
        </p:grpSpPr>
        <p:sp>
          <p:nvSpPr>
            <p:cNvPr id="9" name="Freeform 9"/>
            <p:cNvSpPr/>
            <p:nvPr/>
          </p:nvSpPr>
          <p:spPr>
            <a:xfrm>
              <a:off x="0" y="0"/>
              <a:ext cx="909057" cy="773990"/>
            </a:xfrm>
            <a:custGeom>
              <a:avLst/>
              <a:gdLst/>
              <a:ahLst/>
              <a:cxnLst/>
              <a:rect l="l" t="t" r="r" b="b"/>
              <a:pathLst>
                <a:path w="909057" h="773990">
                  <a:moveTo>
                    <a:pt x="60540" y="0"/>
                  </a:moveTo>
                  <a:lnTo>
                    <a:pt x="848516" y="0"/>
                  </a:lnTo>
                  <a:cubicBezTo>
                    <a:pt x="864573" y="0"/>
                    <a:pt x="879971" y="6378"/>
                    <a:pt x="891325" y="17732"/>
                  </a:cubicBezTo>
                  <a:cubicBezTo>
                    <a:pt x="902678" y="29085"/>
                    <a:pt x="909057" y="44484"/>
                    <a:pt x="909057" y="60540"/>
                  </a:cubicBezTo>
                  <a:lnTo>
                    <a:pt x="909057" y="713449"/>
                  </a:lnTo>
                  <a:cubicBezTo>
                    <a:pt x="909057" y="729506"/>
                    <a:pt x="902678" y="744904"/>
                    <a:pt x="891325" y="756258"/>
                  </a:cubicBezTo>
                  <a:cubicBezTo>
                    <a:pt x="879971" y="767611"/>
                    <a:pt x="864573" y="773990"/>
                    <a:pt x="848516" y="773990"/>
                  </a:cubicBezTo>
                  <a:lnTo>
                    <a:pt x="60540" y="773990"/>
                  </a:lnTo>
                  <a:cubicBezTo>
                    <a:pt x="44484" y="773990"/>
                    <a:pt x="29085" y="767611"/>
                    <a:pt x="17732" y="756258"/>
                  </a:cubicBezTo>
                  <a:cubicBezTo>
                    <a:pt x="6378" y="744904"/>
                    <a:pt x="0" y="729506"/>
                    <a:pt x="0" y="713449"/>
                  </a:cubicBezTo>
                  <a:lnTo>
                    <a:pt x="0" y="60540"/>
                  </a:lnTo>
                  <a:cubicBezTo>
                    <a:pt x="0" y="44484"/>
                    <a:pt x="6378" y="29085"/>
                    <a:pt x="17732" y="17732"/>
                  </a:cubicBezTo>
                  <a:cubicBezTo>
                    <a:pt x="29085" y="6378"/>
                    <a:pt x="44484" y="0"/>
                    <a:pt x="60540" y="0"/>
                  </a:cubicBezTo>
                  <a:close/>
                </a:path>
              </a:pathLst>
            </a:custGeom>
            <a:solidFill>
              <a:srgbClr val="FFFFFF"/>
            </a:solidFill>
            <a:ln w="19050" cap="rnd">
              <a:solidFill>
                <a:srgbClr val="000000"/>
              </a:solidFill>
              <a:prstDash val="solid"/>
              <a:round/>
            </a:ln>
          </p:spPr>
        </p:sp>
        <p:sp>
          <p:nvSpPr>
            <p:cNvPr id="10" name="TextBox 10"/>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6970035" y="5460417"/>
            <a:ext cx="4347929" cy="3701918"/>
            <a:chOff x="0" y="0"/>
            <a:chExt cx="909057" cy="773990"/>
          </a:xfrm>
        </p:grpSpPr>
        <p:sp>
          <p:nvSpPr>
            <p:cNvPr id="12" name="Freeform 12"/>
            <p:cNvSpPr/>
            <p:nvPr/>
          </p:nvSpPr>
          <p:spPr>
            <a:xfrm>
              <a:off x="0" y="0"/>
              <a:ext cx="909057" cy="773990"/>
            </a:xfrm>
            <a:custGeom>
              <a:avLst/>
              <a:gdLst/>
              <a:ahLst/>
              <a:cxnLst/>
              <a:rect l="l" t="t" r="r" b="b"/>
              <a:pathLst>
                <a:path w="909057" h="773990">
                  <a:moveTo>
                    <a:pt x="60540" y="0"/>
                  </a:moveTo>
                  <a:lnTo>
                    <a:pt x="848516" y="0"/>
                  </a:lnTo>
                  <a:cubicBezTo>
                    <a:pt x="864573" y="0"/>
                    <a:pt x="879971" y="6378"/>
                    <a:pt x="891325" y="17732"/>
                  </a:cubicBezTo>
                  <a:cubicBezTo>
                    <a:pt x="902678" y="29085"/>
                    <a:pt x="909057" y="44484"/>
                    <a:pt x="909057" y="60540"/>
                  </a:cubicBezTo>
                  <a:lnTo>
                    <a:pt x="909057" y="713449"/>
                  </a:lnTo>
                  <a:cubicBezTo>
                    <a:pt x="909057" y="729506"/>
                    <a:pt x="902678" y="744904"/>
                    <a:pt x="891325" y="756258"/>
                  </a:cubicBezTo>
                  <a:cubicBezTo>
                    <a:pt x="879971" y="767611"/>
                    <a:pt x="864573" y="773990"/>
                    <a:pt x="848516" y="773990"/>
                  </a:cubicBezTo>
                  <a:lnTo>
                    <a:pt x="60540" y="773990"/>
                  </a:lnTo>
                  <a:cubicBezTo>
                    <a:pt x="44484" y="773990"/>
                    <a:pt x="29085" y="767611"/>
                    <a:pt x="17732" y="756258"/>
                  </a:cubicBezTo>
                  <a:cubicBezTo>
                    <a:pt x="6378" y="744904"/>
                    <a:pt x="0" y="729506"/>
                    <a:pt x="0" y="713449"/>
                  </a:cubicBezTo>
                  <a:lnTo>
                    <a:pt x="0" y="60540"/>
                  </a:lnTo>
                  <a:cubicBezTo>
                    <a:pt x="0" y="44484"/>
                    <a:pt x="6378" y="29085"/>
                    <a:pt x="17732" y="17732"/>
                  </a:cubicBezTo>
                  <a:cubicBezTo>
                    <a:pt x="29085" y="6378"/>
                    <a:pt x="44484" y="0"/>
                    <a:pt x="60540" y="0"/>
                  </a:cubicBezTo>
                  <a:close/>
                </a:path>
              </a:pathLst>
            </a:custGeom>
            <a:solidFill>
              <a:srgbClr val="FFFFFF"/>
            </a:solidFill>
            <a:ln w="19050" cap="rnd">
              <a:solidFill>
                <a:srgbClr val="000000"/>
              </a:solidFill>
              <a:prstDash val="solid"/>
              <a:round/>
            </a:ln>
          </p:spPr>
        </p:sp>
        <p:sp>
          <p:nvSpPr>
            <p:cNvPr id="13" name="TextBox 13"/>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2065084" y="5460417"/>
            <a:ext cx="4347929" cy="3701918"/>
            <a:chOff x="0" y="0"/>
            <a:chExt cx="909057" cy="773990"/>
          </a:xfrm>
        </p:grpSpPr>
        <p:sp>
          <p:nvSpPr>
            <p:cNvPr id="15" name="Freeform 15"/>
            <p:cNvSpPr/>
            <p:nvPr/>
          </p:nvSpPr>
          <p:spPr>
            <a:xfrm>
              <a:off x="0" y="0"/>
              <a:ext cx="909057" cy="773990"/>
            </a:xfrm>
            <a:custGeom>
              <a:avLst/>
              <a:gdLst/>
              <a:ahLst/>
              <a:cxnLst/>
              <a:rect l="l" t="t" r="r" b="b"/>
              <a:pathLst>
                <a:path w="909057" h="773990">
                  <a:moveTo>
                    <a:pt x="60540" y="0"/>
                  </a:moveTo>
                  <a:lnTo>
                    <a:pt x="848516" y="0"/>
                  </a:lnTo>
                  <a:cubicBezTo>
                    <a:pt x="864573" y="0"/>
                    <a:pt x="879971" y="6378"/>
                    <a:pt x="891325" y="17732"/>
                  </a:cubicBezTo>
                  <a:cubicBezTo>
                    <a:pt x="902678" y="29085"/>
                    <a:pt x="909057" y="44484"/>
                    <a:pt x="909057" y="60540"/>
                  </a:cubicBezTo>
                  <a:lnTo>
                    <a:pt x="909057" y="713449"/>
                  </a:lnTo>
                  <a:cubicBezTo>
                    <a:pt x="909057" y="729506"/>
                    <a:pt x="902678" y="744904"/>
                    <a:pt x="891325" y="756258"/>
                  </a:cubicBezTo>
                  <a:cubicBezTo>
                    <a:pt x="879971" y="767611"/>
                    <a:pt x="864573" y="773990"/>
                    <a:pt x="848516" y="773990"/>
                  </a:cubicBezTo>
                  <a:lnTo>
                    <a:pt x="60540" y="773990"/>
                  </a:lnTo>
                  <a:cubicBezTo>
                    <a:pt x="44484" y="773990"/>
                    <a:pt x="29085" y="767611"/>
                    <a:pt x="17732" y="756258"/>
                  </a:cubicBezTo>
                  <a:cubicBezTo>
                    <a:pt x="6378" y="744904"/>
                    <a:pt x="0" y="729506"/>
                    <a:pt x="0" y="713449"/>
                  </a:cubicBezTo>
                  <a:lnTo>
                    <a:pt x="0" y="60540"/>
                  </a:lnTo>
                  <a:cubicBezTo>
                    <a:pt x="0" y="44484"/>
                    <a:pt x="6378" y="29085"/>
                    <a:pt x="17732" y="17732"/>
                  </a:cubicBezTo>
                  <a:cubicBezTo>
                    <a:pt x="29085" y="6378"/>
                    <a:pt x="44484" y="0"/>
                    <a:pt x="60540" y="0"/>
                  </a:cubicBezTo>
                  <a:close/>
                </a:path>
              </a:pathLst>
            </a:custGeom>
            <a:solidFill>
              <a:srgbClr val="FFFFFF"/>
            </a:solidFill>
            <a:ln w="19050" cap="rnd">
              <a:solidFill>
                <a:srgbClr val="000000"/>
              </a:solidFill>
              <a:prstDash val="solid"/>
              <a:round/>
            </a:ln>
          </p:spPr>
        </p:sp>
        <p:sp>
          <p:nvSpPr>
            <p:cNvPr id="16" name="TextBox 16"/>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1870415" y="5460417"/>
            <a:ext cx="4347929" cy="3701918"/>
            <a:chOff x="0" y="0"/>
            <a:chExt cx="909057" cy="773990"/>
          </a:xfrm>
        </p:grpSpPr>
        <p:sp>
          <p:nvSpPr>
            <p:cNvPr id="18" name="Freeform 18"/>
            <p:cNvSpPr/>
            <p:nvPr/>
          </p:nvSpPr>
          <p:spPr>
            <a:xfrm>
              <a:off x="0" y="0"/>
              <a:ext cx="909057" cy="773990"/>
            </a:xfrm>
            <a:custGeom>
              <a:avLst/>
              <a:gdLst/>
              <a:ahLst/>
              <a:cxnLst/>
              <a:rect l="l" t="t" r="r" b="b"/>
              <a:pathLst>
                <a:path w="909057" h="773990">
                  <a:moveTo>
                    <a:pt x="60540" y="0"/>
                  </a:moveTo>
                  <a:lnTo>
                    <a:pt x="848516" y="0"/>
                  </a:lnTo>
                  <a:cubicBezTo>
                    <a:pt x="864573" y="0"/>
                    <a:pt x="879971" y="6378"/>
                    <a:pt x="891325" y="17732"/>
                  </a:cubicBezTo>
                  <a:cubicBezTo>
                    <a:pt x="902678" y="29085"/>
                    <a:pt x="909057" y="44484"/>
                    <a:pt x="909057" y="60540"/>
                  </a:cubicBezTo>
                  <a:lnTo>
                    <a:pt x="909057" y="713449"/>
                  </a:lnTo>
                  <a:cubicBezTo>
                    <a:pt x="909057" y="729506"/>
                    <a:pt x="902678" y="744904"/>
                    <a:pt x="891325" y="756258"/>
                  </a:cubicBezTo>
                  <a:cubicBezTo>
                    <a:pt x="879971" y="767611"/>
                    <a:pt x="864573" y="773990"/>
                    <a:pt x="848516" y="773990"/>
                  </a:cubicBezTo>
                  <a:lnTo>
                    <a:pt x="60540" y="773990"/>
                  </a:lnTo>
                  <a:cubicBezTo>
                    <a:pt x="44484" y="773990"/>
                    <a:pt x="29085" y="767611"/>
                    <a:pt x="17732" y="756258"/>
                  </a:cubicBezTo>
                  <a:cubicBezTo>
                    <a:pt x="6378" y="744904"/>
                    <a:pt x="0" y="729506"/>
                    <a:pt x="0" y="713449"/>
                  </a:cubicBezTo>
                  <a:lnTo>
                    <a:pt x="0" y="60540"/>
                  </a:lnTo>
                  <a:cubicBezTo>
                    <a:pt x="0" y="44484"/>
                    <a:pt x="6378" y="29085"/>
                    <a:pt x="17732" y="17732"/>
                  </a:cubicBezTo>
                  <a:cubicBezTo>
                    <a:pt x="29085" y="6378"/>
                    <a:pt x="44484" y="0"/>
                    <a:pt x="60540" y="0"/>
                  </a:cubicBezTo>
                  <a:close/>
                </a:path>
              </a:pathLst>
            </a:custGeom>
            <a:solidFill>
              <a:srgbClr val="FFFFFF"/>
            </a:solidFill>
            <a:ln w="19050" cap="rnd">
              <a:solidFill>
                <a:srgbClr val="000000"/>
              </a:solidFill>
              <a:prstDash val="solid"/>
              <a:round/>
            </a:ln>
          </p:spPr>
        </p:sp>
        <p:sp>
          <p:nvSpPr>
            <p:cNvPr id="19" name="TextBox 19"/>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TextBox 20"/>
          <p:cNvSpPr txBox="1"/>
          <p:nvPr/>
        </p:nvSpPr>
        <p:spPr>
          <a:xfrm>
            <a:off x="2312789" y="1323560"/>
            <a:ext cx="3852520" cy="390525"/>
          </a:xfrm>
          <a:prstGeom prst="rect">
            <a:avLst/>
          </a:prstGeom>
        </p:spPr>
        <p:txBody>
          <a:bodyPr lIns="0" tIns="0" rIns="0" bIns="0" rtlCol="0" anchor="t">
            <a:spAutoFit/>
          </a:bodyPr>
          <a:lstStyle/>
          <a:p>
            <a:pPr marL="0" lvl="0" indent="0" algn="ctr">
              <a:lnSpc>
                <a:spcPts val="2999"/>
              </a:lnSpc>
              <a:spcBef>
                <a:spcPct val="0"/>
              </a:spcBef>
            </a:pPr>
            <a:r>
              <a:rPr lang="en-US" sz="2499" u="none" strike="noStrike">
                <a:solidFill>
                  <a:srgbClr val="000000"/>
                </a:solidFill>
                <a:latin typeface="Poppins Bold"/>
              </a:rPr>
              <a:t>Plaintext</a:t>
            </a:r>
          </a:p>
        </p:txBody>
      </p:sp>
      <p:sp>
        <p:nvSpPr>
          <p:cNvPr id="21" name="TextBox 21"/>
          <p:cNvSpPr txBox="1"/>
          <p:nvPr/>
        </p:nvSpPr>
        <p:spPr>
          <a:xfrm>
            <a:off x="2312789" y="1949863"/>
            <a:ext cx="3852520" cy="1133475"/>
          </a:xfrm>
          <a:prstGeom prst="rect">
            <a:avLst/>
          </a:prstGeom>
        </p:spPr>
        <p:txBody>
          <a:bodyPr lIns="0" tIns="0" rIns="0" bIns="0" rtlCol="0" anchor="t">
            <a:spAutoFit/>
          </a:bodyPr>
          <a:lstStyle/>
          <a:p>
            <a:pPr marL="0" lvl="0" indent="0" algn="ctr">
              <a:lnSpc>
                <a:spcPts val="2999"/>
              </a:lnSpc>
              <a:spcBef>
                <a:spcPct val="0"/>
              </a:spcBef>
            </a:pPr>
            <a:r>
              <a:rPr lang="en-US" sz="2499" u="none" strike="noStrike">
                <a:solidFill>
                  <a:srgbClr val="000000"/>
                </a:solidFill>
                <a:latin typeface="Poppins"/>
              </a:rPr>
              <a:t>Original unencrypted data to be protected, like a message or file.</a:t>
            </a:r>
          </a:p>
        </p:txBody>
      </p:sp>
      <p:sp>
        <p:nvSpPr>
          <p:cNvPr id="22" name="TextBox 22"/>
          <p:cNvSpPr txBox="1"/>
          <p:nvPr/>
        </p:nvSpPr>
        <p:spPr>
          <a:xfrm>
            <a:off x="7217740" y="1323079"/>
            <a:ext cx="3852520" cy="391006"/>
          </a:xfrm>
          <a:prstGeom prst="rect">
            <a:avLst/>
          </a:prstGeom>
        </p:spPr>
        <p:txBody>
          <a:bodyPr lIns="0" tIns="0" rIns="0" bIns="0" rtlCol="0" anchor="t">
            <a:spAutoFit/>
          </a:bodyPr>
          <a:lstStyle/>
          <a:p>
            <a:pPr marL="0" lvl="0" indent="0" algn="ctr">
              <a:lnSpc>
                <a:spcPts val="2999"/>
              </a:lnSpc>
              <a:spcBef>
                <a:spcPct val="0"/>
              </a:spcBef>
            </a:pPr>
            <a:r>
              <a:rPr lang="en-US" sz="2499" u="none" strike="noStrike">
                <a:solidFill>
                  <a:srgbClr val="000000"/>
                </a:solidFill>
                <a:latin typeface="Poppins Bold"/>
              </a:rPr>
              <a:t>Encryption Algorithm</a:t>
            </a:r>
          </a:p>
        </p:txBody>
      </p:sp>
      <p:sp>
        <p:nvSpPr>
          <p:cNvPr id="23" name="TextBox 23"/>
          <p:cNvSpPr txBox="1"/>
          <p:nvPr/>
        </p:nvSpPr>
        <p:spPr>
          <a:xfrm>
            <a:off x="7210879" y="1949863"/>
            <a:ext cx="3806570" cy="2032473"/>
          </a:xfrm>
          <a:prstGeom prst="rect">
            <a:avLst/>
          </a:prstGeom>
        </p:spPr>
        <p:txBody>
          <a:bodyPr lIns="0" tIns="0" rIns="0" bIns="0" rtlCol="0" anchor="t">
            <a:spAutoFit/>
          </a:bodyPr>
          <a:lstStyle/>
          <a:p>
            <a:pPr marL="0" lvl="0" indent="0" algn="just">
              <a:lnSpc>
                <a:spcPts val="2670"/>
              </a:lnSpc>
              <a:spcBef>
                <a:spcPct val="0"/>
              </a:spcBef>
            </a:pPr>
            <a:r>
              <a:rPr lang="en-US" sz="2225" u="none" strike="noStrike">
                <a:solidFill>
                  <a:srgbClr val="000000"/>
                </a:solidFill>
                <a:latin typeface="Poppins"/>
              </a:rPr>
              <a:t>Encryption algorithms are mathematical procedures that transform plaintext into ciphertext, making it hard to decipher without the decryption key.</a:t>
            </a:r>
          </a:p>
        </p:txBody>
      </p:sp>
      <p:sp>
        <p:nvSpPr>
          <p:cNvPr id="24" name="TextBox 24"/>
          <p:cNvSpPr txBox="1"/>
          <p:nvPr/>
        </p:nvSpPr>
        <p:spPr>
          <a:xfrm>
            <a:off x="12229371" y="1323079"/>
            <a:ext cx="3852520" cy="391006"/>
          </a:xfrm>
          <a:prstGeom prst="rect">
            <a:avLst/>
          </a:prstGeom>
        </p:spPr>
        <p:txBody>
          <a:bodyPr lIns="0" tIns="0" rIns="0" bIns="0" rtlCol="0" anchor="t">
            <a:spAutoFit/>
          </a:bodyPr>
          <a:lstStyle/>
          <a:p>
            <a:pPr marL="0" lvl="0" indent="0" algn="ctr">
              <a:lnSpc>
                <a:spcPts val="2999"/>
              </a:lnSpc>
              <a:spcBef>
                <a:spcPct val="0"/>
              </a:spcBef>
            </a:pPr>
            <a:r>
              <a:rPr lang="en-US" sz="2499" u="none" strike="noStrike">
                <a:solidFill>
                  <a:srgbClr val="000000"/>
                </a:solidFill>
                <a:latin typeface="Poppins Bold"/>
              </a:rPr>
              <a:t>Encryption Key</a:t>
            </a:r>
          </a:p>
        </p:txBody>
      </p:sp>
      <p:sp>
        <p:nvSpPr>
          <p:cNvPr id="25" name="TextBox 25"/>
          <p:cNvSpPr txBox="1"/>
          <p:nvPr/>
        </p:nvSpPr>
        <p:spPr>
          <a:xfrm>
            <a:off x="7217740" y="5693548"/>
            <a:ext cx="3852520" cy="391006"/>
          </a:xfrm>
          <a:prstGeom prst="rect">
            <a:avLst/>
          </a:prstGeom>
        </p:spPr>
        <p:txBody>
          <a:bodyPr lIns="0" tIns="0" rIns="0" bIns="0" rtlCol="0" anchor="t">
            <a:spAutoFit/>
          </a:bodyPr>
          <a:lstStyle/>
          <a:p>
            <a:pPr marL="0" lvl="0" indent="0" algn="ctr">
              <a:lnSpc>
                <a:spcPts val="2999"/>
              </a:lnSpc>
              <a:spcBef>
                <a:spcPct val="0"/>
              </a:spcBef>
            </a:pPr>
            <a:r>
              <a:rPr lang="en-US" sz="2499" u="none" strike="noStrike">
                <a:solidFill>
                  <a:srgbClr val="000000"/>
                </a:solidFill>
                <a:latin typeface="Poppins Bold"/>
              </a:rPr>
              <a:t>Ciphertext</a:t>
            </a:r>
          </a:p>
        </p:txBody>
      </p:sp>
      <p:sp>
        <p:nvSpPr>
          <p:cNvPr id="26" name="TextBox 26"/>
          <p:cNvSpPr txBox="1"/>
          <p:nvPr/>
        </p:nvSpPr>
        <p:spPr>
          <a:xfrm>
            <a:off x="7282672" y="6421303"/>
            <a:ext cx="3734777" cy="2199934"/>
          </a:xfrm>
          <a:prstGeom prst="rect">
            <a:avLst/>
          </a:prstGeom>
        </p:spPr>
        <p:txBody>
          <a:bodyPr lIns="0" tIns="0" rIns="0" bIns="0" rtlCol="0" anchor="t">
            <a:spAutoFit/>
          </a:bodyPr>
          <a:lstStyle/>
          <a:p>
            <a:pPr marL="0" lvl="0" indent="0" algn="just">
              <a:lnSpc>
                <a:spcPts val="2557"/>
              </a:lnSpc>
              <a:spcBef>
                <a:spcPct val="0"/>
              </a:spcBef>
            </a:pPr>
            <a:r>
              <a:rPr lang="en-US" sz="2131" u="none" strike="noStrike">
                <a:solidFill>
                  <a:srgbClr val="000000"/>
                </a:solidFill>
                <a:latin typeface="Poppins"/>
              </a:rPr>
              <a:t>The ciphertext, gibberish in appearance, encrypts plaintext data making it indecipherable without the decryption key. It serves as the secured form during transmission or storage.</a:t>
            </a:r>
          </a:p>
        </p:txBody>
      </p:sp>
      <p:sp>
        <p:nvSpPr>
          <p:cNvPr id="27" name="TextBox 27"/>
          <p:cNvSpPr txBox="1"/>
          <p:nvPr/>
        </p:nvSpPr>
        <p:spPr>
          <a:xfrm>
            <a:off x="2312789" y="5693548"/>
            <a:ext cx="3852520" cy="391006"/>
          </a:xfrm>
          <a:prstGeom prst="rect">
            <a:avLst/>
          </a:prstGeom>
        </p:spPr>
        <p:txBody>
          <a:bodyPr lIns="0" tIns="0" rIns="0" bIns="0" rtlCol="0" anchor="t">
            <a:spAutoFit/>
          </a:bodyPr>
          <a:lstStyle/>
          <a:p>
            <a:pPr marL="0" lvl="0" indent="0" algn="ctr">
              <a:lnSpc>
                <a:spcPts val="2999"/>
              </a:lnSpc>
              <a:spcBef>
                <a:spcPct val="0"/>
              </a:spcBef>
            </a:pPr>
            <a:r>
              <a:rPr lang="en-US" sz="2499" u="none" strike="noStrike">
                <a:solidFill>
                  <a:srgbClr val="000000"/>
                </a:solidFill>
                <a:latin typeface="Poppins Bold"/>
              </a:rPr>
              <a:t>Decryption</a:t>
            </a:r>
          </a:p>
        </p:txBody>
      </p:sp>
      <p:sp>
        <p:nvSpPr>
          <p:cNvPr id="28" name="TextBox 28"/>
          <p:cNvSpPr txBox="1"/>
          <p:nvPr/>
        </p:nvSpPr>
        <p:spPr>
          <a:xfrm>
            <a:off x="12118119" y="5693548"/>
            <a:ext cx="3852520" cy="391006"/>
          </a:xfrm>
          <a:prstGeom prst="rect">
            <a:avLst/>
          </a:prstGeom>
        </p:spPr>
        <p:txBody>
          <a:bodyPr lIns="0" tIns="0" rIns="0" bIns="0" rtlCol="0" anchor="t">
            <a:spAutoFit/>
          </a:bodyPr>
          <a:lstStyle/>
          <a:p>
            <a:pPr marL="0" lvl="0" indent="0" algn="ctr">
              <a:lnSpc>
                <a:spcPts val="2999"/>
              </a:lnSpc>
              <a:spcBef>
                <a:spcPct val="0"/>
              </a:spcBef>
            </a:pPr>
            <a:r>
              <a:rPr lang="en-US" sz="2499" u="none" strike="noStrike">
                <a:solidFill>
                  <a:srgbClr val="000000"/>
                </a:solidFill>
                <a:latin typeface="Poppins Bold"/>
              </a:rPr>
              <a:t>Security</a:t>
            </a:r>
          </a:p>
        </p:txBody>
      </p:sp>
      <p:sp>
        <p:nvSpPr>
          <p:cNvPr id="29" name="TextBox 29"/>
          <p:cNvSpPr txBox="1"/>
          <p:nvPr/>
        </p:nvSpPr>
        <p:spPr>
          <a:xfrm>
            <a:off x="12129607" y="6421303"/>
            <a:ext cx="3829545" cy="2199934"/>
          </a:xfrm>
          <a:prstGeom prst="rect">
            <a:avLst/>
          </a:prstGeom>
        </p:spPr>
        <p:txBody>
          <a:bodyPr lIns="0" tIns="0" rIns="0" bIns="0" rtlCol="0" anchor="t">
            <a:spAutoFit/>
          </a:bodyPr>
          <a:lstStyle/>
          <a:p>
            <a:pPr marL="0" lvl="0" indent="0" algn="just">
              <a:lnSpc>
                <a:spcPts val="2167"/>
              </a:lnSpc>
              <a:spcBef>
                <a:spcPct val="0"/>
              </a:spcBef>
            </a:pPr>
            <a:r>
              <a:rPr lang="en-US" sz="1805" u="none" strike="noStrike">
                <a:solidFill>
                  <a:srgbClr val="000000"/>
                </a:solidFill>
                <a:latin typeface="Poppins"/>
              </a:rPr>
              <a:t>Encryption ensures data confidentiality and security by scrambling information in a way that only those with the decryption key can understand it, protecting sensitive data from interception and manipulation by malicious actors.</a:t>
            </a:r>
          </a:p>
        </p:txBody>
      </p:sp>
      <p:sp>
        <p:nvSpPr>
          <p:cNvPr id="30" name="TextBox 30"/>
          <p:cNvSpPr txBox="1"/>
          <p:nvPr/>
        </p:nvSpPr>
        <p:spPr>
          <a:xfrm>
            <a:off x="12146640" y="1875319"/>
            <a:ext cx="3806570" cy="2703615"/>
          </a:xfrm>
          <a:prstGeom prst="rect">
            <a:avLst/>
          </a:prstGeom>
        </p:spPr>
        <p:txBody>
          <a:bodyPr lIns="0" tIns="0" rIns="0" bIns="0" rtlCol="0" anchor="t">
            <a:spAutoFit/>
          </a:bodyPr>
          <a:lstStyle/>
          <a:p>
            <a:pPr marL="0" lvl="0" indent="0" algn="just">
              <a:lnSpc>
                <a:spcPts val="2670"/>
              </a:lnSpc>
              <a:spcBef>
                <a:spcPct val="0"/>
              </a:spcBef>
            </a:pPr>
            <a:r>
              <a:rPr lang="en-US" sz="2225">
                <a:solidFill>
                  <a:srgbClr val="000000"/>
                </a:solidFill>
                <a:latin typeface="Poppins"/>
              </a:rPr>
              <a:t>The Encryption Key is a critical element in encryption, modifying the algorithm's behavior to ensure unique ciphertext outputs. Kept secret, it's only known to authorized parties.</a:t>
            </a:r>
          </a:p>
        </p:txBody>
      </p:sp>
      <p:sp>
        <p:nvSpPr>
          <p:cNvPr id="31" name="TextBox 31"/>
          <p:cNvSpPr txBox="1"/>
          <p:nvPr/>
        </p:nvSpPr>
        <p:spPr>
          <a:xfrm>
            <a:off x="2434301" y="6421303"/>
            <a:ext cx="3609497" cy="2032473"/>
          </a:xfrm>
          <a:prstGeom prst="rect">
            <a:avLst/>
          </a:prstGeom>
        </p:spPr>
        <p:txBody>
          <a:bodyPr lIns="0" tIns="0" rIns="0" bIns="0" rtlCol="0" anchor="t">
            <a:spAutoFit/>
          </a:bodyPr>
          <a:lstStyle/>
          <a:p>
            <a:pPr marL="0" lvl="0" indent="0" algn="just">
              <a:lnSpc>
                <a:spcPts val="2670"/>
              </a:lnSpc>
              <a:spcBef>
                <a:spcPct val="0"/>
              </a:spcBef>
            </a:pPr>
            <a:r>
              <a:rPr lang="en-US" sz="2225">
                <a:solidFill>
                  <a:srgbClr val="000000"/>
                </a:solidFill>
                <a:latin typeface="Poppins"/>
              </a:rPr>
              <a:t>Decryption is reversing encryption, converting ciphertext to plaintext using the decryption key, enabling understanding of the original data.</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2BE8B3"/>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32329"/>
            <a:ext cx="9006427" cy="863600"/>
          </a:xfrm>
          <a:prstGeom prst="rect">
            <a:avLst/>
          </a:prstGeom>
        </p:spPr>
        <p:txBody>
          <a:bodyPr lIns="0" tIns="0" rIns="0" bIns="0" rtlCol="0" anchor="t">
            <a:spAutoFit/>
          </a:bodyPr>
          <a:lstStyle/>
          <a:p>
            <a:pPr marL="0" lvl="0" indent="0" algn="l">
              <a:lnSpc>
                <a:spcPts val="7000"/>
              </a:lnSpc>
              <a:spcBef>
                <a:spcPct val="0"/>
              </a:spcBef>
            </a:pPr>
            <a:r>
              <a:rPr lang="en-US" sz="5000" u="none" strike="noStrike">
                <a:solidFill>
                  <a:srgbClr val="000000"/>
                </a:solidFill>
                <a:latin typeface="Open Sans Extra Bold"/>
              </a:rPr>
              <a:t>FUNCTIONS OF A CPU</a:t>
            </a:r>
          </a:p>
        </p:txBody>
      </p:sp>
      <p:sp>
        <p:nvSpPr>
          <p:cNvPr id="6" name="TextBox 6"/>
          <p:cNvSpPr txBox="1"/>
          <p:nvPr/>
        </p:nvSpPr>
        <p:spPr>
          <a:xfrm>
            <a:off x="1609132" y="2271249"/>
            <a:ext cx="9006427" cy="2520315"/>
          </a:xfrm>
          <a:prstGeom prst="rect">
            <a:avLst/>
          </a:prstGeom>
        </p:spPr>
        <p:txBody>
          <a:bodyPr lIns="0" tIns="0" rIns="0" bIns="0" rtlCol="0" anchor="t">
            <a:spAutoFit/>
          </a:bodyPr>
          <a:lstStyle/>
          <a:p>
            <a:pPr marL="0" lvl="0" indent="0" algn="just">
              <a:lnSpc>
                <a:spcPts val="3359"/>
              </a:lnSpc>
              <a:spcBef>
                <a:spcPct val="0"/>
              </a:spcBef>
            </a:pPr>
            <a:r>
              <a:rPr lang="en-US" sz="2400" spc="-48">
                <a:solidFill>
                  <a:srgbClr val="000000"/>
                </a:solidFill>
                <a:latin typeface="Poppins"/>
              </a:rPr>
              <a:t>Execute instructions and manage data processing activities. It loads instructions from memory, decodes them, performs operations, and stores the results. The CPU's functions include arithmetic computations, logic operations, and regulating input/output processes, coordinating these activities to ensure that the system runs smoothly.</a:t>
            </a:r>
          </a:p>
        </p:txBody>
      </p:sp>
      <p:grpSp>
        <p:nvGrpSpPr>
          <p:cNvPr id="7" name="Group 7"/>
          <p:cNvGrpSpPr/>
          <p:nvPr/>
        </p:nvGrpSpPr>
        <p:grpSpPr>
          <a:xfrm>
            <a:off x="9966307" y="300249"/>
            <a:ext cx="8027935" cy="9598729"/>
            <a:chOff x="0" y="0"/>
            <a:chExt cx="8603361" cy="10286746"/>
          </a:xfrm>
        </p:grpSpPr>
        <p:sp>
          <p:nvSpPr>
            <p:cNvPr id="8" name="Freeform 8"/>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65015" r="-88109" b="-11142"/>
              </a:stretch>
            </a:blipFill>
          </p:spPr>
        </p:sp>
      </p:grpSp>
      <p:grpSp>
        <p:nvGrpSpPr>
          <p:cNvPr id="12" name="Group 12"/>
          <p:cNvGrpSpPr/>
          <p:nvPr/>
        </p:nvGrpSpPr>
        <p:grpSpPr>
          <a:xfrm>
            <a:off x="1609132" y="5161604"/>
            <a:ext cx="2772169" cy="867963"/>
            <a:chOff x="0" y="-66675"/>
            <a:chExt cx="1013291" cy="317260"/>
          </a:xfrm>
        </p:grpSpPr>
        <p:sp>
          <p:nvSpPr>
            <p:cNvPr id="13" name="Freeform 1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2BE8B3">
                    <a:alpha val="100000"/>
                  </a:srgbClr>
                </a:gs>
                <a:gs pos="100000">
                  <a:srgbClr val="00BD8A">
                    <a:alpha val="100000"/>
                  </a:srgbClr>
                </a:gs>
              </a:gsLst>
              <a:path path="circle">
                <a:fillToRect r="100000" b="100000"/>
              </a:path>
              <a:tileRect l="-100000" t="-100000"/>
            </a:gradFill>
            <a:ln cap="rnd">
              <a:noFill/>
              <a:prstDash val="solid"/>
              <a:round/>
            </a:ln>
          </p:spPr>
        </p:sp>
        <p:sp>
          <p:nvSpPr>
            <p:cNvPr id="14" name="TextBox 14"/>
            <p:cNvSpPr txBox="1"/>
            <p:nvPr/>
          </p:nvSpPr>
          <p:spPr>
            <a:xfrm>
              <a:off x="0" y="-66675"/>
              <a:ext cx="1013291" cy="317260"/>
            </a:xfrm>
            <a:prstGeom prst="rect">
              <a:avLst/>
            </a:prstGeom>
          </p:spPr>
          <p:txBody>
            <a:bodyPr lIns="0" tIns="182880" rIns="0" bIns="0" rtlCol="0" anchor="ctr">
              <a:noAutofit/>
            </a:bodyPr>
            <a:lstStyle/>
            <a:p>
              <a:pPr marL="0" lvl="0" indent="0" algn="ctr">
                <a:lnSpc>
                  <a:spcPts val="3480"/>
                </a:lnSpc>
                <a:spcBef>
                  <a:spcPct val="0"/>
                </a:spcBef>
              </a:pPr>
              <a:r>
                <a:rPr lang="en-US" sz="2486" dirty="0">
                  <a:solidFill>
                    <a:srgbClr val="000000"/>
                  </a:solidFill>
                  <a:latin typeface="Poppins Bold"/>
                </a:rPr>
                <a:t>Fetch</a:t>
              </a:r>
            </a:p>
          </p:txBody>
        </p:sp>
      </p:grpSp>
      <p:grpSp>
        <p:nvGrpSpPr>
          <p:cNvPr id="15" name="Group 15"/>
          <p:cNvGrpSpPr/>
          <p:nvPr/>
        </p:nvGrpSpPr>
        <p:grpSpPr>
          <a:xfrm>
            <a:off x="2995217" y="6515342"/>
            <a:ext cx="2772169" cy="685553"/>
            <a:chOff x="0" y="0"/>
            <a:chExt cx="1013291" cy="250585"/>
          </a:xfrm>
        </p:grpSpPr>
        <p:sp>
          <p:nvSpPr>
            <p:cNvPr id="16" name="Freeform 16"/>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2BE8B3">
                    <a:alpha val="100000"/>
                  </a:srgbClr>
                </a:gs>
                <a:gs pos="100000">
                  <a:srgbClr val="02AB6E">
                    <a:alpha val="100000"/>
                  </a:srgbClr>
                </a:gs>
              </a:gsLst>
              <a:path path="circle">
                <a:fillToRect r="100000" b="100000"/>
              </a:path>
              <a:tileRect l="-100000" t="-100000"/>
            </a:gradFill>
            <a:ln cap="rnd">
              <a:noFill/>
              <a:prstDash val="solid"/>
              <a:round/>
            </a:ln>
          </p:spPr>
        </p:sp>
        <p:sp>
          <p:nvSpPr>
            <p:cNvPr id="17" name="TextBox 17"/>
            <p:cNvSpPr txBox="1"/>
            <p:nvPr/>
          </p:nvSpPr>
          <p:spPr>
            <a:xfrm>
              <a:off x="0" y="-66675"/>
              <a:ext cx="1013291" cy="317260"/>
            </a:xfrm>
            <a:prstGeom prst="rect">
              <a:avLst/>
            </a:prstGeom>
          </p:spPr>
          <p:txBody>
            <a:bodyPr lIns="0" tIns="182880" rIns="0" bIns="0" rtlCol="0" anchor="ctr"/>
            <a:lstStyle/>
            <a:p>
              <a:pPr marL="0" lvl="0" indent="0" algn="ctr">
                <a:lnSpc>
                  <a:spcPts val="3480"/>
                </a:lnSpc>
                <a:spcBef>
                  <a:spcPct val="0"/>
                </a:spcBef>
              </a:pPr>
              <a:r>
                <a:rPr lang="en-US" sz="2486" dirty="0">
                  <a:solidFill>
                    <a:srgbClr val="000000"/>
                  </a:solidFill>
                  <a:latin typeface="Poppins Bold"/>
                </a:rPr>
                <a:t>Decode</a:t>
              </a:r>
            </a:p>
          </p:txBody>
        </p:sp>
      </p:grpSp>
      <p:grpSp>
        <p:nvGrpSpPr>
          <p:cNvPr id="18" name="Group 18"/>
          <p:cNvGrpSpPr/>
          <p:nvPr/>
        </p:nvGrpSpPr>
        <p:grpSpPr>
          <a:xfrm>
            <a:off x="4381301" y="7689124"/>
            <a:ext cx="2670160" cy="685553"/>
            <a:chOff x="0" y="0"/>
            <a:chExt cx="976004" cy="250585"/>
          </a:xfrm>
        </p:grpSpPr>
        <p:sp>
          <p:nvSpPr>
            <p:cNvPr id="19" name="Freeform 19"/>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2BE8B3">
                    <a:alpha val="100000"/>
                  </a:srgbClr>
                </a:gs>
                <a:gs pos="100000">
                  <a:srgbClr val="02AB6E">
                    <a:alpha val="100000"/>
                  </a:srgbClr>
                </a:gs>
              </a:gsLst>
              <a:path path="circle">
                <a:fillToRect r="100000" b="100000"/>
              </a:path>
              <a:tileRect l="-100000" t="-100000"/>
            </a:gradFill>
            <a:ln cap="rnd">
              <a:noFill/>
              <a:prstDash val="solid"/>
              <a:round/>
            </a:ln>
          </p:spPr>
        </p:sp>
        <p:sp>
          <p:nvSpPr>
            <p:cNvPr id="20" name="TextBox 20"/>
            <p:cNvSpPr txBox="1"/>
            <p:nvPr/>
          </p:nvSpPr>
          <p:spPr>
            <a:xfrm>
              <a:off x="0" y="-66675"/>
              <a:ext cx="976004" cy="317260"/>
            </a:xfrm>
            <a:prstGeom prst="rect">
              <a:avLst/>
            </a:prstGeom>
          </p:spPr>
          <p:txBody>
            <a:bodyPr lIns="0" tIns="182880" rIns="0" bIns="0" rtlCol="0" anchor="ctr"/>
            <a:lstStyle/>
            <a:p>
              <a:pPr marL="0" lvl="0" indent="0" algn="ctr">
                <a:lnSpc>
                  <a:spcPts val="3480"/>
                </a:lnSpc>
                <a:spcBef>
                  <a:spcPct val="0"/>
                </a:spcBef>
              </a:pPr>
              <a:r>
                <a:rPr lang="en-US" sz="2486" dirty="0">
                  <a:solidFill>
                    <a:srgbClr val="000000"/>
                  </a:solidFill>
                  <a:latin typeface="Poppins Bold"/>
                </a:rPr>
                <a:t>Execute</a:t>
              </a:r>
            </a:p>
          </p:txBody>
        </p:sp>
      </p:grpSp>
      <p:grpSp>
        <p:nvGrpSpPr>
          <p:cNvPr id="21" name="Group 21"/>
          <p:cNvGrpSpPr/>
          <p:nvPr/>
        </p:nvGrpSpPr>
        <p:grpSpPr>
          <a:xfrm>
            <a:off x="5735431" y="8872373"/>
            <a:ext cx="2670160" cy="685553"/>
            <a:chOff x="0" y="0"/>
            <a:chExt cx="976004" cy="250585"/>
          </a:xfrm>
        </p:grpSpPr>
        <p:sp>
          <p:nvSpPr>
            <p:cNvPr id="22" name="Freeform 22"/>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2BE8B3">
                    <a:alpha val="100000"/>
                  </a:srgbClr>
                </a:gs>
                <a:gs pos="100000">
                  <a:srgbClr val="02AB6E">
                    <a:alpha val="100000"/>
                  </a:srgbClr>
                </a:gs>
              </a:gsLst>
              <a:path path="circle">
                <a:fillToRect r="100000" b="100000"/>
              </a:path>
              <a:tileRect l="-100000" t="-100000"/>
            </a:gradFill>
            <a:ln cap="rnd">
              <a:noFill/>
              <a:prstDash val="solid"/>
              <a:round/>
            </a:ln>
          </p:spPr>
          <p:txBody>
            <a:bodyPr tIns="182880"/>
            <a:lstStyle/>
            <a:p>
              <a:endParaRPr lang="en-US"/>
            </a:p>
          </p:txBody>
        </p:sp>
        <p:sp>
          <p:nvSpPr>
            <p:cNvPr id="23" name="TextBox 23"/>
            <p:cNvSpPr txBox="1"/>
            <p:nvPr/>
          </p:nvSpPr>
          <p:spPr>
            <a:xfrm>
              <a:off x="0" y="-66675"/>
              <a:ext cx="976004" cy="317260"/>
            </a:xfrm>
            <a:prstGeom prst="rect">
              <a:avLst/>
            </a:prstGeom>
          </p:spPr>
          <p:txBody>
            <a:bodyPr lIns="0" tIns="182880" rIns="0" bIns="0" rtlCol="0" anchor="ctr"/>
            <a:lstStyle/>
            <a:p>
              <a:pPr marL="0" lvl="0" indent="0" algn="ctr">
                <a:lnSpc>
                  <a:spcPts val="3480"/>
                </a:lnSpc>
                <a:spcBef>
                  <a:spcPct val="0"/>
                </a:spcBef>
              </a:pPr>
              <a:r>
                <a:rPr lang="en-US" sz="2486">
                  <a:solidFill>
                    <a:srgbClr val="000000"/>
                  </a:solidFill>
                  <a:latin typeface="Poppins Bold"/>
                </a:rPr>
                <a:t>Store</a:t>
              </a:r>
            </a:p>
          </p:txBody>
        </p:sp>
      </p:grpSp>
      <p:sp>
        <p:nvSpPr>
          <p:cNvPr id="24" name="AutoShape 24"/>
          <p:cNvSpPr/>
          <p:nvPr/>
        </p:nvSpPr>
        <p:spPr>
          <a:xfrm flipV="1">
            <a:off x="4381301" y="5686791"/>
            <a:ext cx="645371" cy="0"/>
          </a:xfrm>
          <a:prstGeom prst="line">
            <a:avLst/>
          </a:prstGeom>
          <a:ln w="76200" cap="flat">
            <a:solidFill>
              <a:srgbClr val="2BE8B3"/>
            </a:solidFill>
            <a:prstDash val="solid"/>
            <a:headEnd type="none" w="sm" len="sm"/>
            <a:tailEnd type="none" w="sm" len="sm"/>
          </a:ln>
        </p:spPr>
      </p:sp>
      <p:sp>
        <p:nvSpPr>
          <p:cNvPr id="25" name="AutoShape 25"/>
          <p:cNvSpPr/>
          <p:nvPr/>
        </p:nvSpPr>
        <p:spPr>
          <a:xfrm flipH="1">
            <a:off x="5017148" y="5648345"/>
            <a:ext cx="9525" cy="722788"/>
          </a:xfrm>
          <a:prstGeom prst="line">
            <a:avLst/>
          </a:prstGeom>
          <a:ln w="76200" cap="flat">
            <a:solidFill>
              <a:srgbClr val="2BE8B3"/>
            </a:solidFill>
            <a:prstDash val="solid"/>
            <a:headEnd type="none" w="sm" len="sm"/>
            <a:tailEnd type="arrow" w="med" len="sm"/>
          </a:ln>
        </p:spPr>
      </p:sp>
      <p:sp>
        <p:nvSpPr>
          <p:cNvPr id="26" name="AutoShape 26"/>
          <p:cNvSpPr/>
          <p:nvPr/>
        </p:nvSpPr>
        <p:spPr>
          <a:xfrm>
            <a:off x="5767386" y="6877169"/>
            <a:ext cx="645371" cy="0"/>
          </a:xfrm>
          <a:prstGeom prst="line">
            <a:avLst/>
          </a:prstGeom>
          <a:ln w="76200" cap="flat">
            <a:solidFill>
              <a:srgbClr val="2BE8B3"/>
            </a:solidFill>
            <a:prstDash val="solid"/>
            <a:headEnd type="none" w="sm" len="sm"/>
            <a:tailEnd type="none" w="sm" len="sm"/>
          </a:ln>
        </p:spPr>
      </p:sp>
      <p:sp>
        <p:nvSpPr>
          <p:cNvPr id="27" name="AutoShape 27"/>
          <p:cNvSpPr/>
          <p:nvPr/>
        </p:nvSpPr>
        <p:spPr>
          <a:xfrm flipH="1">
            <a:off x="6403232" y="6837673"/>
            <a:ext cx="9525" cy="764546"/>
          </a:xfrm>
          <a:prstGeom prst="line">
            <a:avLst/>
          </a:prstGeom>
          <a:ln w="76200" cap="flat">
            <a:solidFill>
              <a:srgbClr val="2BE8B3"/>
            </a:solidFill>
            <a:prstDash val="solid"/>
            <a:headEnd type="none" w="sm" len="sm"/>
            <a:tailEnd type="arrow" w="med" len="sm"/>
          </a:ln>
        </p:spPr>
      </p:sp>
      <p:sp>
        <p:nvSpPr>
          <p:cNvPr id="28" name="AutoShape 28"/>
          <p:cNvSpPr/>
          <p:nvPr/>
        </p:nvSpPr>
        <p:spPr>
          <a:xfrm>
            <a:off x="7051461" y="8050951"/>
            <a:ext cx="645371" cy="0"/>
          </a:xfrm>
          <a:prstGeom prst="line">
            <a:avLst/>
          </a:prstGeom>
          <a:ln w="76200" cap="flat">
            <a:solidFill>
              <a:srgbClr val="2BE8B3"/>
            </a:solidFill>
            <a:prstDash val="solid"/>
            <a:headEnd type="none" w="sm" len="sm"/>
            <a:tailEnd type="none" w="sm" len="sm"/>
          </a:ln>
        </p:spPr>
      </p:sp>
      <p:sp>
        <p:nvSpPr>
          <p:cNvPr id="29" name="AutoShape 29"/>
          <p:cNvSpPr/>
          <p:nvPr/>
        </p:nvSpPr>
        <p:spPr>
          <a:xfrm flipH="1">
            <a:off x="7687308" y="8016344"/>
            <a:ext cx="9525" cy="735715"/>
          </a:xfrm>
          <a:prstGeom prst="line">
            <a:avLst/>
          </a:prstGeom>
          <a:ln w="76200" cap="flat">
            <a:solidFill>
              <a:srgbClr val="2BE8B3"/>
            </a:solidFill>
            <a:prstDash val="solid"/>
            <a:headEnd type="none" w="sm" len="sm"/>
            <a:tailEnd type="arrow" w="med" len="sm"/>
          </a:ln>
        </p:spPr>
      </p:sp>
      <p:sp>
        <p:nvSpPr>
          <p:cNvPr id="30" name="AutoShape 30"/>
          <p:cNvSpPr/>
          <p:nvPr/>
        </p:nvSpPr>
        <p:spPr>
          <a:xfrm flipH="1">
            <a:off x="2025334" y="9215149"/>
            <a:ext cx="3710097" cy="0"/>
          </a:xfrm>
          <a:prstGeom prst="line">
            <a:avLst/>
          </a:prstGeom>
          <a:ln w="76200" cap="flat">
            <a:solidFill>
              <a:srgbClr val="2BE8B3"/>
            </a:solidFill>
            <a:prstDash val="solid"/>
            <a:headEnd type="none" w="sm" len="sm"/>
            <a:tailEnd type="none" w="sm" len="sm"/>
          </a:ln>
        </p:spPr>
      </p:sp>
      <p:sp>
        <p:nvSpPr>
          <p:cNvPr id="31" name="AutoShape 31"/>
          <p:cNvSpPr/>
          <p:nvPr/>
        </p:nvSpPr>
        <p:spPr>
          <a:xfrm flipV="1">
            <a:off x="2042883" y="6144048"/>
            <a:ext cx="0" cy="3090151"/>
          </a:xfrm>
          <a:prstGeom prst="line">
            <a:avLst/>
          </a:prstGeom>
          <a:ln w="76200" cap="flat">
            <a:solidFill>
              <a:srgbClr val="2BE8B3"/>
            </a:solidFill>
            <a:prstDash val="solid"/>
            <a:headEnd type="none" w="sm" len="sm"/>
            <a:tailEnd type="arrow" w="med" len="sm"/>
          </a:ln>
        </p:spPr>
      </p:sp>
      <p:sp>
        <p:nvSpPr>
          <p:cNvPr id="32" name="Freeform 32"/>
          <p:cNvSpPr/>
          <p:nvPr/>
        </p:nvSpPr>
        <p:spPr>
          <a:xfrm>
            <a:off x="5988399" y="9557926"/>
            <a:ext cx="2192315" cy="136774"/>
          </a:xfrm>
          <a:custGeom>
            <a:avLst/>
            <a:gdLst/>
            <a:ahLst/>
            <a:cxnLst/>
            <a:rect l="l" t="t" r="r" b="b"/>
            <a:pathLst>
              <a:path w="2192315" h="136774">
                <a:moveTo>
                  <a:pt x="0" y="0"/>
                </a:moveTo>
                <a:lnTo>
                  <a:pt x="2192315" y="0"/>
                </a:lnTo>
                <a:lnTo>
                  <a:pt x="2192315" y="136774"/>
                </a:lnTo>
                <a:lnTo>
                  <a:pt x="0" y="136774"/>
                </a:lnTo>
                <a:lnTo>
                  <a:pt x="0" y="0"/>
                </a:lnTo>
                <a:close/>
              </a:path>
            </a:pathLst>
          </a:custGeom>
          <a:blipFill>
            <a:blip r:embed="rId3"/>
            <a:stretch>
              <a:fillRect t="-216567"/>
            </a:stretch>
          </a:blipFill>
        </p:spPr>
      </p:sp>
      <p:sp>
        <p:nvSpPr>
          <p:cNvPr id="33" name="Freeform 33"/>
          <p:cNvSpPr/>
          <p:nvPr/>
        </p:nvSpPr>
        <p:spPr>
          <a:xfrm>
            <a:off x="4671229" y="8374677"/>
            <a:ext cx="2192315" cy="136774"/>
          </a:xfrm>
          <a:custGeom>
            <a:avLst/>
            <a:gdLst/>
            <a:ahLst/>
            <a:cxnLst/>
            <a:rect l="l" t="t" r="r" b="b"/>
            <a:pathLst>
              <a:path w="2192315" h="136774">
                <a:moveTo>
                  <a:pt x="0" y="0"/>
                </a:moveTo>
                <a:lnTo>
                  <a:pt x="2192315" y="0"/>
                </a:lnTo>
                <a:lnTo>
                  <a:pt x="2192315" y="136774"/>
                </a:lnTo>
                <a:lnTo>
                  <a:pt x="0" y="136774"/>
                </a:lnTo>
                <a:lnTo>
                  <a:pt x="0" y="0"/>
                </a:lnTo>
                <a:close/>
              </a:path>
            </a:pathLst>
          </a:custGeom>
          <a:blipFill>
            <a:blip r:embed="rId3"/>
            <a:stretch>
              <a:fillRect t="-216567"/>
            </a:stretch>
          </a:blipFill>
        </p:spPr>
      </p:sp>
      <p:sp>
        <p:nvSpPr>
          <p:cNvPr id="34" name="Freeform 34"/>
          <p:cNvSpPr/>
          <p:nvPr/>
        </p:nvSpPr>
        <p:spPr>
          <a:xfrm>
            <a:off x="3285144" y="7200896"/>
            <a:ext cx="2192315" cy="136774"/>
          </a:xfrm>
          <a:custGeom>
            <a:avLst/>
            <a:gdLst/>
            <a:ahLst/>
            <a:cxnLst/>
            <a:rect l="l" t="t" r="r" b="b"/>
            <a:pathLst>
              <a:path w="2192315" h="136774">
                <a:moveTo>
                  <a:pt x="0" y="0"/>
                </a:moveTo>
                <a:lnTo>
                  <a:pt x="2192315" y="0"/>
                </a:lnTo>
                <a:lnTo>
                  <a:pt x="2192315" y="136774"/>
                </a:lnTo>
                <a:lnTo>
                  <a:pt x="0" y="136774"/>
                </a:lnTo>
                <a:lnTo>
                  <a:pt x="0" y="0"/>
                </a:lnTo>
                <a:close/>
              </a:path>
            </a:pathLst>
          </a:custGeom>
          <a:blipFill>
            <a:blip r:embed="rId3"/>
            <a:stretch>
              <a:fillRect t="-216567"/>
            </a:stretch>
          </a:blipFill>
        </p:spPr>
      </p:sp>
      <p:sp>
        <p:nvSpPr>
          <p:cNvPr id="35" name="Freeform 35"/>
          <p:cNvSpPr/>
          <p:nvPr/>
        </p:nvSpPr>
        <p:spPr>
          <a:xfrm>
            <a:off x="1899059" y="6029567"/>
            <a:ext cx="2192315" cy="136774"/>
          </a:xfrm>
          <a:custGeom>
            <a:avLst/>
            <a:gdLst/>
            <a:ahLst/>
            <a:cxnLst/>
            <a:rect l="l" t="t" r="r" b="b"/>
            <a:pathLst>
              <a:path w="2192315" h="136774">
                <a:moveTo>
                  <a:pt x="0" y="0"/>
                </a:moveTo>
                <a:lnTo>
                  <a:pt x="2192315" y="0"/>
                </a:lnTo>
                <a:lnTo>
                  <a:pt x="2192315" y="136774"/>
                </a:lnTo>
                <a:lnTo>
                  <a:pt x="0" y="136774"/>
                </a:lnTo>
                <a:lnTo>
                  <a:pt x="0" y="0"/>
                </a:lnTo>
                <a:close/>
              </a:path>
            </a:pathLst>
          </a:custGeom>
          <a:blipFill>
            <a:blip r:embed="rId3"/>
            <a:stretch>
              <a:fillRect t="-216567"/>
            </a:stretch>
          </a:blipFill>
        </p:spPr>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41864" y="3034354"/>
            <a:ext cx="7178702" cy="1214115"/>
            <a:chOff x="0" y="0"/>
            <a:chExt cx="1890687" cy="319767"/>
          </a:xfrm>
        </p:grpSpPr>
        <p:sp>
          <p:nvSpPr>
            <p:cNvPr id="3" name="Freeform 3"/>
            <p:cNvSpPr/>
            <p:nvPr/>
          </p:nvSpPr>
          <p:spPr>
            <a:xfrm>
              <a:off x="0" y="0"/>
              <a:ext cx="1890687" cy="319767"/>
            </a:xfrm>
            <a:custGeom>
              <a:avLst/>
              <a:gdLst/>
              <a:ahLst/>
              <a:cxnLst/>
              <a:rect l="l" t="t" r="r" b="b"/>
              <a:pathLst>
                <a:path w="1890687" h="319767">
                  <a:moveTo>
                    <a:pt x="107846" y="0"/>
                  </a:moveTo>
                  <a:lnTo>
                    <a:pt x="1782841" y="0"/>
                  </a:lnTo>
                  <a:cubicBezTo>
                    <a:pt x="1811444" y="0"/>
                    <a:pt x="1838875" y="11362"/>
                    <a:pt x="1859100" y="31587"/>
                  </a:cubicBezTo>
                  <a:cubicBezTo>
                    <a:pt x="1879325" y="51812"/>
                    <a:pt x="1890687" y="79243"/>
                    <a:pt x="1890687" y="107846"/>
                  </a:cubicBezTo>
                  <a:lnTo>
                    <a:pt x="1890687" y="211921"/>
                  </a:lnTo>
                  <a:cubicBezTo>
                    <a:pt x="1890687" y="271483"/>
                    <a:pt x="1842403" y="319767"/>
                    <a:pt x="1782841" y="319767"/>
                  </a:cubicBezTo>
                  <a:lnTo>
                    <a:pt x="107846" y="319767"/>
                  </a:lnTo>
                  <a:cubicBezTo>
                    <a:pt x="79243" y="319767"/>
                    <a:pt x="51812" y="308405"/>
                    <a:pt x="31587" y="288180"/>
                  </a:cubicBezTo>
                  <a:cubicBezTo>
                    <a:pt x="11362" y="267955"/>
                    <a:pt x="0" y="240524"/>
                    <a:pt x="0" y="211921"/>
                  </a:cubicBezTo>
                  <a:lnTo>
                    <a:pt x="0" y="107846"/>
                  </a:lnTo>
                  <a:cubicBezTo>
                    <a:pt x="0" y="79243"/>
                    <a:pt x="11362" y="51812"/>
                    <a:pt x="31587" y="31587"/>
                  </a:cubicBezTo>
                  <a:cubicBezTo>
                    <a:pt x="51812" y="11362"/>
                    <a:pt x="79243" y="0"/>
                    <a:pt x="107846" y="0"/>
                  </a:cubicBezTo>
                  <a:close/>
                </a:path>
              </a:pathLst>
            </a:custGeom>
            <a:solidFill>
              <a:srgbClr val="98FF9C"/>
            </a:solidFill>
          </p:spPr>
        </p:sp>
        <p:sp>
          <p:nvSpPr>
            <p:cNvPr id="4" name="TextBox 4"/>
            <p:cNvSpPr txBox="1"/>
            <p:nvPr/>
          </p:nvSpPr>
          <p:spPr>
            <a:xfrm>
              <a:off x="0" y="-38100"/>
              <a:ext cx="1890687" cy="3578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4850" y="953452"/>
            <a:ext cx="16878300" cy="922020"/>
            <a:chOff x="0" y="0"/>
            <a:chExt cx="4445314" cy="242837"/>
          </a:xfrm>
        </p:grpSpPr>
        <p:sp>
          <p:nvSpPr>
            <p:cNvPr id="6" name="Freeform 6"/>
            <p:cNvSpPr/>
            <p:nvPr/>
          </p:nvSpPr>
          <p:spPr>
            <a:xfrm>
              <a:off x="0" y="0"/>
              <a:ext cx="4445314" cy="242837"/>
            </a:xfrm>
            <a:custGeom>
              <a:avLst/>
              <a:gdLst/>
              <a:ahLst/>
              <a:cxnLst/>
              <a:rect l="l" t="t" r="r" b="b"/>
              <a:pathLst>
                <a:path w="4445314" h="242837">
                  <a:moveTo>
                    <a:pt x="45869" y="0"/>
                  </a:moveTo>
                  <a:lnTo>
                    <a:pt x="4399445" y="0"/>
                  </a:lnTo>
                  <a:cubicBezTo>
                    <a:pt x="4424777" y="0"/>
                    <a:pt x="4445314" y="20536"/>
                    <a:pt x="4445314" y="45869"/>
                  </a:cubicBezTo>
                  <a:lnTo>
                    <a:pt x="4445314" y="196967"/>
                  </a:lnTo>
                  <a:cubicBezTo>
                    <a:pt x="4445314" y="209133"/>
                    <a:pt x="4440481" y="220800"/>
                    <a:pt x="4431879" y="229402"/>
                  </a:cubicBezTo>
                  <a:cubicBezTo>
                    <a:pt x="4423277" y="238004"/>
                    <a:pt x="4411610" y="242837"/>
                    <a:pt x="4399445" y="242837"/>
                  </a:cubicBezTo>
                  <a:lnTo>
                    <a:pt x="45869" y="242837"/>
                  </a:lnTo>
                  <a:cubicBezTo>
                    <a:pt x="20536" y="242837"/>
                    <a:pt x="0" y="222300"/>
                    <a:pt x="0" y="196967"/>
                  </a:cubicBezTo>
                  <a:lnTo>
                    <a:pt x="0" y="45869"/>
                  </a:lnTo>
                  <a:cubicBezTo>
                    <a:pt x="0" y="20536"/>
                    <a:pt x="20536" y="0"/>
                    <a:pt x="45869" y="0"/>
                  </a:cubicBezTo>
                  <a:close/>
                </a:path>
              </a:pathLst>
            </a:custGeom>
            <a:solidFill>
              <a:srgbClr val="98FF9C"/>
            </a:solidFill>
          </p:spPr>
        </p:sp>
        <p:sp>
          <p:nvSpPr>
            <p:cNvPr id="7" name="TextBox 7"/>
            <p:cNvSpPr txBox="1"/>
            <p:nvPr/>
          </p:nvSpPr>
          <p:spPr>
            <a:xfrm>
              <a:off x="0" y="-38100"/>
              <a:ext cx="4445314" cy="28093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3448050"/>
            <a:ext cx="6164580" cy="1714500"/>
            <a:chOff x="0" y="0"/>
            <a:chExt cx="1623593" cy="451556"/>
          </a:xfrm>
        </p:grpSpPr>
        <p:sp>
          <p:nvSpPr>
            <p:cNvPr id="9" name="Freeform 9"/>
            <p:cNvSpPr/>
            <p:nvPr/>
          </p:nvSpPr>
          <p:spPr>
            <a:xfrm>
              <a:off x="0" y="0"/>
              <a:ext cx="1623593" cy="451556"/>
            </a:xfrm>
            <a:custGeom>
              <a:avLst/>
              <a:gdLst/>
              <a:ahLst/>
              <a:cxnLst/>
              <a:rect l="l" t="t" r="r" b="b"/>
              <a:pathLst>
                <a:path w="1623593" h="451556">
                  <a:moveTo>
                    <a:pt x="64049" y="0"/>
                  </a:moveTo>
                  <a:lnTo>
                    <a:pt x="1559544" y="0"/>
                  </a:lnTo>
                  <a:cubicBezTo>
                    <a:pt x="1594917" y="0"/>
                    <a:pt x="1623593" y="28676"/>
                    <a:pt x="1623593" y="64049"/>
                  </a:cubicBezTo>
                  <a:lnTo>
                    <a:pt x="1623593" y="387506"/>
                  </a:lnTo>
                  <a:cubicBezTo>
                    <a:pt x="1623593" y="422880"/>
                    <a:pt x="1594917" y="451556"/>
                    <a:pt x="1559544" y="451556"/>
                  </a:cubicBezTo>
                  <a:lnTo>
                    <a:pt x="64049" y="451556"/>
                  </a:lnTo>
                  <a:cubicBezTo>
                    <a:pt x="28676" y="451556"/>
                    <a:pt x="0" y="422880"/>
                    <a:pt x="0" y="387506"/>
                  </a:cubicBezTo>
                  <a:lnTo>
                    <a:pt x="0" y="64049"/>
                  </a:lnTo>
                  <a:cubicBezTo>
                    <a:pt x="0" y="28676"/>
                    <a:pt x="28676" y="0"/>
                    <a:pt x="64049" y="0"/>
                  </a:cubicBezTo>
                  <a:close/>
                </a:path>
              </a:pathLst>
            </a:custGeom>
            <a:solidFill>
              <a:srgbClr val="98FF9C"/>
            </a:solidFill>
            <a:ln w="9525" cap="rnd">
              <a:solidFill>
                <a:srgbClr val="000000"/>
              </a:solidFill>
              <a:prstDash val="solid"/>
              <a:round/>
            </a:ln>
          </p:spPr>
        </p:sp>
        <p:sp>
          <p:nvSpPr>
            <p:cNvPr id="10" name="TextBox 10"/>
            <p:cNvSpPr txBox="1"/>
            <p:nvPr/>
          </p:nvSpPr>
          <p:spPr>
            <a:xfrm>
              <a:off x="0" y="-85725"/>
              <a:ext cx="1623593" cy="537281"/>
            </a:xfrm>
            <a:prstGeom prst="rect">
              <a:avLst/>
            </a:prstGeom>
          </p:spPr>
          <p:txBody>
            <a:bodyPr lIns="50800" tIns="50800" rIns="50800" bIns="50800" rtlCol="0" anchor="ctr"/>
            <a:lstStyle/>
            <a:p>
              <a:pPr algn="ctr">
                <a:lnSpc>
                  <a:spcPts val="6159"/>
                </a:lnSpc>
              </a:pPr>
              <a:r>
                <a:rPr lang="en-US" sz="4399">
                  <a:solidFill>
                    <a:srgbClr val="010101"/>
                  </a:solidFill>
                  <a:latin typeface="Open Sans Extra Bold"/>
                </a:rPr>
                <a:t>IMAGES</a:t>
              </a:r>
            </a:p>
          </p:txBody>
        </p:sp>
      </p:grpSp>
      <p:sp>
        <p:nvSpPr>
          <p:cNvPr id="11" name="TextBox 11"/>
          <p:cNvSpPr txBox="1"/>
          <p:nvPr/>
        </p:nvSpPr>
        <p:spPr>
          <a:xfrm>
            <a:off x="1203960" y="1147127"/>
            <a:ext cx="15963283" cy="600101"/>
          </a:xfrm>
          <a:prstGeom prst="rect">
            <a:avLst/>
          </a:prstGeom>
        </p:spPr>
        <p:txBody>
          <a:bodyPr lIns="0" tIns="0" rIns="0" bIns="0" rtlCol="0" anchor="t">
            <a:spAutoFit/>
          </a:bodyPr>
          <a:lstStyle/>
          <a:p>
            <a:pPr>
              <a:lnSpc>
                <a:spcPts val="4899"/>
              </a:lnSpc>
              <a:spcBef>
                <a:spcPct val="0"/>
              </a:spcBef>
            </a:pPr>
            <a:r>
              <a:rPr lang="en-US" sz="3499" b="1" dirty="0">
                <a:solidFill>
                  <a:srgbClr val="000000"/>
                </a:solidFill>
                <a:latin typeface="League Spartan"/>
              </a:rPr>
              <a:t>REPRESENTATION OF IMAGES AND SOUNDS IN COMPUTER SYSTEMS</a:t>
            </a:r>
          </a:p>
        </p:txBody>
      </p:sp>
      <p:grpSp>
        <p:nvGrpSpPr>
          <p:cNvPr id="12" name="Group 12"/>
          <p:cNvGrpSpPr/>
          <p:nvPr/>
        </p:nvGrpSpPr>
        <p:grpSpPr>
          <a:xfrm>
            <a:off x="1028700" y="6412230"/>
            <a:ext cx="6164580" cy="1787607"/>
            <a:chOff x="0" y="0"/>
            <a:chExt cx="1623593" cy="470810"/>
          </a:xfrm>
        </p:grpSpPr>
        <p:sp>
          <p:nvSpPr>
            <p:cNvPr id="13" name="Freeform 13"/>
            <p:cNvSpPr/>
            <p:nvPr/>
          </p:nvSpPr>
          <p:spPr>
            <a:xfrm>
              <a:off x="0" y="0"/>
              <a:ext cx="1623593" cy="470810"/>
            </a:xfrm>
            <a:custGeom>
              <a:avLst/>
              <a:gdLst/>
              <a:ahLst/>
              <a:cxnLst/>
              <a:rect l="l" t="t" r="r" b="b"/>
              <a:pathLst>
                <a:path w="1623593" h="470810">
                  <a:moveTo>
                    <a:pt x="64049" y="0"/>
                  </a:moveTo>
                  <a:lnTo>
                    <a:pt x="1559544" y="0"/>
                  </a:lnTo>
                  <a:cubicBezTo>
                    <a:pt x="1594917" y="0"/>
                    <a:pt x="1623593" y="28676"/>
                    <a:pt x="1623593" y="64049"/>
                  </a:cubicBezTo>
                  <a:lnTo>
                    <a:pt x="1623593" y="406761"/>
                  </a:lnTo>
                  <a:cubicBezTo>
                    <a:pt x="1623593" y="423748"/>
                    <a:pt x="1616845" y="440039"/>
                    <a:pt x="1604833" y="452051"/>
                  </a:cubicBezTo>
                  <a:cubicBezTo>
                    <a:pt x="1592822" y="464062"/>
                    <a:pt x="1576531" y="470810"/>
                    <a:pt x="1559544" y="470810"/>
                  </a:cubicBezTo>
                  <a:lnTo>
                    <a:pt x="64049" y="470810"/>
                  </a:lnTo>
                  <a:cubicBezTo>
                    <a:pt x="28676" y="470810"/>
                    <a:pt x="0" y="442134"/>
                    <a:pt x="0" y="406761"/>
                  </a:cubicBezTo>
                  <a:lnTo>
                    <a:pt x="0" y="64049"/>
                  </a:lnTo>
                  <a:cubicBezTo>
                    <a:pt x="0" y="28676"/>
                    <a:pt x="28676" y="0"/>
                    <a:pt x="64049" y="0"/>
                  </a:cubicBezTo>
                  <a:close/>
                </a:path>
              </a:pathLst>
            </a:custGeom>
            <a:solidFill>
              <a:srgbClr val="98FF9C"/>
            </a:solidFill>
            <a:ln w="9525" cap="rnd">
              <a:solidFill>
                <a:srgbClr val="000000"/>
              </a:solidFill>
              <a:prstDash val="solid"/>
              <a:round/>
            </a:ln>
          </p:spPr>
        </p:sp>
        <p:sp>
          <p:nvSpPr>
            <p:cNvPr id="14" name="TextBox 14"/>
            <p:cNvSpPr txBox="1"/>
            <p:nvPr/>
          </p:nvSpPr>
          <p:spPr>
            <a:xfrm>
              <a:off x="0" y="-85725"/>
              <a:ext cx="1623593" cy="556535"/>
            </a:xfrm>
            <a:prstGeom prst="rect">
              <a:avLst/>
            </a:prstGeom>
          </p:spPr>
          <p:txBody>
            <a:bodyPr lIns="50800" tIns="50800" rIns="50800" bIns="50800" rtlCol="0" anchor="ctr"/>
            <a:lstStyle/>
            <a:p>
              <a:pPr marL="0" lvl="0" indent="0" algn="ctr">
                <a:lnSpc>
                  <a:spcPts val="6159"/>
                </a:lnSpc>
                <a:spcBef>
                  <a:spcPct val="0"/>
                </a:spcBef>
              </a:pPr>
              <a:r>
                <a:rPr lang="en-US" sz="4399">
                  <a:solidFill>
                    <a:srgbClr val="010101"/>
                  </a:solidFill>
                  <a:latin typeface="Open Sans Extra Bold"/>
                </a:rPr>
                <a:t>SOUNDS</a:t>
              </a:r>
            </a:p>
          </p:txBody>
        </p:sp>
      </p:grpSp>
      <p:grpSp>
        <p:nvGrpSpPr>
          <p:cNvPr id="15" name="Group 15"/>
          <p:cNvGrpSpPr/>
          <p:nvPr/>
        </p:nvGrpSpPr>
        <p:grpSpPr>
          <a:xfrm>
            <a:off x="10052685" y="3159446"/>
            <a:ext cx="6957060" cy="963930"/>
            <a:chOff x="0" y="0"/>
            <a:chExt cx="1832312" cy="253875"/>
          </a:xfrm>
        </p:grpSpPr>
        <p:sp>
          <p:nvSpPr>
            <p:cNvPr id="16" name="Freeform 16"/>
            <p:cNvSpPr/>
            <p:nvPr/>
          </p:nvSpPr>
          <p:spPr>
            <a:xfrm>
              <a:off x="0" y="0"/>
              <a:ext cx="1832312" cy="253875"/>
            </a:xfrm>
            <a:custGeom>
              <a:avLst/>
              <a:gdLst/>
              <a:ahLst/>
              <a:cxnLst/>
              <a:rect l="l" t="t" r="r" b="b"/>
              <a:pathLst>
                <a:path w="1832312" h="253875">
                  <a:moveTo>
                    <a:pt x="56754" y="0"/>
                  </a:moveTo>
                  <a:lnTo>
                    <a:pt x="1775559" y="0"/>
                  </a:lnTo>
                  <a:cubicBezTo>
                    <a:pt x="1806903" y="0"/>
                    <a:pt x="1832312" y="25409"/>
                    <a:pt x="1832312" y="56754"/>
                  </a:cubicBezTo>
                  <a:lnTo>
                    <a:pt x="1832312" y="197121"/>
                  </a:lnTo>
                  <a:cubicBezTo>
                    <a:pt x="1832312" y="228465"/>
                    <a:pt x="1806903" y="253875"/>
                    <a:pt x="1775559" y="253875"/>
                  </a:cubicBezTo>
                  <a:lnTo>
                    <a:pt x="56754" y="253875"/>
                  </a:lnTo>
                  <a:cubicBezTo>
                    <a:pt x="25409" y="253875"/>
                    <a:pt x="0" y="228465"/>
                    <a:pt x="0" y="197121"/>
                  </a:cubicBezTo>
                  <a:lnTo>
                    <a:pt x="0" y="56754"/>
                  </a:lnTo>
                  <a:cubicBezTo>
                    <a:pt x="0" y="25409"/>
                    <a:pt x="25409" y="0"/>
                    <a:pt x="56754" y="0"/>
                  </a:cubicBezTo>
                  <a:close/>
                </a:path>
              </a:pathLst>
            </a:custGeom>
            <a:solidFill>
              <a:srgbClr val="98FF9C"/>
            </a:solidFill>
            <a:ln w="9525" cap="rnd">
              <a:solidFill>
                <a:srgbClr val="010101"/>
              </a:solidFill>
              <a:prstDash val="solid"/>
              <a:round/>
            </a:ln>
          </p:spPr>
        </p:sp>
        <p:sp>
          <p:nvSpPr>
            <p:cNvPr id="17" name="TextBox 17"/>
            <p:cNvSpPr txBox="1"/>
            <p:nvPr/>
          </p:nvSpPr>
          <p:spPr>
            <a:xfrm>
              <a:off x="0" y="-47625"/>
              <a:ext cx="1832312" cy="301500"/>
            </a:xfrm>
            <a:prstGeom prst="rect">
              <a:avLst/>
            </a:prstGeom>
          </p:spPr>
          <p:txBody>
            <a:bodyPr lIns="50800" tIns="50800" rIns="50800" bIns="50800" rtlCol="0" anchor="ctr"/>
            <a:lstStyle/>
            <a:p>
              <a:pPr marL="0" lvl="0" indent="0" algn="ctr">
                <a:lnSpc>
                  <a:spcPts val="3499"/>
                </a:lnSpc>
                <a:spcBef>
                  <a:spcPct val="0"/>
                </a:spcBef>
              </a:pPr>
              <a:r>
                <a:rPr lang="en-US" sz="2499" u="none" strike="noStrike" dirty="0">
                  <a:solidFill>
                    <a:srgbClr val="010101"/>
                  </a:solidFill>
                  <a:latin typeface="Open Sans Extra Bold"/>
                </a:rPr>
                <a:t>Raster Images (Bitmaps)</a:t>
              </a:r>
            </a:p>
          </p:txBody>
        </p:sp>
      </p:grpSp>
      <p:grpSp>
        <p:nvGrpSpPr>
          <p:cNvPr id="18" name="Group 18"/>
          <p:cNvGrpSpPr/>
          <p:nvPr/>
        </p:nvGrpSpPr>
        <p:grpSpPr>
          <a:xfrm>
            <a:off x="9941864" y="4516712"/>
            <a:ext cx="7178702" cy="1214115"/>
            <a:chOff x="0" y="0"/>
            <a:chExt cx="1890687" cy="319767"/>
          </a:xfrm>
        </p:grpSpPr>
        <p:sp>
          <p:nvSpPr>
            <p:cNvPr id="19" name="Freeform 19"/>
            <p:cNvSpPr/>
            <p:nvPr/>
          </p:nvSpPr>
          <p:spPr>
            <a:xfrm>
              <a:off x="0" y="0"/>
              <a:ext cx="1890687" cy="319767"/>
            </a:xfrm>
            <a:custGeom>
              <a:avLst/>
              <a:gdLst/>
              <a:ahLst/>
              <a:cxnLst/>
              <a:rect l="l" t="t" r="r" b="b"/>
              <a:pathLst>
                <a:path w="1890687" h="319767">
                  <a:moveTo>
                    <a:pt x="107846" y="0"/>
                  </a:moveTo>
                  <a:lnTo>
                    <a:pt x="1782841" y="0"/>
                  </a:lnTo>
                  <a:cubicBezTo>
                    <a:pt x="1811444" y="0"/>
                    <a:pt x="1838875" y="11362"/>
                    <a:pt x="1859100" y="31587"/>
                  </a:cubicBezTo>
                  <a:cubicBezTo>
                    <a:pt x="1879325" y="51812"/>
                    <a:pt x="1890687" y="79243"/>
                    <a:pt x="1890687" y="107846"/>
                  </a:cubicBezTo>
                  <a:lnTo>
                    <a:pt x="1890687" y="211921"/>
                  </a:lnTo>
                  <a:cubicBezTo>
                    <a:pt x="1890687" y="271483"/>
                    <a:pt x="1842403" y="319767"/>
                    <a:pt x="1782841" y="319767"/>
                  </a:cubicBezTo>
                  <a:lnTo>
                    <a:pt x="107846" y="319767"/>
                  </a:lnTo>
                  <a:cubicBezTo>
                    <a:pt x="79243" y="319767"/>
                    <a:pt x="51812" y="308405"/>
                    <a:pt x="31587" y="288180"/>
                  </a:cubicBezTo>
                  <a:cubicBezTo>
                    <a:pt x="11362" y="267955"/>
                    <a:pt x="0" y="240524"/>
                    <a:pt x="0" y="211921"/>
                  </a:cubicBezTo>
                  <a:lnTo>
                    <a:pt x="0" y="107846"/>
                  </a:lnTo>
                  <a:cubicBezTo>
                    <a:pt x="0" y="79243"/>
                    <a:pt x="11362" y="51812"/>
                    <a:pt x="31587" y="31587"/>
                  </a:cubicBezTo>
                  <a:cubicBezTo>
                    <a:pt x="51812" y="11362"/>
                    <a:pt x="79243" y="0"/>
                    <a:pt x="107846" y="0"/>
                  </a:cubicBezTo>
                  <a:close/>
                </a:path>
              </a:pathLst>
            </a:custGeom>
            <a:solidFill>
              <a:srgbClr val="98FF9C"/>
            </a:solidFill>
          </p:spPr>
        </p:sp>
        <p:sp>
          <p:nvSpPr>
            <p:cNvPr id="20" name="TextBox 20"/>
            <p:cNvSpPr txBox="1"/>
            <p:nvPr/>
          </p:nvSpPr>
          <p:spPr>
            <a:xfrm>
              <a:off x="0" y="-38100"/>
              <a:ext cx="1890687" cy="357867"/>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052685" y="4641805"/>
            <a:ext cx="6957060" cy="963930"/>
            <a:chOff x="0" y="0"/>
            <a:chExt cx="1832312" cy="253875"/>
          </a:xfrm>
        </p:grpSpPr>
        <p:sp>
          <p:nvSpPr>
            <p:cNvPr id="22" name="Freeform 22"/>
            <p:cNvSpPr/>
            <p:nvPr/>
          </p:nvSpPr>
          <p:spPr>
            <a:xfrm>
              <a:off x="0" y="0"/>
              <a:ext cx="1832312" cy="253875"/>
            </a:xfrm>
            <a:custGeom>
              <a:avLst/>
              <a:gdLst/>
              <a:ahLst/>
              <a:cxnLst/>
              <a:rect l="l" t="t" r="r" b="b"/>
              <a:pathLst>
                <a:path w="1832312" h="253875">
                  <a:moveTo>
                    <a:pt x="56754" y="0"/>
                  </a:moveTo>
                  <a:lnTo>
                    <a:pt x="1775559" y="0"/>
                  </a:lnTo>
                  <a:cubicBezTo>
                    <a:pt x="1806903" y="0"/>
                    <a:pt x="1832312" y="25409"/>
                    <a:pt x="1832312" y="56754"/>
                  </a:cubicBezTo>
                  <a:lnTo>
                    <a:pt x="1832312" y="197121"/>
                  </a:lnTo>
                  <a:cubicBezTo>
                    <a:pt x="1832312" y="228465"/>
                    <a:pt x="1806903" y="253875"/>
                    <a:pt x="1775559" y="253875"/>
                  </a:cubicBezTo>
                  <a:lnTo>
                    <a:pt x="56754" y="253875"/>
                  </a:lnTo>
                  <a:cubicBezTo>
                    <a:pt x="25409" y="253875"/>
                    <a:pt x="0" y="228465"/>
                    <a:pt x="0" y="197121"/>
                  </a:cubicBezTo>
                  <a:lnTo>
                    <a:pt x="0" y="56754"/>
                  </a:lnTo>
                  <a:cubicBezTo>
                    <a:pt x="0" y="25409"/>
                    <a:pt x="25409" y="0"/>
                    <a:pt x="56754" y="0"/>
                  </a:cubicBezTo>
                  <a:close/>
                </a:path>
              </a:pathLst>
            </a:custGeom>
            <a:solidFill>
              <a:srgbClr val="98FF9C"/>
            </a:solidFill>
            <a:ln w="9525" cap="rnd">
              <a:solidFill>
                <a:srgbClr val="010101"/>
              </a:solidFill>
              <a:prstDash val="solid"/>
              <a:round/>
            </a:ln>
          </p:spPr>
        </p:sp>
        <p:sp>
          <p:nvSpPr>
            <p:cNvPr id="23" name="TextBox 23"/>
            <p:cNvSpPr txBox="1"/>
            <p:nvPr/>
          </p:nvSpPr>
          <p:spPr>
            <a:xfrm>
              <a:off x="0" y="-47625"/>
              <a:ext cx="1832312" cy="301500"/>
            </a:xfrm>
            <a:prstGeom prst="rect">
              <a:avLst/>
            </a:prstGeom>
          </p:spPr>
          <p:txBody>
            <a:bodyPr lIns="50800" tIns="50800" rIns="50800" bIns="50800" rtlCol="0" anchor="ctr"/>
            <a:lstStyle/>
            <a:p>
              <a:pPr marL="0" lvl="0" indent="0" algn="ctr">
                <a:lnSpc>
                  <a:spcPts val="3499"/>
                </a:lnSpc>
                <a:spcBef>
                  <a:spcPct val="0"/>
                </a:spcBef>
              </a:pPr>
              <a:r>
                <a:rPr lang="en-US" sz="2499" u="none" strike="noStrike">
                  <a:solidFill>
                    <a:srgbClr val="010101"/>
                  </a:solidFill>
                  <a:latin typeface="Open Sans Extra Bold"/>
                </a:rPr>
                <a:t>Vector Graphics</a:t>
              </a:r>
            </a:p>
          </p:txBody>
        </p:sp>
      </p:grpSp>
      <p:grpSp>
        <p:nvGrpSpPr>
          <p:cNvPr id="24" name="Group 24"/>
          <p:cNvGrpSpPr/>
          <p:nvPr/>
        </p:nvGrpSpPr>
        <p:grpSpPr>
          <a:xfrm>
            <a:off x="9941864" y="5999071"/>
            <a:ext cx="7178702" cy="1214115"/>
            <a:chOff x="0" y="0"/>
            <a:chExt cx="1890687" cy="319767"/>
          </a:xfrm>
        </p:grpSpPr>
        <p:sp>
          <p:nvSpPr>
            <p:cNvPr id="25" name="Freeform 25"/>
            <p:cNvSpPr/>
            <p:nvPr/>
          </p:nvSpPr>
          <p:spPr>
            <a:xfrm>
              <a:off x="0" y="0"/>
              <a:ext cx="1890687" cy="319767"/>
            </a:xfrm>
            <a:custGeom>
              <a:avLst/>
              <a:gdLst/>
              <a:ahLst/>
              <a:cxnLst/>
              <a:rect l="l" t="t" r="r" b="b"/>
              <a:pathLst>
                <a:path w="1890687" h="319767">
                  <a:moveTo>
                    <a:pt x="107846" y="0"/>
                  </a:moveTo>
                  <a:lnTo>
                    <a:pt x="1782841" y="0"/>
                  </a:lnTo>
                  <a:cubicBezTo>
                    <a:pt x="1811444" y="0"/>
                    <a:pt x="1838875" y="11362"/>
                    <a:pt x="1859100" y="31587"/>
                  </a:cubicBezTo>
                  <a:cubicBezTo>
                    <a:pt x="1879325" y="51812"/>
                    <a:pt x="1890687" y="79243"/>
                    <a:pt x="1890687" y="107846"/>
                  </a:cubicBezTo>
                  <a:lnTo>
                    <a:pt x="1890687" y="211921"/>
                  </a:lnTo>
                  <a:cubicBezTo>
                    <a:pt x="1890687" y="271483"/>
                    <a:pt x="1842403" y="319767"/>
                    <a:pt x="1782841" y="319767"/>
                  </a:cubicBezTo>
                  <a:lnTo>
                    <a:pt x="107846" y="319767"/>
                  </a:lnTo>
                  <a:cubicBezTo>
                    <a:pt x="79243" y="319767"/>
                    <a:pt x="51812" y="308405"/>
                    <a:pt x="31587" y="288180"/>
                  </a:cubicBezTo>
                  <a:cubicBezTo>
                    <a:pt x="11362" y="267955"/>
                    <a:pt x="0" y="240524"/>
                    <a:pt x="0" y="211921"/>
                  </a:cubicBezTo>
                  <a:lnTo>
                    <a:pt x="0" y="107846"/>
                  </a:lnTo>
                  <a:cubicBezTo>
                    <a:pt x="0" y="79243"/>
                    <a:pt x="11362" y="51812"/>
                    <a:pt x="31587" y="31587"/>
                  </a:cubicBezTo>
                  <a:cubicBezTo>
                    <a:pt x="51812" y="11362"/>
                    <a:pt x="79243" y="0"/>
                    <a:pt x="107846" y="0"/>
                  </a:cubicBezTo>
                  <a:close/>
                </a:path>
              </a:pathLst>
            </a:custGeom>
            <a:solidFill>
              <a:srgbClr val="98FF9C"/>
            </a:solidFill>
          </p:spPr>
        </p:sp>
        <p:sp>
          <p:nvSpPr>
            <p:cNvPr id="26" name="TextBox 26"/>
            <p:cNvSpPr txBox="1"/>
            <p:nvPr/>
          </p:nvSpPr>
          <p:spPr>
            <a:xfrm>
              <a:off x="0" y="-38100"/>
              <a:ext cx="1890687" cy="357867"/>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0052685" y="6124164"/>
            <a:ext cx="6957060" cy="963930"/>
            <a:chOff x="0" y="0"/>
            <a:chExt cx="1832312" cy="253875"/>
          </a:xfrm>
        </p:grpSpPr>
        <p:sp>
          <p:nvSpPr>
            <p:cNvPr id="28" name="Freeform 28"/>
            <p:cNvSpPr/>
            <p:nvPr/>
          </p:nvSpPr>
          <p:spPr>
            <a:xfrm>
              <a:off x="0" y="0"/>
              <a:ext cx="1832312" cy="253875"/>
            </a:xfrm>
            <a:custGeom>
              <a:avLst/>
              <a:gdLst/>
              <a:ahLst/>
              <a:cxnLst/>
              <a:rect l="l" t="t" r="r" b="b"/>
              <a:pathLst>
                <a:path w="1832312" h="253875">
                  <a:moveTo>
                    <a:pt x="56754" y="0"/>
                  </a:moveTo>
                  <a:lnTo>
                    <a:pt x="1775559" y="0"/>
                  </a:lnTo>
                  <a:cubicBezTo>
                    <a:pt x="1806903" y="0"/>
                    <a:pt x="1832312" y="25409"/>
                    <a:pt x="1832312" y="56754"/>
                  </a:cubicBezTo>
                  <a:lnTo>
                    <a:pt x="1832312" y="197121"/>
                  </a:lnTo>
                  <a:cubicBezTo>
                    <a:pt x="1832312" y="228465"/>
                    <a:pt x="1806903" y="253875"/>
                    <a:pt x="1775559" y="253875"/>
                  </a:cubicBezTo>
                  <a:lnTo>
                    <a:pt x="56754" y="253875"/>
                  </a:lnTo>
                  <a:cubicBezTo>
                    <a:pt x="25409" y="253875"/>
                    <a:pt x="0" y="228465"/>
                    <a:pt x="0" y="197121"/>
                  </a:cubicBezTo>
                  <a:lnTo>
                    <a:pt x="0" y="56754"/>
                  </a:lnTo>
                  <a:cubicBezTo>
                    <a:pt x="0" y="25409"/>
                    <a:pt x="25409" y="0"/>
                    <a:pt x="56754" y="0"/>
                  </a:cubicBezTo>
                  <a:close/>
                </a:path>
              </a:pathLst>
            </a:custGeom>
            <a:solidFill>
              <a:srgbClr val="98FF9C"/>
            </a:solidFill>
            <a:ln w="9525" cap="rnd">
              <a:solidFill>
                <a:srgbClr val="010101"/>
              </a:solidFill>
              <a:prstDash val="solid"/>
              <a:round/>
            </a:ln>
          </p:spPr>
        </p:sp>
        <p:sp>
          <p:nvSpPr>
            <p:cNvPr id="29" name="TextBox 29"/>
            <p:cNvSpPr txBox="1"/>
            <p:nvPr/>
          </p:nvSpPr>
          <p:spPr>
            <a:xfrm>
              <a:off x="0" y="-47625"/>
              <a:ext cx="1832312" cy="301500"/>
            </a:xfrm>
            <a:prstGeom prst="rect">
              <a:avLst/>
            </a:prstGeom>
          </p:spPr>
          <p:txBody>
            <a:bodyPr lIns="50800" tIns="50800" rIns="50800" bIns="50800" rtlCol="0" anchor="ctr"/>
            <a:lstStyle/>
            <a:p>
              <a:pPr marL="0" lvl="0" indent="0" algn="ctr">
                <a:lnSpc>
                  <a:spcPts val="3499"/>
                </a:lnSpc>
                <a:spcBef>
                  <a:spcPct val="0"/>
                </a:spcBef>
              </a:pPr>
              <a:r>
                <a:rPr lang="en-US" sz="2499" u="none" strike="noStrike">
                  <a:solidFill>
                    <a:srgbClr val="010101"/>
                  </a:solidFill>
                  <a:latin typeface="Open Sans Extra Bold"/>
                </a:rPr>
                <a:t>Digital Audio</a:t>
              </a:r>
            </a:p>
          </p:txBody>
        </p:sp>
      </p:grpSp>
      <p:grpSp>
        <p:nvGrpSpPr>
          <p:cNvPr id="30" name="Group 30"/>
          <p:cNvGrpSpPr/>
          <p:nvPr/>
        </p:nvGrpSpPr>
        <p:grpSpPr>
          <a:xfrm>
            <a:off x="9941864" y="7481430"/>
            <a:ext cx="7178702" cy="1214115"/>
            <a:chOff x="0" y="0"/>
            <a:chExt cx="1890687" cy="319767"/>
          </a:xfrm>
        </p:grpSpPr>
        <p:sp>
          <p:nvSpPr>
            <p:cNvPr id="31" name="Freeform 31"/>
            <p:cNvSpPr/>
            <p:nvPr/>
          </p:nvSpPr>
          <p:spPr>
            <a:xfrm>
              <a:off x="0" y="0"/>
              <a:ext cx="1890687" cy="319767"/>
            </a:xfrm>
            <a:custGeom>
              <a:avLst/>
              <a:gdLst/>
              <a:ahLst/>
              <a:cxnLst/>
              <a:rect l="l" t="t" r="r" b="b"/>
              <a:pathLst>
                <a:path w="1890687" h="319767">
                  <a:moveTo>
                    <a:pt x="107846" y="0"/>
                  </a:moveTo>
                  <a:lnTo>
                    <a:pt x="1782841" y="0"/>
                  </a:lnTo>
                  <a:cubicBezTo>
                    <a:pt x="1811444" y="0"/>
                    <a:pt x="1838875" y="11362"/>
                    <a:pt x="1859100" y="31587"/>
                  </a:cubicBezTo>
                  <a:cubicBezTo>
                    <a:pt x="1879325" y="51812"/>
                    <a:pt x="1890687" y="79243"/>
                    <a:pt x="1890687" y="107846"/>
                  </a:cubicBezTo>
                  <a:lnTo>
                    <a:pt x="1890687" y="211921"/>
                  </a:lnTo>
                  <a:cubicBezTo>
                    <a:pt x="1890687" y="271483"/>
                    <a:pt x="1842403" y="319767"/>
                    <a:pt x="1782841" y="319767"/>
                  </a:cubicBezTo>
                  <a:lnTo>
                    <a:pt x="107846" y="319767"/>
                  </a:lnTo>
                  <a:cubicBezTo>
                    <a:pt x="79243" y="319767"/>
                    <a:pt x="51812" y="308405"/>
                    <a:pt x="31587" y="288180"/>
                  </a:cubicBezTo>
                  <a:cubicBezTo>
                    <a:pt x="11362" y="267955"/>
                    <a:pt x="0" y="240524"/>
                    <a:pt x="0" y="211921"/>
                  </a:cubicBezTo>
                  <a:lnTo>
                    <a:pt x="0" y="107846"/>
                  </a:lnTo>
                  <a:cubicBezTo>
                    <a:pt x="0" y="79243"/>
                    <a:pt x="11362" y="51812"/>
                    <a:pt x="31587" y="31587"/>
                  </a:cubicBezTo>
                  <a:cubicBezTo>
                    <a:pt x="51812" y="11362"/>
                    <a:pt x="79243" y="0"/>
                    <a:pt x="107846" y="0"/>
                  </a:cubicBezTo>
                  <a:close/>
                </a:path>
              </a:pathLst>
            </a:custGeom>
            <a:solidFill>
              <a:srgbClr val="98FF9C"/>
            </a:solidFill>
          </p:spPr>
        </p:sp>
        <p:sp>
          <p:nvSpPr>
            <p:cNvPr id="32" name="TextBox 32"/>
            <p:cNvSpPr txBox="1"/>
            <p:nvPr/>
          </p:nvSpPr>
          <p:spPr>
            <a:xfrm>
              <a:off x="0" y="-38100"/>
              <a:ext cx="1890687" cy="357867"/>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052685" y="7565708"/>
            <a:ext cx="6957060" cy="1045560"/>
            <a:chOff x="0" y="0"/>
            <a:chExt cx="1832312" cy="275374"/>
          </a:xfrm>
        </p:grpSpPr>
        <p:sp>
          <p:nvSpPr>
            <p:cNvPr id="34" name="Freeform 34"/>
            <p:cNvSpPr/>
            <p:nvPr/>
          </p:nvSpPr>
          <p:spPr>
            <a:xfrm>
              <a:off x="0" y="0"/>
              <a:ext cx="1832312" cy="275374"/>
            </a:xfrm>
            <a:custGeom>
              <a:avLst/>
              <a:gdLst/>
              <a:ahLst/>
              <a:cxnLst/>
              <a:rect l="l" t="t" r="r" b="b"/>
              <a:pathLst>
                <a:path w="1832312" h="275374">
                  <a:moveTo>
                    <a:pt x="56754" y="0"/>
                  </a:moveTo>
                  <a:lnTo>
                    <a:pt x="1775559" y="0"/>
                  </a:lnTo>
                  <a:cubicBezTo>
                    <a:pt x="1806903" y="0"/>
                    <a:pt x="1832312" y="25409"/>
                    <a:pt x="1832312" y="56754"/>
                  </a:cubicBezTo>
                  <a:lnTo>
                    <a:pt x="1832312" y="218620"/>
                  </a:lnTo>
                  <a:cubicBezTo>
                    <a:pt x="1832312" y="249965"/>
                    <a:pt x="1806903" y="275374"/>
                    <a:pt x="1775559" y="275374"/>
                  </a:cubicBezTo>
                  <a:lnTo>
                    <a:pt x="56754" y="275374"/>
                  </a:lnTo>
                  <a:cubicBezTo>
                    <a:pt x="25409" y="275374"/>
                    <a:pt x="0" y="249965"/>
                    <a:pt x="0" y="218620"/>
                  </a:cubicBezTo>
                  <a:lnTo>
                    <a:pt x="0" y="56754"/>
                  </a:lnTo>
                  <a:cubicBezTo>
                    <a:pt x="0" y="25409"/>
                    <a:pt x="25409" y="0"/>
                    <a:pt x="56754" y="0"/>
                  </a:cubicBezTo>
                  <a:close/>
                </a:path>
              </a:pathLst>
            </a:custGeom>
            <a:solidFill>
              <a:srgbClr val="98FF9C"/>
            </a:solidFill>
            <a:ln w="9525" cap="rnd">
              <a:solidFill>
                <a:srgbClr val="010101"/>
              </a:solidFill>
              <a:prstDash val="solid"/>
              <a:round/>
            </a:ln>
          </p:spPr>
        </p:sp>
        <p:sp>
          <p:nvSpPr>
            <p:cNvPr id="35" name="TextBox 35"/>
            <p:cNvSpPr txBox="1"/>
            <p:nvPr/>
          </p:nvSpPr>
          <p:spPr>
            <a:xfrm>
              <a:off x="0" y="-47625"/>
              <a:ext cx="1832312" cy="322999"/>
            </a:xfrm>
            <a:prstGeom prst="rect">
              <a:avLst/>
            </a:prstGeom>
          </p:spPr>
          <p:txBody>
            <a:bodyPr lIns="50800" tIns="50800" rIns="50800" bIns="50800" rtlCol="0" anchor="ctr"/>
            <a:lstStyle/>
            <a:p>
              <a:pPr marL="0" lvl="0" indent="0" algn="ctr">
                <a:lnSpc>
                  <a:spcPts val="3499"/>
                </a:lnSpc>
                <a:spcBef>
                  <a:spcPct val="0"/>
                </a:spcBef>
              </a:pPr>
              <a:r>
                <a:rPr lang="en-US" sz="2499" u="none" strike="noStrike">
                  <a:solidFill>
                    <a:srgbClr val="010101"/>
                  </a:solidFill>
                  <a:latin typeface="Open Sans Extra Bold"/>
                </a:rPr>
                <a:t>Musical Instrument Digital Interface</a:t>
              </a:r>
            </a:p>
            <a:p>
              <a:pPr marL="0" lvl="0" indent="0" algn="ctr">
                <a:lnSpc>
                  <a:spcPts val="3499"/>
                </a:lnSpc>
                <a:spcBef>
                  <a:spcPct val="0"/>
                </a:spcBef>
              </a:pPr>
              <a:r>
                <a:rPr lang="en-US" sz="2499" u="none" strike="noStrike">
                  <a:solidFill>
                    <a:srgbClr val="010101"/>
                  </a:solidFill>
                  <a:latin typeface="Open Sans Extra Bold"/>
                </a:rPr>
                <a:t>(MIDI)</a:t>
              </a:r>
            </a:p>
          </p:txBody>
        </p:sp>
      </p:grpSp>
      <p:sp>
        <p:nvSpPr>
          <p:cNvPr id="36" name="AutoShape 36"/>
          <p:cNvSpPr/>
          <p:nvPr/>
        </p:nvSpPr>
        <p:spPr>
          <a:xfrm flipV="1">
            <a:off x="7459598" y="4305300"/>
            <a:ext cx="1454440" cy="0"/>
          </a:xfrm>
          <a:prstGeom prst="line">
            <a:avLst/>
          </a:prstGeom>
          <a:ln w="38100" cap="flat">
            <a:solidFill>
              <a:srgbClr val="000000"/>
            </a:solidFill>
            <a:prstDash val="solid"/>
            <a:headEnd type="diamond" w="lg" len="lg"/>
            <a:tailEnd type="diamond" w="lg" len="lg"/>
          </a:ln>
        </p:spPr>
      </p:sp>
      <p:sp>
        <p:nvSpPr>
          <p:cNvPr id="37" name="AutoShape 37"/>
          <p:cNvSpPr/>
          <p:nvPr/>
        </p:nvSpPr>
        <p:spPr>
          <a:xfrm flipV="1">
            <a:off x="7406595" y="7264101"/>
            <a:ext cx="1454440" cy="0"/>
          </a:xfrm>
          <a:prstGeom prst="line">
            <a:avLst/>
          </a:prstGeom>
          <a:ln w="38100" cap="flat">
            <a:solidFill>
              <a:srgbClr val="000000"/>
            </a:solidFill>
            <a:prstDash val="solid"/>
            <a:headEnd type="diamond" w="lg" len="lg"/>
            <a:tailEnd type="diamond" w="lg" len="lg"/>
          </a:ln>
        </p:spPr>
      </p:sp>
      <p:sp>
        <p:nvSpPr>
          <p:cNvPr id="38" name="AutoShape 38"/>
          <p:cNvSpPr/>
          <p:nvPr/>
        </p:nvSpPr>
        <p:spPr>
          <a:xfrm flipV="1">
            <a:off x="8861034" y="3660461"/>
            <a:ext cx="945462" cy="644839"/>
          </a:xfrm>
          <a:prstGeom prst="line">
            <a:avLst/>
          </a:prstGeom>
          <a:ln w="38100" cap="flat">
            <a:solidFill>
              <a:srgbClr val="000000"/>
            </a:solidFill>
            <a:prstDash val="solid"/>
            <a:headEnd type="none" w="sm" len="sm"/>
            <a:tailEnd type="triangle" w="lg" len="med"/>
          </a:ln>
        </p:spPr>
      </p:sp>
      <p:sp>
        <p:nvSpPr>
          <p:cNvPr id="39" name="AutoShape 39"/>
          <p:cNvSpPr/>
          <p:nvPr/>
        </p:nvSpPr>
        <p:spPr>
          <a:xfrm>
            <a:off x="8808799" y="4305300"/>
            <a:ext cx="997698" cy="663486"/>
          </a:xfrm>
          <a:prstGeom prst="line">
            <a:avLst/>
          </a:prstGeom>
          <a:ln w="38100" cap="flat">
            <a:solidFill>
              <a:srgbClr val="000000"/>
            </a:solidFill>
            <a:prstDash val="solid"/>
            <a:headEnd type="none" w="sm" len="sm"/>
            <a:tailEnd type="triangle" w="lg" len="med"/>
          </a:ln>
        </p:spPr>
      </p:sp>
      <p:sp>
        <p:nvSpPr>
          <p:cNvPr id="40" name="AutoShape 40"/>
          <p:cNvSpPr/>
          <p:nvPr/>
        </p:nvSpPr>
        <p:spPr>
          <a:xfrm flipV="1">
            <a:off x="8808799" y="6615116"/>
            <a:ext cx="944694" cy="648985"/>
          </a:xfrm>
          <a:prstGeom prst="line">
            <a:avLst/>
          </a:prstGeom>
          <a:ln w="38100" cap="flat">
            <a:solidFill>
              <a:srgbClr val="000000"/>
            </a:solidFill>
            <a:prstDash val="solid"/>
            <a:headEnd type="none" w="sm" len="sm"/>
            <a:tailEnd type="triangle" w="lg" len="med"/>
          </a:ln>
        </p:spPr>
      </p:sp>
      <p:sp>
        <p:nvSpPr>
          <p:cNvPr id="41" name="AutoShape 41"/>
          <p:cNvSpPr/>
          <p:nvPr/>
        </p:nvSpPr>
        <p:spPr>
          <a:xfrm>
            <a:off x="8808799" y="7264101"/>
            <a:ext cx="944694" cy="681508"/>
          </a:xfrm>
          <a:prstGeom prst="line">
            <a:avLst/>
          </a:prstGeom>
          <a:ln w="38100" cap="flat">
            <a:solidFill>
              <a:srgbClr val="000000"/>
            </a:solidFill>
            <a:prstDash val="solid"/>
            <a:headEnd type="none" w="sm" len="sm"/>
            <a:tailEnd type="triangle" w="lg"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2910" y="1710730"/>
            <a:ext cx="17442180" cy="3147060"/>
            <a:chOff x="0" y="0"/>
            <a:chExt cx="4593825" cy="828855"/>
          </a:xfrm>
        </p:grpSpPr>
        <p:sp>
          <p:nvSpPr>
            <p:cNvPr id="3" name="Freeform 3"/>
            <p:cNvSpPr/>
            <p:nvPr/>
          </p:nvSpPr>
          <p:spPr>
            <a:xfrm>
              <a:off x="0" y="0"/>
              <a:ext cx="4593825" cy="828855"/>
            </a:xfrm>
            <a:custGeom>
              <a:avLst/>
              <a:gdLst/>
              <a:ahLst/>
              <a:cxnLst/>
              <a:rect l="l" t="t" r="r" b="b"/>
              <a:pathLst>
                <a:path w="4593825" h="828855">
                  <a:moveTo>
                    <a:pt x="15535" y="0"/>
                  </a:moveTo>
                  <a:lnTo>
                    <a:pt x="4578290" y="0"/>
                  </a:lnTo>
                  <a:cubicBezTo>
                    <a:pt x="4582410" y="0"/>
                    <a:pt x="4586362" y="1637"/>
                    <a:pt x="4589275" y="4550"/>
                  </a:cubicBezTo>
                  <a:cubicBezTo>
                    <a:pt x="4592188" y="7464"/>
                    <a:pt x="4593825" y="11415"/>
                    <a:pt x="4593825" y="15535"/>
                  </a:cubicBezTo>
                  <a:lnTo>
                    <a:pt x="4593825" y="813320"/>
                  </a:lnTo>
                  <a:cubicBezTo>
                    <a:pt x="4593825" y="821900"/>
                    <a:pt x="4586870" y="828855"/>
                    <a:pt x="4578290" y="828855"/>
                  </a:cubicBezTo>
                  <a:lnTo>
                    <a:pt x="15535" y="828855"/>
                  </a:lnTo>
                  <a:cubicBezTo>
                    <a:pt x="11415" y="828855"/>
                    <a:pt x="7464" y="827219"/>
                    <a:pt x="4550" y="824305"/>
                  </a:cubicBezTo>
                  <a:cubicBezTo>
                    <a:pt x="1637" y="821392"/>
                    <a:pt x="0" y="817440"/>
                    <a:pt x="0" y="813320"/>
                  </a:cubicBezTo>
                  <a:lnTo>
                    <a:pt x="0" y="15535"/>
                  </a:lnTo>
                  <a:cubicBezTo>
                    <a:pt x="0" y="11415"/>
                    <a:pt x="1637" y="7464"/>
                    <a:pt x="4550" y="4550"/>
                  </a:cubicBezTo>
                  <a:cubicBezTo>
                    <a:pt x="7464" y="1637"/>
                    <a:pt x="11415" y="0"/>
                    <a:pt x="15535" y="0"/>
                  </a:cubicBezTo>
                  <a:close/>
                </a:path>
              </a:pathLst>
            </a:custGeom>
            <a:solidFill>
              <a:srgbClr val="D1FDD4"/>
            </a:solidFill>
            <a:ln w="19050" cap="rnd">
              <a:solidFill>
                <a:srgbClr val="000000"/>
              </a:solidFill>
              <a:prstDash val="solid"/>
              <a:round/>
            </a:ln>
          </p:spPr>
        </p:sp>
        <p:sp>
          <p:nvSpPr>
            <p:cNvPr id="4" name="TextBox 4"/>
            <p:cNvSpPr txBox="1"/>
            <p:nvPr/>
          </p:nvSpPr>
          <p:spPr>
            <a:xfrm>
              <a:off x="0" y="-38100"/>
              <a:ext cx="4593825" cy="86695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633895" y="1870925"/>
            <a:ext cx="17020210" cy="523968"/>
            <a:chOff x="0" y="0"/>
            <a:chExt cx="4482689" cy="138000"/>
          </a:xfrm>
        </p:grpSpPr>
        <p:sp>
          <p:nvSpPr>
            <p:cNvPr id="6" name="Freeform 6"/>
            <p:cNvSpPr/>
            <p:nvPr/>
          </p:nvSpPr>
          <p:spPr>
            <a:xfrm>
              <a:off x="0" y="0"/>
              <a:ext cx="4482689" cy="138000"/>
            </a:xfrm>
            <a:custGeom>
              <a:avLst/>
              <a:gdLst/>
              <a:ahLst/>
              <a:cxnLst/>
              <a:rect l="l" t="t" r="r" b="b"/>
              <a:pathLst>
                <a:path w="4482689" h="138000">
                  <a:moveTo>
                    <a:pt x="23198" y="0"/>
                  </a:moveTo>
                  <a:lnTo>
                    <a:pt x="4459491" y="0"/>
                  </a:lnTo>
                  <a:cubicBezTo>
                    <a:pt x="4465644" y="0"/>
                    <a:pt x="4471544" y="2444"/>
                    <a:pt x="4475895" y="6795"/>
                  </a:cubicBezTo>
                  <a:cubicBezTo>
                    <a:pt x="4480245" y="11145"/>
                    <a:pt x="4482689" y="17046"/>
                    <a:pt x="4482689" y="23198"/>
                  </a:cubicBezTo>
                  <a:lnTo>
                    <a:pt x="4482689" y="114802"/>
                  </a:lnTo>
                  <a:cubicBezTo>
                    <a:pt x="4482689" y="120954"/>
                    <a:pt x="4480245" y="126855"/>
                    <a:pt x="4475895" y="131205"/>
                  </a:cubicBezTo>
                  <a:cubicBezTo>
                    <a:pt x="4471544" y="135556"/>
                    <a:pt x="4465644" y="138000"/>
                    <a:pt x="4459491" y="138000"/>
                  </a:cubicBezTo>
                  <a:lnTo>
                    <a:pt x="23198" y="138000"/>
                  </a:lnTo>
                  <a:cubicBezTo>
                    <a:pt x="17046" y="138000"/>
                    <a:pt x="11145" y="135556"/>
                    <a:pt x="6795" y="131205"/>
                  </a:cubicBezTo>
                  <a:cubicBezTo>
                    <a:pt x="2444" y="126855"/>
                    <a:pt x="0" y="120954"/>
                    <a:pt x="0" y="114802"/>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7" name="TextBox 7"/>
            <p:cNvSpPr txBox="1"/>
            <p:nvPr/>
          </p:nvSpPr>
          <p:spPr>
            <a:xfrm>
              <a:off x="0" y="-28575"/>
              <a:ext cx="4482689" cy="166575"/>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Pixel-Based</a:t>
              </a:r>
              <a:r>
                <a:rPr lang="en-US" sz="1999">
                  <a:solidFill>
                    <a:srgbClr val="000000"/>
                  </a:solidFill>
                  <a:latin typeface="Montserrat"/>
                </a:rPr>
                <a:t>: Images are made up of a grid of small squares called pixels. Each pixel has its own color value.</a:t>
              </a:r>
            </a:p>
          </p:txBody>
        </p:sp>
      </p:grpSp>
      <p:grpSp>
        <p:nvGrpSpPr>
          <p:cNvPr id="8" name="Group 8"/>
          <p:cNvGrpSpPr/>
          <p:nvPr/>
        </p:nvGrpSpPr>
        <p:grpSpPr>
          <a:xfrm>
            <a:off x="633895" y="4176084"/>
            <a:ext cx="17020210" cy="521512"/>
            <a:chOff x="0" y="0"/>
            <a:chExt cx="4482689" cy="137353"/>
          </a:xfrm>
        </p:grpSpPr>
        <p:sp>
          <p:nvSpPr>
            <p:cNvPr id="9" name="Freeform 9"/>
            <p:cNvSpPr/>
            <p:nvPr/>
          </p:nvSpPr>
          <p:spPr>
            <a:xfrm>
              <a:off x="0" y="0"/>
              <a:ext cx="4482689" cy="137353"/>
            </a:xfrm>
            <a:custGeom>
              <a:avLst/>
              <a:gdLst/>
              <a:ahLst/>
              <a:cxnLst/>
              <a:rect l="l" t="t" r="r" b="b"/>
              <a:pathLst>
                <a:path w="4482689" h="137353">
                  <a:moveTo>
                    <a:pt x="23198" y="0"/>
                  </a:moveTo>
                  <a:lnTo>
                    <a:pt x="4459491" y="0"/>
                  </a:lnTo>
                  <a:cubicBezTo>
                    <a:pt x="4465644" y="0"/>
                    <a:pt x="4471544" y="2444"/>
                    <a:pt x="4475895" y="6795"/>
                  </a:cubicBezTo>
                  <a:cubicBezTo>
                    <a:pt x="4480245" y="11145"/>
                    <a:pt x="4482689" y="17046"/>
                    <a:pt x="4482689" y="23198"/>
                  </a:cubicBezTo>
                  <a:lnTo>
                    <a:pt x="4482689" y="114155"/>
                  </a:lnTo>
                  <a:cubicBezTo>
                    <a:pt x="4482689" y="120307"/>
                    <a:pt x="4480245" y="126208"/>
                    <a:pt x="4475895" y="130558"/>
                  </a:cubicBezTo>
                  <a:cubicBezTo>
                    <a:pt x="4471544" y="134909"/>
                    <a:pt x="4465644" y="137353"/>
                    <a:pt x="4459491" y="137353"/>
                  </a:cubicBezTo>
                  <a:lnTo>
                    <a:pt x="23198" y="137353"/>
                  </a:lnTo>
                  <a:cubicBezTo>
                    <a:pt x="17046" y="137353"/>
                    <a:pt x="11145" y="134909"/>
                    <a:pt x="6795" y="130558"/>
                  </a:cubicBezTo>
                  <a:cubicBezTo>
                    <a:pt x="2444" y="126208"/>
                    <a:pt x="0" y="120307"/>
                    <a:pt x="0" y="114155"/>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0" name="TextBox 10"/>
            <p:cNvSpPr txBox="1"/>
            <p:nvPr/>
          </p:nvSpPr>
          <p:spPr>
            <a:xfrm>
              <a:off x="0" y="-28575"/>
              <a:ext cx="4482689" cy="165928"/>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Formats: </a:t>
              </a:r>
              <a:r>
                <a:rPr lang="en-US" sz="1999">
                  <a:solidFill>
                    <a:srgbClr val="000000"/>
                  </a:solidFill>
                  <a:latin typeface="Montserrat"/>
                </a:rPr>
                <a:t>Common formats include JPEG, PNG, GIF, BMP, TIFF, etc.</a:t>
              </a:r>
            </a:p>
          </p:txBody>
        </p:sp>
      </p:grpSp>
      <p:grpSp>
        <p:nvGrpSpPr>
          <p:cNvPr id="11" name="Group 11"/>
          <p:cNvGrpSpPr/>
          <p:nvPr/>
        </p:nvGrpSpPr>
        <p:grpSpPr>
          <a:xfrm>
            <a:off x="633895" y="2555088"/>
            <a:ext cx="17020210" cy="474091"/>
            <a:chOff x="0" y="0"/>
            <a:chExt cx="4482689" cy="124863"/>
          </a:xfrm>
        </p:grpSpPr>
        <p:sp>
          <p:nvSpPr>
            <p:cNvPr id="12" name="Freeform 12"/>
            <p:cNvSpPr/>
            <p:nvPr/>
          </p:nvSpPr>
          <p:spPr>
            <a:xfrm>
              <a:off x="0" y="0"/>
              <a:ext cx="4482689" cy="124863"/>
            </a:xfrm>
            <a:custGeom>
              <a:avLst/>
              <a:gdLst/>
              <a:ahLst/>
              <a:cxnLst/>
              <a:rect l="l" t="t" r="r" b="b"/>
              <a:pathLst>
                <a:path w="4482689" h="124863">
                  <a:moveTo>
                    <a:pt x="23198" y="0"/>
                  </a:moveTo>
                  <a:lnTo>
                    <a:pt x="4459491" y="0"/>
                  </a:lnTo>
                  <a:cubicBezTo>
                    <a:pt x="4465644" y="0"/>
                    <a:pt x="4471544" y="2444"/>
                    <a:pt x="4475895" y="6795"/>
                  </a:cubicBezTo>
                  <a:cubicBezTo>
                    <a:pt x="4480245" y="11145"/>
                    <a:pt x="4482689" y="17046"/>
                    <a:pt x="4482689" y="23198"/>
                  </a:cubicBezTo>
                  <a:lnTo>
                    <a:pt x="4482689" y="101665"/>
                  </a:lnTo>
                  <a:cubicBezTo>
                    <a:pt x="4482689" y="107818"/>
                    <a:pt x="4480245" y="113718"/>
                    <a:pt x="4475895" y="118069"/>
                  </a:cubicBezTo>
                  <a:cubicBezTo>
                    <a:pt x="4471544" y="122419"/>
                    <a:pt x="4465644" y="124863"/>
                    <a:pt x="4459491" y="124863"/>
                  </a:cubicBezTo>
                  <a:lnTo>
                    <a:pt x="23198" y="124863"/>
                  </a:lnTo>
                  <a:cubicBezTo>
                    <a:pt x="17046" y="124863"/>
                    <a:pt x="11145" y="122419"/>
                    <a:pt x="6795" y="118069"/>
                  </a:cubicBezTo>
                  <a:cubicBezTo>
                    <a:pt x="2444" y="113718"/>
                    <a:pt x="0" y="107818"/>
                    <a:pt x="0" y="101665"/>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3" name="TextBox 13"/>
            <p:cNvSpPr txBox="1"/>
            <p:nvPr/>
          </p:nvSpPr>
          <p:spPr>
            <a:xfrm>
              <a:off x="0" y="-28575"/>
              <a:ext cx="4482689" cy="153438"/>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Color Depth: </a:t>
              </a:r>
              <a:r>
                <a:rPr lang="en-US" sz="1999">
                  <a:solidFill>
                    <a:srgbClr val="000000"/>
                  </a:solidFill>
                  <a:latin typeface="Montserrat"/>
                </a:rPr>
                <a:t>Defines the number of bits used to represent the color of each pixel (e.g., 8-bit for grayscale, 24-bit for true color).</a:t>
              </a:r>
            </a:p>
          </p:txBody>
        </p:sp>
      </p:grpSp>
      <p:grpSp>
        <p:nvGrpSpPr>
          <p:cNvPr id="14" name="Group 14"/>
          <p:cNvGrpSpPr/>
          <p:nvPr/>
        </p:nvGrpSpPr>
        <p:grpSpPr>
          <a:xfrm>
            <a:off x="633895" y="3189373"/>
            <a:ext cx="17020210" cy="826516"/>
            <a:chOff x="0" y="0"/>
            <a:chExt cx="4482689" cy="217683"/>
          </a:xfrm>
        </p:grpSpPr>
        <p:sp>
          <p:nvSpPr>
            <p:cNvPr id="15" name="Freeform 15"/>
            <p:cNvSpPr/>
            <p:nvPr/>
          </p:nvSpPr>
          <p:spPr>
            <a:xfrm>
              <a:off x="0" y="0"/>
              <a:ext cx="4482689" cy="217683"/>
            </a:xfrm>
            <a:custGeom>
              <a:avLst/>
              <a:gdLst/>
              <a:ahLst/>
              <a:cxnLst/>
              <a:rect l="l" t="t" r="r" b="b"/>
              <a:pathLst>
                <a:path w="4482689" h="217683">
                  <a:moveTo>
                    <a:pt x="23198" y="0"/>
                  </a:moveTo>
                  <a:lnTo>
                    <a:pt x="4459491" y="0"/>
                  </a:lnTo>
                  <a:cubicBezTo>
                    <a:pt x="4465644" y="0"/>
                    <a:pt x="4471544" y="2444"/>
                    <a:pt x="4475895" y="6795"/>
                  </a:cubicBezTo>
                  <a:cubicBezTo>
                    <a:pt x="4480245" y="11145"/>
                    <a:pt x="4482689" y="17046"/>
                    <a:pt x="4482689" y="23198"/>
                  </a:cubicBezTo>
                  <a:lnTo>
                    <a:pt x="4482689" y="194485"/>
                  </a:lnTo>
                  <a:cubicBezTo>
                    <a:pt x="4482689" y="200638"/>
                    <a:pt x="4480245" y="206538"/>
                    <a:pt x="4475895" y="210889"/>
                  </a:cubicBezTo>
                  <a:cubicBezTo>
                    <a:pt x="4471544" y="215239"/>
                    <a:pt x="4465644" y="217683"/>
                    <a:pt x="4459491" y="217683"/>
                  </a:cubicBezTo>
                  <a:lnTo>
                    <a:pt x="23198" y="217683"/>
                  </a:lnTo>
                  <a:cubicBezTo>
                    <a:pt x="17046" y="217683"/>
                    <a:pt x="11145" y="215239"/>
                    <a:pt x="6795" y="210889"/>
                  </a:cubicBezTo>
                  <a:cubicBezTo>
                    <a:pt x="2444" y="206538"/>
                    <a:pt x="0" y="200638"/>
                    <a:pt x="0" y="194485"/>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6" name="TextBox 16"/>
            <p:cNvSpPr txBox="1"/>
            <p:nvPr/>
          </p:nvSpPr>
          <p:spPr>
            <a:xfrm>
              <a:off x="0" y="-28575"/>
              <a:ext cx="4482689" cy="246258"/>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Compression: </a:t>
              </a:r>
              <a:r>
                <a:rPr lang="en-US" sz="1999">
                  <a:solidFill>
                    <a:srgbClr val="000000"/>
                  </a:solidFill>
                  <a:latin typeface="Montserrat"/>
                </a:rPr>
                <a:t>Various algorithms are used to reduce file size without significant loss of quality (e.g. lossy compression for JPEG, lossless compression for PNG).</a:t>
              </a:r>
            </a:p>
          </p:txBody>
        </p:sp>
      </p:grpSp>
      <p:grpSp>
        <p:nvGrpSpPr>
          <p:cNvPr id="17" name="Group 17"/>
          <p:cNvGrpSpPr/>
          <p:nvPr/>
        </p:nvGrpSpPr>
        <p:grpSpPr>
          <a:xfrm>
            <a:off x="9665970" y="350520"/>
            <a:ext cx="3970020" cy="678180"/>
            <a:chOff x="0" y="0"/>
            <a:chExt cx="812800" cy="138847"/>
          </a:xfrm>
        </p:grpSpPr>
        <p:sp>
          <p:nvSpPr>
            <p:cNvPr id="18" name="Freeform 18"/>
            <p:cNvSpPr/>
            <p:nvPr/>
          </p:nvSpPr>
          <p:spPr>
            <a:xfrm>
              <a:off x="0" y="0"/>
              <a:ext cx="812800" cy="138847"/>
            </a:xfrm>
            <a:custGeom>
              <a:avLst/>
              <a:gdLst/>
              <a:ahLst/>
              <a:cxnLst/>
              <a:rect l="l" t="t" r="r" b="b"/>
              <a:pathLst>
                <a:path w="812800" h="138847">
                  <a:moveTo>
                    <a:pt x="68253" y="0"/>
                  </a:moveTo>
                  <a:lnTo>
                    <a:pt x="744547" y="0"/>
                  </a:lnTo>
                  <a:cubicBezTo>
                    <a:pt x="762649" y="0"/>
                    <a:pt x="780009" y="7191"/>
                    <a:pt x="792809" y="19991"/>
                  </a:cubicBezTo>
                  <a:cubicBezTo>
                    <a:pt x="805609" y="32791"/>
                    <a:pt x="812800" y="50151"/>
                    <a:pt x="812800" y="68253"/>
                  </a:cubicBezTo>
                  <a:lnTo>
                    <a:pt x="812800" y="70593"/>
                  </a:lnTo>
                  <a:cubicBezTo>
                    <a:pt x="812800" y="108289"/>
                    <a:pt x="782242" y="138847"/>
                    <a:pt x="744547" y="138847"/>
                  </a:cubicBezTo>
                  <a:lnTo>
                    <a:pt x="68253" y="138847"/>
                  </a:lnTo>
                  <a:cubicBezTo>
                    <a:pt x="50151" y="138847"/>
                    <a:pt x="32791" y="131656"/>
                    <a:pt x="19991" y="118856"/>
                  </a:cubicBezTo>
                  <a:cubicBezTo>
                    <a:pt x="7191" y="106056"/>
                    <a:pt x="0" y="88695"/>
                    <a:pt x="0" y="70593"/>
                  </a:cubicBezTo>
                  <a:lnTo>
                    <a:pt x="0" y="68253"/>
                  </a:lnTo>
                  <a:cubicBezTo>
                    <a:pt x="0" y="50151"/>
                    <a:pt x="7191" y="32791"/>
                    <a:pt x="19991" y="19991"/>
                  </a:cubicBezTo>
                  <a:cubicBezTo>
                    <a:pt x="32791" y="7191"/>
                    <a:pt x="50151" y="0"/>
                    <a:pt x="68253" y="0"/>
                  </a:cubicBezTo>
                  <a:close/>
                </a:path>
              </a:pathLst>
            </a:custGeom>
            <a:solidFill>
              <a:srgbClr val="D1FDD4"/>
            </a:solidFill>
            <a:ln w="19050" cap="rnd">
              <a:solidFill>
                <a:srgbClr val="000000"/>
              </a:solidFill>
              <a:prstDash val="solid"/>
              <a:round/>
            </a:ln>
          </p:spPr>
          <p:txBody>
            <a:bodyPr tIns="182880"/>
            <a:lstStyle/>
            <a:p>
              <a:endParaRPr lang="en-US"/>
            </a:p>
          </p:txBody>
        </p:sp>
        <p:sp>
          <p:nvSpPr>
            <p:cNvPr id="19" name="TextBox 19"/>
            <p:cNvSpPr txBox="1"/>
            <p:nvPr/>
          </p:nvSpPr>
          <p:spPr>
            <a:xfrm>
              <a:off x="0" y="-38100"/>
              <a:ext cx="812800" cy="176947"/>
            </a:xfrm>
            <a:prstGeom prst="rect">
              <a:avLst/>
            </a:prstGeom>
          </p:spPr>
          <p:txBody>
            <a:bodyPr lIns="50800" tIns="182880" rIns="50800" bIns="50800" rtlCol="0" anchor="ctr"/>
            <a:lstStyle/>
            <a:p>
              <a:pPr marL="0" lvl="0" indent="0" algn="ctr">
                <a:lnSpc>
                  <a:spcPts val="2659"/>
                </a:lnSpc>
                <a:spcBef>
                  <a:spcPct val="0"/>
                </a:spcBef>
              </a:pPr>
              <a:r>
                <a:rPr lang="en-US" sz="1899">
                  <a:solidFill>
                    <a:srgbClr val="000000"/>
                  </a:solidFill>
                  <a:latin typeface="Open Sans Extra Bold"/>
                </a:rPr>
                <a:t>Raster Images (Bitmaps)</a:t>
              </a:r>
            </a:p>
          </p:txBody>
        </p:sp>
      </p:grpSp>
      <p:grpSp>
        <p:nvGrpSpPr>
          <p:cNvPr id="20" name="Group 20"/>
          <p:cNvGrpSpPr/>
          <p:nvPr/>
        </p:nvGrpSpPr>
        <p:grpSpPr>
          <a:xfrm>
            <a:off x="4652010" y="350520"/>
            <a:ext cx="3970020" cy="678180"/>
            <a:chOff x="0" y="0"/>
            <a:chExt cx="812800" cy="138847"/>
          </a:xfrm>
        </p:grpSpPr>
        <p:sp>
          <p:nvSpPr>
            <p:cNvPr id="21" name="Freeform 21"/>
            <p:cNvSpPr/>
            <p:nvPr/>
          </p:nvSpPr>
          <p:spPr>
            <a:xfrm>
              <a:off x="0" y="0"/>
              <a:ext cx="812800" cy="138847"/>
            </a:xfrm>
            <a:custGeom>
              <a:avLst/>
              <a:gdLst/>
              <a:ahLst/>
              <a:cxnLst/>
              <a:rect l="l" t="t" r="r" b="b"/>
              <a:pathLst>
                <a:path w="812800" h="138847">
                  <a:moveTo>
                    <a:pt x="68253" y="0"/>
                  </a:moveTo>
                  <a:lnTo>
                    <a:pt x="744547" y="0"/>
                  </a:lnTo>
                  <a:cubicBezTo>
                    <a:pt x="762649" y="0"/>
                    <a:pt x="780009" y="7191"/>
                    <a:pt x="792809" y="19991"/>
                  </a:cubicBezTo>
                  <a:cubicBezTo>
                    <a:pt x="805609" y="32791"/>
                    <a:pt x="812800" y="50151"/>
                    <a:pt x="812800" y="68253"/>
                  </a:cubicBezTo>
                  <a:lnTo>
                    <a:pt x="812800" y="70593"/>
                  </a:lnTo>
                  <a:cubicBezTo>
                    <a:pt x="812800" y="108289"/>
                    <a:pt x="782242" y="138847"/>
                    <a:pt x="744547" y="138847"/>
                  </a:cubicBezTo>
                  <a:lnTo>
                    <a:pt x="68253" y="138847"/>
                  </a:lnTo>
                  <a:cubicBezTo>
                    <a:pt x="50151" y="138847"/>
                    <a:pt x="32791" y="131656"/>
                    <a:pt x="19991" y="118856"/>
                  </a:cubicBezTo>
                  <a:cubicBezTo>
                    <a:pt x="7191" y="106056"/>
                    <a:pt x="0" y="88695"/>
                    <a:pt x="0" y="70593"/>
                  </a:cubicBezTo>
                  <a:lnTo>
                    <a:pt x="0" y="68253"/>
                  </a:lnTo>
                  <a:cubicBezTo>
                    <a:pt x="0" y="50151"/>
                    <a:pt x="7191" y="32791"/>
                    <a:pt x="19991" y="19991"/>
                  </a:cubicBezTo>
                  <a:cubicBezTo>
                    <a:pt x="32791" y="7191"/>
                    <a:pt x="50151" y="0"/>
                    <a:pt x="68253" y="0"/>
                  </a:cubicBezTo>
                  <a:close/>
                </a:path>
              </a:pathLst>
            </a:custGeom>
            <a:solidFill>
              <a:srgbClr val="D1FDD4"/>
            </a:solidFill>
            <a:ln w="19050" cap="rnd">
              <a:solidFill>
                <a:srgbClr val="000000"/>
              </a:solidFill>
              <a:prstDash val="solid"/>
              <a:round/>
            </a:ln>
          </p:spPr>
        </p:sp>
        <p:sp>
          <p:nvSpPr>
            <p:cNvPr id="22" name="TextBox 22"/>
            <p:cNvSpPr txBox="1"/>
            <p:nvPr/>
          </p:nvSpPr>
          <p:spPr>
            <a:xfrm>
              <a:off x="0" y="-38100"/>
              <a:ext cx="812800" cy="176947"/>
            </a:xfrm>
            <a:prstGeom prst="rect">
              <a:avLst/>
            </a:prstGeom>
          </p:spPr>
          <p:txBody>
            <a:bodyPr lIns="50800" tIns="182880" rIns="50800" bIns="50800" rtlCol="0" anchor="ctr" anchorCtr="0"/>
            <a:lstStyle/>
            <a:p>
              <a:pPr marL="0" lvl="0" indent="0" algn="ctr">
                <a:lnSpc>
                  <a:spcPts val="2659"/>
                </a:lnSpc>
                <a:spcBef>
                  <a:spcPct val="0"/>
                </a:spcBef>
              </a:pPr>
              <a:r>
                <a:rPr lang="en-US" sz="1899" dirty="0">
                  <a:solidFill>
                    <a:srgbClr val="000000"/>
                  </a:solidFill>
                  <a:latin typeface="Open Sans Extra Bold"/>
                </a:rPr>
                <a:t>Images</a:t>
              </a:r>
            </a:p>
          </p:txBody>
        </p:sp>
      </p:grpSp>
      <p:sp>
        <p:nvSpPr>
          <p:cNvPr id="23" name="AutoShape 23"/>
          <p:cNvSpPr/>
          <p:nvPr/>
        </p:nvSpPr>
        <p:spPr>
          <a:xfrm>
            <a:off x="8872839" y="708660"/>
            <a:ext cx="562365" cy="0"/>
          </a:xfrm>
          <a:prstGeom prst="line">
            <a:avLst/>
          </a:prstGeom>
          <a:ln w="38100" cap="flat">
            <a:solidFill>
              <a:srgbClr val="000000"/>
            </a:solidFill>
            <a:prstDash val="solid"/>
            <a:headEnd type="none" w="sm" len="sm"/>
            <a:tailEnd type="triangle" w="lg" len="med"/>
          </a:ln>
        </p:spPr>
      </p:sp>
      <p:grpSp>
        <p:nvGrpSpPr>
          <p:cNvPr id="24" name="Group 24"/>
          <p:cNvGrpSpPr/>
          <p:nvPr/>
        </p:nvGrpSpPr>
        <p:grpSpPr>
          <a:xfrm>
            <a:off x="4391274" y="5143500"/>
            <a:ext cx="9505452" cy="4394554"/>
            <a:chOff x="0" y="0"/>
            <a:chExt cx="1472643" cy="680831"/>
          </a:xfrm>
        </p:grpSpPr>
        <p:sp>
          <p:nvSpPr>
            <p:cNvPr id="25" name="Freeform 25"/>
            <p:cNvSpPr/>
            <p:nvPr/>
          </p:nvSpPr>
          <p:spPr>
            <a:xfrm>
              <a:off x="0" y="0"/>
              <a:ext cx="1472643" cy="680831"/>
            </a:xfrm>
            <a:custGeom>
              <a:avLst/>
              <a:gdLst/>
              <a:ahLst/>
              <a:cxnLst/>
              <a:rect l="l" t="t" r="r" b="b"/>
              <a:pathLst>
                <a:path w="1472643" h="680831">
                  <a:moveTo>
                    <a:pt x="47239" y="0"/>
                  </a:moveTo>
                  <a:lnTo>
                    <a:pt x="1425404" y="0"/>
                  </a:lnTo>
                  <a:cubicBezTo>
                    <a:pt x="1451493" y="0"/>
                    <a:pt x="1472643" y="21150"/>
                    <a:pt x="1472643" y="47239"/>
                  </a:cubicBezTo>
                  <a:lnTo>
                    <a:pt x="1472643" y="633592"/>
                  </a:lnTo>
                  <a:cubicBezTo>
                    <a:pt x="1472643" y="659682"/>
                    <a:pt x="1451493" y="680831"/>
                    <a:pt x="1425404" y="680831"/>
                  </a:cubicBezTo>
                  <a:lnTo>
                    <a:pt x="47239" y="680831"/>
                  </a:lnTo>
                  <a:cubicBezTo>
                    <a:pt x="21150" y="680831"/>
                    <a:pt x="0" y="659682"/>
                    <a:pt x="0" y="633592"/>
                  </a:cubicBezTo>
                  <a:lnTo>
                    <a:pt x="0" y="47239"/>
                  </a:lnTo>
                  <a:cubicBezTo>
                    <a:pt x="0" y="21150"/>
                    <a:pt x="21150" y="0"/>
                    <a:pt x="47239" y="0"/>
                  </a:cubicBezTo>
                  <a:close/>
                </a:path>
              </a:pathLst>
            </a:custGeom>
            <a:blipFill>
              <a:blip r:embed="rId2"/>
              <a:stretch>
                <a:fillRect t="-22180" b="-22180"/>
              </a:stretch>
            </a:blipFill>
            <a:ln w="38100" cap="rnd">
              <a:solidFill>
                <a:srgbClr val="000000"/>
              </a:solidFill>
              <a:prstDash val="solid"/>
              <a:round/>
            </a:ln>
          </p:spPr>
        </p:sp>
      </p:grpSp>
    </p:spTree>
  </p:cSld>
  <p:clrMapOvr>
    <a:masterClrMapping/>
  </p:clrMapOvr>
  <p:transition spd="slow">
    <p:cover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65970" y="350520"/>
            <a:ext cx="3970020" cy="678180"/>
            <a:chOff x="0" y="0"/>
            <a:chExt cx="812800" cy="138847"/>
          </a:xfrm>
        </p:grpSpPr>
        <p:sp>
          <p:nvSpPr>
            <p:cNvPr id="3" name="Freeform 3"/>
            <p:cNvSpPr/>
            <p:nvPr/>
          </p:nvSpPr>
          <p:spPr>
            <a:xfrm>
              <a:off x="0" y="0"/>
              <a:ext cx="812800" cy="138847"/>
            </a:xfrm>
            <a:custGeom>
              <a:avLst/>
              <a:gdLst/>
              <a:ahLst/>
              <a:cxnLst/>
              <a:rect l="l" t="t" r="r" b="b"/>
              <a:pathLst>
                <a:path w="812800" h="138847">
                  <a:moveTo>
                    <a:pt x="68253" y="0"/>
                  </a:moveTo>
                  <a:lnTo>
                    <a:pt x="744547" y="0"/>
                  </a:lnTo>
                  <a:cubicBezTo>
                    <a:pt x="762649" y="0"/>
                    <a:pt x="780009" y="7191"/>
                    <a:pt x="792809" y="19991"/>
                  </a:cubicBezTo>
                  <a:cubicBezTo>
                    <a:pt x="805609" y="32791"/>
                    <a:pt x="812800" y="50151"/>
                    <a:pt x="812800" y="68253"/>
                  </a:cubicBezTo>
                  <a:lnTo>
                    <a:pt x="812800" y="70593"/>
                  </a:lnTo>
                  <a:cubicBezTo>
                    <a:pt x="812800" y="108289"/>
                    <a:pt x="782242" y="138847"/>
                    <a:pt x="744547" y="138847"/>
                  </a:cubicBezTo>
                  <a:lnTo>
                    <a:pt x="68253" y="138847"/>
                  </a:lnTo>
                  <a:cubicBezTo>
                    <a:pt x="50151" y="138847"/>
                    <a:pt x="32791" y="131656"/>
                    <a:pt x="19991" y="118856"/>
                  </a:cubicBezTo>
                  <a:cubicBezTo>
                    <a:pt x="7191" y="106056"/>
                    <a:pt x="0" y="88695"/>
                    <a:pt x="0" y="70593"/>
                  </a:cubicBezTo>
                  <a:lnTo>
                    <a:pt x="0" y="68253"/>
                  </a:lnTo>
                  <a:cubicBezTo>
                    <a:pt x="0" y="50151"/>
                    <a:pt x="7191" y="32791"/>
                    <a:pt x="19991" y="19991"/>
                  </a:cubicBezTo>
                  <a:cubicBezTo>
                    <a:pt x="32791" y="7191"/>
                    <a:pt x="50151" y="0"/>
                    <a:pt x="68253" y="0"/>
                  </a:cubicBezTo>
                  <a:close/>
                </a:path>
              </a:pathLst>
            </a:custGeom>
            <a:solidFill>
              <a:srgbClr val="D1FDD4"/>
            </a:solidFill>
            <a:ln w="19050" cap="rnd">
              <a:solidFill>
                <a:srgbClr val="000000"/>
              </a:solidFill>
              <a:prstDash val="solid"/>
              <a:round/>
            </a:ln>
          </p:spPr>
        </p:sp>
        <p:sp>
          <p:nvSpPr>
            <p:cNvPr id="4" name="TextBox 4"/>
            <p:cNvSpPr txBox="1"/>
            <p:nvPr/>
          </p:nvSpPr>
          <p:spPr>
            <a:xfrm>
              <a:off x="0" y="-38100"/>
              <a:ext cx="812800" cy="176947"/>
            </a:xfrm>
            <a:prstGeom prst="rect">
              <a:avLst/>
            </a:prstGeom>
          </p:spPr>
          <p:txBody>
            <a:bodyPr lIns="50800" tIns="182880" rIns="50800" bIns="50800" rtlCol="0" anchor="ctr"/>
            <a:lstStyle/>
            <a:p>
              <a:pPr marL="0" lvl="0" indent="0" algn="ctr">
                <a:lnSpc>
                  <a:spcPts val="2659"/>
                </a:lnSpc>
                <a:spcBef>
                  <a:spcPct val="0"/>
                </a:spcBef>
              </a:pPr>
              <a:r>
                <a:rPr lang="en-US" sz="1899" u="none" strike="noStrike" dirty="0">
                  <a:solidFill>
                    <a:srgbClr val="000000"/>
                  </a:solidFill>
                  <a:latin typeface="Open Sans Extra Bold"/>
                </a:rPr>
                <a:t>Vector Graphics</a:t>
              </a:r>
            </a:p>
          </p:txBody>
        </p:sp>
      </p:grpSp>
      <p:grpSp>
        <p:nvGrpSpPr>
          <p:cNvPr id="5" name="Group 5"/>
          <p:cNvGrpSpPr/>
          <p:nvPr/>
        </p:nvGrpSpPr>
        <p:grpSpPr>
          <a:xfrm>
            <a:off x="422910" y="1533985"/>
            <a:ext cx="17442180" cy="2511763"/>
            <a:chOff x="0" y="0"/>
            <a:chExt cx="4593825" cy="661534"/>
          </a:xfrm>
        </p:grpSpPr>
        <p:sp>
          <p:nvSpPr>
            <p:cNvPr id="6" name="Freeform 6"/>
            <p:cNvSpPr/>
            <p:nvPr/>
          </p:nvSpPr>
          <p:spPr>
            <a:xfrm>
              <a:off x="0" y="0"/>
              <a:ext cx="4593825" cy="661534"/>
            </a:xfrm>
            <a:custGeom>
              <a:avLst/>
              <a:gdLst/>
              <a:ahLst/>
              <a:cxnLst/>
              <a:rect l="l" t="t" r="r" b="b"/>
              <a:pathLst>
                <a:path w="4593825" h="661534">
                  <a:moveTo>
                    <a:pt x="15535" y="0"/>
                  </a:moveTo>
                  <a:lnTo>
                    <a:pt x="4578290" y="0"/>
                  </a:lnTo>
                  <a:cubicBezTo>
                    <a:pt x="4582410" y="0"/>
                    <a:pt x="4586362" y="1637"/>
                    <a:pt x="4589275" y="4550"/>
                  </a:cubicBezTo>
                  <a:cubicBezTo>
                    <a:pt x="4592188" y="7464"/>
                    <a:pt x="4593825" y="11415"/>
                    <a:pt x="4593825" y="15535"/>
                  </a:cubicBezTo>
                  <a:lnTo>
                    <a:pt x="4593825" y="645999"/>
                  </a:lnTo>
                  <a:cubicBezTo>
                    <a:pt x="4593825" y="654579"/>
                    <a:pt x="4586870" y="661534"/>
                    <a:pt x="4578290" y="661534"/>
                  </a:cubicBezTo>
                  <a:lnTo>
                    <a:pt x="15535" y="661534"/>
                  </a:lnTo>
                  <a:cubicBezTo>
                    <a:pt x="11415" y="661534"/>
                    <a:pt x="7464" y="659898"/>
                    <a:pt x="4550" y="656984"/>
                  </a:cubicBezTo>
                  <a:cubicBezTo>
                    <a:pt x="1637" y="654071"/>
                    <a:pt x="0" y="650119"/>
                    <a:pt x="0" y="645999"/>
                  </a:cubicBezTo>
                  <a:lnTo>
                    <a:pt x="0" y="15535"/>
                  </a:lnTo>
                  <a:cubicBezTo>
                    <a:pt x="0" y="11415"/>
                    <a:pt x="1637" y="7464"/>
                    <a:pt x="4550" y="4550"/>
                  </a:cubicBezTo>
                  <a:cubicBezTo>
                    <a:pt x="7464" y="1637"/>
                    <a:pt x="11415" y="0"/>
                    <a:pt x="15535" y="0"/>
                  </a:cubicBezTo>
                  <a:close/>
                </a:path>
              </a:pathLst>
            </a:custGeom>
            <a:solidFill>
              <a:srgbClr val="D1FDD4"/>
            </a:solidFill>
            <a:ln w="19050" cap="rnd">
              <a:solidFill>
                <a:srgbClr val="000000"/>
              </a:solidFill>
              <a:prstDash val="solid"/>
              <a:round/>
            </a:ln>
          </p:spPr>
        </p:sp>
        <p:sp>
          <p:nvSpPr>
            <p:cNvPr id="7" name="TextBox 7"/>
            <p:cNvSpPr txBox="1"/>
            <p:nvPr/>
          </p:nvSpPr>
          <p:spPr>
            <a:xfrm>
              <a:off x="0" y="-38100"/>
              <a:ext cx="4593825" cy="69963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633895" y="1693927"/>
            <a:ext cx="17020210" cy="523968"/>
            <a:chOff x="0" y="0"/>
            <a:chExt cx="4482689" cy="138000"/>
          </a:xfrm>
        </p:grpSpPr>
        <p:sp>
          <p:nvSpPr>
            <p:cNvPr id="9" name="Freeform 9"/>
            <p:cNvSpPr/>
            <p:nvPr/>
          </p:nvSpPr>
          <p:spPr>
            <a:xfrm>
              <a:off x="0" y="0"/>
              <a:ext cx="4482689" cy="138000"/>
            </a:xfrm>
            <a:custGeom>
              <a:avLst/>
              <a:gdLst/>
              <a:ahLst/>
              <a:cxnLst/>
              <a:rect l="l" t="t" r="r" b="b"/>
              <a:pathLst>
                <a:path w="4482689" h="138000">
                  <a:moveTo>
                    <a:pt x="23198" y="0"/>
                  </a:moveTo>
                  <a:lnTo>
                    <a:pt x="4459491" y="0"/>
                  </a:lnTo>
                  <a:cubicBezTo>
                    <a:pt x="4465644" y="0"/>
                    <a:pt x="4471544" y="2444"/>
                    <a:pt x="4475895" y="6795"/>
                  </a:cubicBezTo>
                  <a:cubicBezTo>
                    <a:pt x="4480245" y="11145"/>
                    <a:pt x="4482689" y="17046"/>
                    <a:pt x="4482689" y="23198"/>
                  </a:cubicBezTo>
                  <a:lnTo>
                    <a:pt x="4482689" y="114802"/>
                  </a:lnTo>
                  <a:cubicBezTo>
                    <a:pt x="4482689" y="120954"/>
                    <a:pt x="4480245" y="126855"/>
                    <a:pt x="4475895" y="131205"/>
                  </a:cubicBezTo>
                  <a:cubicBezTo>
                    <a:pt x="4471544" y="135556"/>
                    <a:pt x="4465644" y="138000"/>
                    <a:pt x="4459491" y="138000"/>
                  </a:cubicBezTo>
                  <a:lnTo>
                    <a:pt x="23198" y="138000"/>
                  </a:lnTo>
                  <a:cubicBezTo>
                    <a:pt x="17046" y="138000"/>
                    <a:pt x="11145" y="135556"/>
                    <a:pt x="6795" y="131205"/>
                  </a:cubicBezTo>
                  <a:cubicBezTo>
                    <a:pt x="2444" y="126855"/>
                    <a:pt x="0" y="120954"/>
                    <a:pt x="0" y="114802"/>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0" name="TextBox 10"/>
            <p:cNvSpPr txBox="1"/>
            <p:nvPr/>
          </p:nvSpPr>
          <p:spPr>
            <a:xfrm>
              <a:off x="0" y="-28575"/>
              <a:ext cx="4482689" cy="166575"/>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Shape-Based:</a:t>
              </a:r>
              <a:r>
                <a:rPr lang="en-US" sz="1999">
                  <a:solidFill>
                    <a:srgbClr val="000000"/>
                  </a:solidFill>
                  <a:latin typeface="Montserrat"/>
                </a:rPr>
                <a:t> Images are defined mathematically using points, lines, curves, and shapes.</a:t>
              </a:r>
            </a:p>
          </p:txBody>
        </p:sp>
      </p:grpSp>
      <p:grpSp>
        <p:nvGrpSpPr>
          <p:cNvPr id="11" name="Group 11"/>
          <p:cNvGrpSpPr/>
          <p:nvPr/>
        </p:nvGrpSpPr>
        <p:grpSpPr>
          <a:xfrm>
            <a:off x="633895" y="2377837"/>
            <a:ext cx="17020210" cy="521512"/>
            <a:chOff x="0" y="0"/>
            <a:chExt cx="4482689" cy="137353"/>
          </a:xfrm>
        </p:grpSpPr>
        <p:sp>
          <p:nvSpPr>
            <p:cNvPr id="12" name="Freeform 12"/>
            <p:cNvSpPr/>
            <p:nvPr/>
          </p:nvSpPr>
          <p:spPr>
            <a:xfrm>
              <a:off x="0" y="0"/>
              <a:ext cx="4482689" cy="137353"/>
            </a:xfrm>
            <a:custGeom>
              <a:avLst/>
              <a:gdLst/>
              <a:ahLst/>
              <a:cxnLst/>
              <a:rect l="l" t="t" r="r" b="b"/>
              <a:pathLst>
                <a:path w="4482689" h="137353">
                  <a:moveTo>
                    <a:pt x="23198" y="0"/>
                  </a:moveTo>
                  <a:lnTo>
                    <a:pt x="4459491" y="0"/>
                  </a:lnTo>
                  <a:cubicBezTo>
                    <a:pt x="4465644" y="0"/>
                    <a:pt x="4471544" y="2444"/>
                    <a:pt x="4475895" y="6795"/>
                  </a:cubicBezTo>
                  <a:cubicBezTo>
                    <a:pt x="4480245" y="11145"/>
                    <a:pt x="4482689" y="17046"/>
                    <a:pt x="4482689" y="23198"/>
                  </a:cubicBezTo>
                  <a:lnTo>
                    <a:pt x="4482689" y="114155"/>
                  </a:lnTo>
                  <a:cubicBezTo>
                    <a:pt x="4482689" y="120307"/>
                    <a:pt x="4480245" y="126208"/>
                    <a:pt x="4475895" y="130558"/>
                  </a:cubicBezTo>
                  <a:cubicBezTo>
                    <a:pt x="4471544" y="134909"/>
                    <a:pt x="4465644" y="137353"/>
                    <a:pt x="4459491" y="137353"/>
                  </a:cubicBezTo>
                  <a:lnTo>
                    <a:pt x="23198" y="137353"/>
                  </a:lnTo>
                  <a:cubicBezTo>
                    <a:pt x="17046" y="137353"/>
                    <a:pt x="11145" y="134909"/>
                    <a:pt x="6795" y="130558"/>
                  </a:cubicBezTo>
                  <a:cubicBezTo>
                    <a:pt x="2444" y="126208"/>
                    <a:pt x="0" y="120307"/>
                    <a:pt x="0" y="114155"/>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3" name="TextBox 13"/>
            <p:cNvSpPr txBox="1"/>
            <p:nvPr/>
          </p:nvSpPr>
          <p:spPr>
            <a:xfrm>
              <a:off x="0" y="-28575"/>
              <a:ext cx="4482689" cy="165928"/>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Scalability: </a:t>
              </a:r>
              <a:r>
                <a:rPr lang="en-US" sz="1999">
                  <a:solidFill>
                    <a:srgbClr val="000000"/>
                  </a:solidFill>
                  <a:latin typeface="Montserrat"/>
                </a:rPr>
                <a:t>Vector graphics can be resized without loss of quality since they are resolution-independent.</a:t>
              </a:r>
            </a:p>
          </p:txBody>
        </p:sp>
      </p:grpSp>
      <p:grpSp>
        <p:nvGrpSpPr>
          <p:cNvPr id="14" name="Group 14"/>
          <p:cNvGrpSpPr/>
          <p:nvPr/>
        </p:nvGrpSpPr>
        <p:grpSpPr>
          <a:xfrm>
            <a:off x="633895" y="3059291"/>
            <a:ext cx="17020210" cy="826516"/>
            <a:chOff x="0" y="0"/>
            <a:chExt cx="4482689" cy="217683"/>
          </a:xfrm>
        </p:grpSpPr>
        <p:sp>
          <p:nvSpPr>
            <p:cNvPr id="15" name="Freeform 15"/>
            <p:cNvSpPr/>
            <p:nvPr/>
          </p:nvSpPr>
          <p:spPr>
            <a:xfrm>
              <a:off x="0" y="0"/>
              <a:ext cx="4482689" cy="217683"/>
            </a:xfrm>
            <a:custGeom>
              <a:avLst/>
              <a:gdLst/>
              <a:ahLst/>
              <a:cxnLst/>
              <a:rect l="l" t="t" r="r" b="b"/>
              <a:pathLst>
                <a:path w="4482689" h="217683">
                  <a:moveTo>
                    <a:pt x="23198" y="0"/>
                  </a:moveTo>
                  <a:lnTo>
                    <a:pt x="4459491" y="0"/>
                  </a:lnTo>
                  <a:cubicBezTo>
                    <a:pt x="4465644" y="0"/>
                    <a:pt x="4471544" y="2444"/>
                    <a:pt x="4475895" y="6795"/>
                  </a:cubicBezTo>
                  <a:cubicBezTo>
                    <a:pt x="4480245" y="11145"/>
                    <a:pt x="4482689" y="17046"/>
                    <a:pt x="4482689" y="23198"/>
                  </a:cubicBezTo>
                  <a:lnTo>
                    <a:pt x="4482689" y="194485"/>
                  </a:lnTo>
                  <a:cubicBezTo>
                    <a:pt x="4482689" y="200638"/>
                    <a:pt x="4480245" y="206538"/>
                    <a:pt x="4475895" y="210889"/>
                  </a:cubicBezTo>
                  <a:cubicBezTo>
                    <a:pt x="4471544" y="215239"/>
                    <a:pt x="4465644" y="217683"/>
                    <a:pt x="4459491" y="217683"/>
                  </a:cubicBezTo>
                  <a:lnTo>
                    <a:pt x="23198" y="217683"/>
                  </a:lnTo>
                  <a:cubicBezTo>
                    <a:pt x="17046" y="217683"/>
                    <a:pt x="11145" y="215239"/>
                    <a:pt x="6795" y="210889"/>
                  </a:cubicBezTo>
                  <a:cubicBezTo>
                    <a:pt x="2444" y="206538"/>
                    <a:pt x="0" y="200638"/>
                    <a:pt x="0" y="194485"/>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6" name="TextBox 16"/>
            <p:cNvSpPr txBox="1"/>
            <p:nvPr/>
          </p:nvSpPr>
          <p:spPr>
            <a:xfrm>
              <a:off x="0" y="-28575"/>
              <a:ext cx="4482689" cy="246258"/>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Formats: </a:t>
              </a:r>
              <a:r>
                <a:rPr lang="en-US" sz="1999">
                  <a:solidFill>
                    <a:srgbClr val="000000"/>
                  </a:solidFill>
                  <a:latin typeface="Montserrat"/>
                </a:rPr>
                <a:t>Common formats include SVG (Scalable Vector Graphics), EPS (Encapsulated PostScript), PDF (Portable Document Format).</a:t>
              </a:r>
            </a:p>
          </p:txBody>
        </p:sp>
      </p:grpSp>
      <p:grpSp>
        <p:nvGrpSpPr>
          <p:cNvPr id="17" name="Group 17"/>
          <p:cNvGrpSpPr/>
          <p:nvPr/>
        </p:nvGrpSpPr>
        <p:grpSpPr>
          <a:xfrm>
            <a:off x="4652010" y="350520"/>
            <a:ext cx="3970020" cy="678180"/>
            <a:chOff x="0" y="0"/>
            <a:chExt cx="812800" cy="138847"/>
          </a:xfrm>
        </p:grpSpPr>
        <p:sp>
          <p:nvSpPr>
            <p:cNvPr id="18" name="Freeform 18"/>
            <p:cNvSpPr/>
            <p:nvPr/>
          </p:nvSpPr>
          <p:spPr>
            <a:xfrm>
              <a:off x="0" y="0"/>
              <a:ext cx="812800" cy="138847"/>
            </a:xfrm>
            <a:custGeom>
              <a:avLst/>
              <a:gdLst/>
              <a:ahLst/>
              <a:cxnLst/>
              <a:rect l="l" t="t" r="r" b="b"/>
              <a:pathLst>
                <a:path w="812800" h="138847">
                  <a:moveTo>
                    <a:pt x="68253" y="0"/>
                  </a:moveTo>
                  <a:lnTo>
                    <a:pt x="744547" y="0"/>
                  </a:lnTo>
                  <a:cubicBezTo>
                    <a:pt x="762649" y="0"/>
                    <a:pt x="780009" y="7191"/>
                    <a:pt x="792809" y="19991"/>
                  </a:cubicBezTo>
                  <a:cubicBezTo>
                    <a:pt x="805609" y="32791"/>
                    <a:pt x="812800" y="50151"/>
                    <a:pt x="812800" y="68253"/>
                  </a:cubicBezTo>
                  <a:lnTo>
                    <a:pt x="812800" y="70593"/>
                  </a:lnTo>
                  <a:cubicBezTo>
                    <a:pt x="812800" y="108289"/>
                    <a:pt x="782242" y="138847"/>
                    <a:pt x="744547" y="138847"/>
                  </a:cubicBezTo>
                  <a:lnTo>
                    <a:pt x="68253" y="138847"/>
                  </a:lnTo>
                  <a:cubicBezTo>
                    <a:pt x="50151" y="138847"/>
                    <a:pt x="32791" y="131656"/>
                    <a:pt x="19991" y="118856"/>
                  </a:cubicBezTo>
                  <a:cubicBezTo>
                    <a:pt x="7191" y="106056"/>
                    <a:pt x="0" y="88695"/>
                    <a:pt x="0" y="70593"/>
                  </a:cubicBezTo>
                  <a:lnTo>
                    <a:pt x="0" y="68253"/>
                  </a:lnTo>
                  <a:cubicBezTo>
                    <a:pt x="0" y="50151"/>
                    <a:pt x="7191" y="32791"/>
                    <a:pt x="19991" y="19991"/>
                  </a:cubicBezTo>
                  <a:cubicBezTo>
                    <a:pt x="32791" y="7191"/>
                    <a:pt x="50151" y="0"/>
                    <a:pt x="68253" y="0"/>
                  </a:cubicBezTo>
                  <a:close/>
                </a:path>
              </a:pathLst>
            </a:custGeom>
            <a:solidFill>
              <a:srgbClr val="D1FDD4"/>
            </a:solidFill>
            <a:ln w="19050" cap="rnd">
              <a:solidFill>
                <a:srgbClr val="000000"/>
              </a:solidFill>
              <a:prstDash val="solid"/>
              <a:round/>
            </a:ln>
          </p:spPr>
        </p:sp>
        <p:sp>
          <p:nvSpPr>
            <p:cNvPr id="19" name="TextBox 19"/>
            <p:cNvSpPr txBox="1"/>
            <p:nvPr/>
          </p:nvSpPr>
          <p:spPr>
            <a:xfrm>
              <a:off x="0" y="-38100"/>
              <a:ext cx="812800" cy="176947"/>
            </a:xfrm>
            <a:prstGeom prst="rect">
              <a:avLst/>
            </a:prstGeom>
          </p:spPr>
          <p:txBody>
            <a:bodyPr lIns="50800" tIns="182880" rIns="50800" bIns="50800" rtlCol="0" anchor="ctr"/>
            <a:lstStyle/>
            <a:p>
              <a:pPr marL="0" lvl="0" indent="0" algn="ctr">
                <a:lnSpc>
                  <a:spcPts val="2659"/>
                </a:lnSpc>
                <a:spcBef>
                  <a:spcPct val="0"/>
                </a:spcBef>
              </a:pPr>
              <a:r>
                <a:rPr lang="en-US" sz="1899" dirty="0">
                  <a:solidFill>
                    <a:srgbClr val="000000"/>
                  </a:solidFill>
                  <a:latin typeface="Open Sans Extra Bold"/>
                </a:rPr>
                <a:t>Images</a:t>
              </a:r>
            </a:p>
          </p:txBody>
        </p:sp>
      </p:grpSp>
      <p:sp>
        <p:nvSpPr>
          <p:cNvPr id="20" name="AutoShape 20"/>
          <p:cNvSpPr/>
          <p:nvPr/>
        </p:nvSpPr>
        <p:spPr>
          <a:xfrm>
            <a:off x="8872839" y="708660"/>
            <a:ext cx="562365" cy="0"/>
          </a:xfrm>
          <a:prstGeom prst="line">
            <a:avLst/>
          </a:prstGeom>
          <a:ln w="38100" cap="flat">
            <a:solidFill>
              <a:srgbClr val="000000"/>
            </a:solidFill>
            <a:prstDash val="solid"/>
            <a:headEnd type="none" w="sm" len="sm"/>
            <a:tailEnd type="triangle" w="lg" len="med"/>
          </a:ln>
        </p:spPr>
      </p:sp>
      <p:grpSp>
        <p:nvGrpSpPr>
          <p:cNvPr id="21" name="Group 21"/>
          <p:cNvGrpSpPr/>
          <p:nvPr/>
        </p:nvGrpSpPr>
        <p:grpSpPr>
          <a:xfrm>
            <a:off x="4135862" y="4378150"/>
            <a:ext cx="10016277" cy="5375529"/>
            <a:chOff x="0" y="0"/>
            <a:chExt cx="1472643" cy="790337"/>
          </a:xfrm>
        </p:grpSpPr>
        <p:sp>
          <p:nvSpPr>
            <p:cNvPr id="22" name="Freeform 22"/>
            <p:cNvSpPr/>
            <p:nvPr/>
          </p:nvSpPr>
          <p:spPr>
            <a:xfrm>
              <a:off x="0" y="0"/>
              <a:ext cx="1472643" cy="790337"/>
            </a:xfrm>
            <a:custGeom>
              <a:avLst/>
              <a:gdLst/>
              <a:ahLst/>
              <a:cxnLst/>
              <a:rect l="l" t="t" r="r" b="b"/>
              <a:pathLst>
                <a:path w="1472643" h="790337">
                  <a:moveTo>
                    <a:pt x="44830" y="0"/>
                  </a:moveTo>
                  <a:lnTo>
                    <a:pt x="1427813" y="0"/>
                  </a:lnTo>
                  <a:cubicBezTo>
                    <a:pt x="1452572" y="0"/>
                    <a:pt x="1472643" y="20071"/>
                    <a:pt x="1472643" y="44830"/>
                  </a:cubicBezTo>
                  <a:lnTo>
                    <a:pt x="1472643" y="745507"/>
                  </a:lnTo>
                  <a:cubicBezTo>
                    <a:pt x="1472643" y="770266"/>
                    <a:pt x="1452572" y="790337"/>
                    <a:pt x="1427813" y="790337"/>
                  </a:cubicBezTo>
                  <a:lnTo>
                    <a:pt x="44830" y="790337"/>
                  </a:lnTo>
                  <a:cubicBezTo>
                    <a:pt x="20071" y="790337"/>
                    <a:pt x="0" y="770266"/>
                    <a:pt x="0" y="745507"/>
                  </a:cubicBezTo>
                  <a:lnTo>
                    <a:pt x="0" y="44830"/>
                  </a:lnTo>
                  <a:cubicBezTo>
                    <a:pt x="0" y="20071"/>
                    <a:pt x="20071" y="0"/>
                    <a:pt x="44830" y="0"/>
                  </a:cubicBezTo>
                  <a:close/>
                </a:path>
              </a:pathLst>
            </a:custGeom>
            <a:blipFill>
              <a:blip r:embed="rId2"/>
              <a:stretch>
                <a:fillRect t="-4403" b="-4403"/>
              </a:stretch>
            </a:blipFill>
            <a:ln w="38100" cap="rnd">
              <a:solidFill>
                <a:srgbClr val="000000"/>
              </a:solidFill>
              <a:prstDash val="solid"/>
              <a:round/>
            </a:ln>
          </p:spPr>
        </p:sp>
      </p:grpSp>
    </p:spTree>
  </p:cSld>
  <p:clrMapOvr>
    <a:masterClrMapping/>
  </p:clrMapOvr>
  <p:transition spd="slow">
    <p:cover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2910" y="4775565"/>
            <a:ext cx="17442180" cy="4482735"/>
            <a:chOff x="0" y="0"/>
            <a:chExt cx="4593825" cy="1180638"/>
          </a:xfrm>
        </p:grpSpPr>
        <p:sp>
          <p:nvSpPr>
            <p:cNvPr id="3" name="Freeform 3"/>
            <p:cNvSpPr/>
            <p:nvPr/>
          </p:nvSpPr>
          <p:spPr>
            <a:xfrm>
              <a:off x="0" y="0"/>
              <a:ext cx="4593825" cy="1180638"/>
            </a:xfrm>
            <a:custGeom>
              <a:avLst/>
              <a:gdLst/>
              <a:ahLst/>
              <a:cxnLst/>
              <a:rect l="l" t="t" r="r" b="b"/>
              <a:pathLst>
                <a:path w="4593825" h="1180638">
                  <a:moveTo>
                    <a:pt x="15535" y="0"/>
                  </a:moveTo>
                  <a:lnTo>
                    <a:pt x="4578290" y="0"/>
                  </a:lnTo>
                  <a:cubicBezTo>
                    <a:pt x="4582410" y="0"/>
                    <a:pt x="4586362" y="1637"/>
                    <a:pt x="4589275" y="4550"/>
                  </a:cubicBezTo>
                  <a:cubicBezTo>
                    <a:pt x="4592188" y="7464"/>
                    <a:pt x="4593825" y="11415"/>
                    <a:pt x="4593825" y="15535"/>
                  </a:cubicBezTo>
                  <a:lnTo>
                    <a:pt x="4593825" y="1165103"/>
                  </a:lnTo>
                  <a:cubicBezTo>
                    <a:pt x="4593825" y="1169223"/>
                    <a:pt x="4592188" y="1173175"/>
                    <a:pt x="4589275" y="1176088"/>
                  </a:cubicBezTo>
                  <a:cubicBezTo>
                    <a:pt x="4586362" y="1179001"/>
                    <a:pt x="4582410" y="1180638"/>
                    <a:pt x="4578290" y="1180638"/>
                  </a:cubicBezTo>
                  <a:lnTo>
                    <a:pt x="15535" y="1180638"/>
                  </a:lnTo>
                  <a:cubicBezTo>
                    <a:pt x="6955" y="1180638"/>
                    <a:pt x="0" y="1173683"/>
                    <a:pt x="0" y="1165103"/>
                  </a:cubicBezTo>
                  <a:lnTo>
                    <a:pt x="0" y="15535"/>
                  </a:lnTo>
                  <a:cubicBezTo>
                    <a:pt x="0" y="11415"/>
                    <a:pt x="1637" y="7464"/>
                    <a:pt x="4550" y="4550"/>
                  </a:cubicBezTo>
                  <a:cubicBezTo>
                    <a:pt x="7464" y="1637"/>
                    <a:pt x="11415" y="0"/>
                    <a:pt x="15535" y="0"/>
                  </a:cubicBezTo>
                  <a:close/>
                </a:path>
              </a:pathLst>
            </a:custGeom>
            <a:solidFill>
              <a:srgbClr val="D1FDD4"/>
            </a:solidFill>
            <a:ln w="19050" cap="rnd">
              <a:solidFill>
                <a:srgbClr val="000000"/>
              </a:solidFill>
              <a:prstDash val="solid"/>
              <a:round/>
            </a:ln>
          </p:spPr>
        </p:sp>
        <p:sp>
          <p:nvSpPr>
            <p:cNvPr id="4" name="TextBox 4"/>
            <p:cNvSpPr txBox="1"/>
            <p:nvPr/>
          </p:nvSpPr>
          <p:spPr>
            <a:xfrm>
              <a:off x="0" y="-38100"/>
              <a:ext cx="4593825" cy="121873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633895" y="4922336"/>
            <a:ext cx="17020210" cy="749682"/>
            <a:chOff x="0" y="0"/>
            <a:chExt cx="4482689" cy="197447"/>
          </a:xfrm>
        </p:grpSpPr>
        <p:sp>
          <p:nvSpPr>
            <p:cNvPr id="6" name="Freeform 6"/>
            <p:cNvSpPr/>
            <p:nvPr/>
          </p:nvSpPr>
          <p:spPr>
            <a:xfrm>
              <a:off x="0" y="0"/>
              <a:ext cx="4482689" cy="197447"/>
            </a:xfrm>
            <a:custGeom>
              <a:avLst/>
              <a:gdLst/>
              <a:ahLst/>
              <a:cxnLst/>
              <a:rect l="l" t="t" r="r" b="b"/>
              <a:pathLst>
                <a:path w="4482689" h="197447">
                  <a:moveTo>
                    <a:pt x="23198" y="0"/>
                  </a:moveTo>
                  <a:lnTo>
                    <a:pt x="4459491" y="0"/>
                  </a:lnTo>
                  <a:cubicBezTo>
                    <a:pt x="4465644" y="0"/>
                    <a:pt x="4471544" y="2444"/>
                    <a:pt x="4475895" y="6795"/>
                  </a:cubicBezTo>
                  <a:cubicBezTo>
                    <a:pt x="4480245" y="11145"/>
                    <a:pt x="4482689" y="17046"/>
                    <a:pt x="4482689" y="23198"/>
                  </a:cubicBezTo>
                  <a:lnTo>
                    <a:pt x="4482689" y="174249"/>
                  </a:lnTo>
                  <a:cubicBezTo>
                    <a:pt x="4482689" y="180402"/>
                    <a:pt x="4480245" y="186302"/>
                    <a:pt x="4475895" y="190653"/>
                  </a:cubicBezTo>
                  <a:cubicBezTo>
                    <a:pt x="4471544" y="195003"/>
                    <a:pt x="4465644" y="197447"/>
                    <a:pt x="4459491" y="197447"/>
                  </a:cubicBezTo>
                  <a:lnTo>
                    <a:pt x="23198" y="197447"/>
                  </a:lnTo>
                  <a:cubicBezTo>
                    <a:pt x="17046" y="197447"/>
                    <a:pt x="11145" y="195003"/>
                    <a:pt x="6795" y="190653"/>
                  </a:cubicBezTo>
                  <a:cubicBezTo>
                    <a:pt x="2444" y="186302"/>
                    <a:pt x="0" y="180402"/>
                    <a:pt x="0" y="174249"/>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7" name="TextBox 7"/>
            <p:cNvSpPr txBox="1"/>
            <p:nvPr/>
          </p:nvSpPr>
          <p:spPr>
            <a:xfrm>
              <a:off x="0" y="-28575"/>
              <a:ext cx="4482689" cy="226022"/>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Sampled Sound: </a:t>
              </a:r>
              <a:r>
                <a:rPr lang="en-US" sz="1999">
                  <a:solidFill>
                    <a:srgbClr val="000000"/>
                  </a:solidFill>
                  <a:latin typeface="Montserrat"/>
                </a:rPr>
                <a:t>Sound is represented as a sequence of discrete samples taken from an analog waveform.</a:t>
              </a:r>
            </a:p>
          </p:txBody>
        </p:sp>
      </p:grpSp>
      <p:grpSp>
        <p:nvGrpSpPr>
          <p:cNvPr id="8" name="Group 8"/>
          <p:cNvGrpSpPr/>
          <p:nvPr/>
        </p:nvGrpSpPr>
        <p:grpSpPr>
          <a:xfrm>
            <a:off x="633895" y="6676565"/>
            <a:ext cx="17020210" cy="654862"/>
            <a:chOff x="0" y="0"/>
            <a:chExt cx="4482689" cy="172474"/>
          </a:xfrm>
        </p:grpSpPr>
        <p:sp>
          <p:nvSpPr>
            <p:cNvPr id="9" name="Freeform 9"/>
            <p:cNvSpPr/>
            <p:nvPr/>
          </p:nvSpPr>
          <p:spPr>
            <a:xfrm>
              <a:off x="0" y="0"/>
              <a:ext cx="4482689" cy="172474"/>
            </a:xfrm>
            <a:custGeom>
              <a:avLst/>
              <a:gdLst/>
              <a:ahLst/>
              <a:cxnLst/>
              <a:rect l="l" t="t" r="r" b="b"/>
              <a:pathLst>
                <a:path w="4482689" h="172474">
                  <a:moveTo>
                    <a:pt x="23198" y="0"/>
                  </a:moveTo>
                  <a:lnTo>
                    <a:pt x="4459491" y="0"/>
                  </a:lnTo>
                  <a:cubicBezTo>
                    <a:pt x="4465644" y="0"/>
                    <a:pt x="4471544" y="2444"/>
                    <a:pt x="4475895" y="6795"/>
                  </a:cubicBezTo>
                  <a:cubicBezTo>
                    <a:pt x="4480245" y="11145"/>
                    <a:pt x="4482689" y="17046"/>
                    <a:pt x="4482689" y="23198"/>
                  </a:cubicBezTo>
                  <a:lnTo>
                    <a:pt x="4482689" y="149276"/>
                  </a:lnTo>
                  <a:cubicBezTo>
                    <a:pt x="4482689" y="155428"/>
                    <a:pt x="4480245" y="161329"/>
                    <a:pt x="4475895" y="165679"/>
                  </a:cubicBezTo>
                  <a:cubicBezTo>
                    <a:pt x="4471544" y="170030"/>
                    <a:pt x="4465644" y="172474"/>
                    <a:pt x="4459491" y="172474"/>
                  </a:cubicBezTo>
                  <a:lnTo>
                    <a:pt x="23198" y="172474"/>
                  </a:lnTo>
                  <a:cubicBezTo>
                    <a:pt x="17046" y="172474"/>
                    <a:pt x="11145" y="170030"/>
                    <a:pt x="6795" y="165679"/>
                  </a:cubicBezTo>
                  <a:cubicBezTo>
                    <a:pt x="2444" y="161329"/>
                    <a:pt x="0" y="155428"/>
                    <a:pt x="0" y="149276"/>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0" name="TextBox 10"/>
            <p:cNvSpPr txBox="1"/>
            <p:nvPr/>
          </p:nvSpPr>
          <p:spPr>
            <a:xfrm>
              <a:off x="0" y="-28575"/>
              <a:ext cx="4482689" cy="201049"/>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Sampling Rate: </a:t>
              </a:r>
              <a:r>
                <a:rPr lang="en-US" sz="1999">
                  <a:solidFill>
                    <a:srgbClr val="000000"/>
                  </a:solidFill>
                  <a:latin typeface="Montserrat"/>
                </a:rPr>
                <a:t>Number of samples per second (measured in Hertz, Hz).</a:t>
              </a:r>
            </a:p>
          </p:txBody>
        </p:sp>
      </p:grpSp>
      <p:grpSp>
        <p:nvGrpSpPr>
          <p:cNvPr id="11" name="Group 11"/>
          <p:cNvGrpSpPr/>
          <p:nvPr/>
        </p:nvGrpSpPr>
        <p:grpSpPr>
          <a:xfrm>
            <a:off x="633895" y="5818789"/>
            <a:ext cx="17020210" cy="711005"/>
            <a:chOff x="0" y="0"/>
            <a:chExt cx="4482689" cy="187260"/>
          </a:xfrm>
        </p:grpSpPr>
        <p:sp>
          <p:nvSpPr>
            <p:cNvPr id="12" name="Freeform 12"/>
            <p:cNvSpPr/>
            <p:nvPr/>
          </p:nvSpPr>
          <p:spPr>
            <a:xfrm>
              <a:off x="0" y="0"/>
              <a:ext cx="4482689" cy="187260"/>
            </a:xfrm>
            <a:custGeom>
              <a:avLst/>
              <a:gdLst/>
              <a:ahLst/>
              <a:cxnLst/>
              <a:rect l="l" t="t" r="r" b="b"/>
              <a:pathLst>
                <a:path w="4482689" h="187260">
                  <a:moveTo>
                    <a:pt x="23198" y="0"/>
                  </a:moveTo>
                  <a:lnTo>
                    <a:pt x="4459491" y="0"/>
                  </a:lnTo>
                  <a:cubicBezTo>
                    <a:pt x="4465644" y="0"/>
                    <a:pt x="4471544" y="2444"/>
                    <a:pt x="4475895" y="6795"/>
                  </a:cubicBezTo>
                  <a:cubicBezTo>
                    <a:pt x="4480245" y="11145"/>
                    <a:pt x="4482689" y="17046"/>
                    <a:pt x="4482689" y="23198"/>
                  </a:cubicBezTo>
                  <a:lnTo>
                    <a:pt x="4482689" y="164062"/>
                  </a:lnTo>
                  <a:cubicBezTo>
                    <a:pt x="4482689" y="170215"/>
                    <a:pt x="4480245" y="176115"/>
                    <a:pt x="4475895" y="180466"/>
                  </a:cubicBezTo>
                  <a:cubicBezTo>
                    <a:pt x="4471544" y="184816"/>
                    <a:pt x="4465644" y="187260"/>
                    <a:pt x="4459491" y="187260"/>
                  </a:cubicBezTo>
                  <a:lnTo>
                    <a:pt x="23198" y="187260"/>
                  </a:lnTo>
                  <a:cubicBezTo>
                    <a:pt x="17046" y="187260"/>
                    <a:pt x="11145" y="184816"/>
                    <a:pt x="6795" y="180466"/>
                  </a:cubicBezTo>
                  <a:cubicBezTo>
                    <a:pt x="2444" y="176115"/>
                    <a:pt x="0" y="170215"/>
                    <a:pt x="0" y="164062"/>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3" name="TextBox 13"/>
            <p:cNvSpPr txBox="1"/>
            <p:nvPr/>
          </p:nvSpPr>
          <p:spPr>
            <a:xfrm>
              <a:off x="0" y="-28575"/>
              <a:ext cx="4482689" cy="215835"/>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Bit Depth: </a:t>
              </a:r>
              <a:r>
                <a:rPr lang="en-US" sz="1999">
                  <a:solidFill>
                    <a:srgbClr val="000000"/>
                  </a:solidFill>
                  <a:latin typeface="Montserrat"/>
                </a:rPr>
                <a:t>Number of bits used to represent each sample's amplitude.</a:t>
              </a:r>
            </a:p>
          </p:txBody>
        </p:sp>
      </p:grpSp>
      <p:grpSp>
        <p:nvGrpSpPr>
          <p:cNvPr id="14" name="Group 14"/>
          <p:cNvGrpSpPr/>
          <p:nvPr/>
        </p:nvGrpSpPr>
        <p:grpSpPr>
          <a:xfrm>
            <a:off x="633895" y="8325386"/>
            <a:ext cx="17020210" cy="786143"/>
            <a:chOff x="0" y="0"/>
            <a:chExt cx="4482689" cy="207050"/>
          </a:xfrm>
        </p:grpSpPr>
        <p:sp>
          <p:nvSpPr>
            <p:cNvPr id="15" name="Freeform 15"/>
            <p:cNvSpPr/>
            <p:nvPr/>
          </p:nvSpPr>
          <p:spPr>
            <a:xfrm>
              <a:off x="0" y="0"/>
              <a:ext cx="4482689" cy="207050"/>
            </a:xfrm>
            <a:custGeom>
              <a:avLst/>
              <a:gdLst/>
              <a:ahLst/>
              <a:cxnLst/>
              <a:rect l="l" t="t" r="r" b="b"/>
              <a:pathLst>
                <a:path w="4482689" h="207050">
                  <a:moveTo>
                    <a:pt x="23198" y="0"/>
                  </a:moveTo>
                  <a:lnTo>
                    <a:pt x="4459491" y="0"/>
                  </a:lnTo>
                  <a:cubicBezTo>
                    <a:pt x="4465644" y="0"/>
                    <a:pt x="4471544" y="2444"/>
                    <a:pt x="4475895" y="6795"/>
                  </a:cubicBezTo>
                  <a:cubicBezTo>
                    <a:pt x="4480245" y="11145"/>
                    <a:pt x="4482689" y="17046"/>
                    <a:pt x="4482689" y="23198"/>
                  </a:cubicBezTo>
                  <a:lnTo>
                    <a:pt x="4482689" y="183852"/>
                  </a:lnTo>
                  <a:cubicBezTo>
                    <a:pt x="4482689" y="190004"/>
                    <a:pt x="4480245" y="195905"/>
                    <a:pt x="4475895" y="200255"/>
                  </a:cubicBezTo>
                  <a:cubicBezTo>
                    <a:pt x="4471544" y="204606"/>
                    <a:pt x="4465644" y="207050"/>
                    <a:pt x="4459491" y="207050"/>
                  </a:cubicBezTo>
                  <a:lnTo>
                    <a:pt x="23198" y="207050"/>
                  </a:lnTo>
                  <a:cubicBezTo>
                    <a:pt x="17046" y="207050"/>
                    <a:pt x="11145" y="204606"/>
                    <a:pt x="6795" y="200255"/>
                  </a:cubicBezTo>
                  <a:cubicBezTo>
                    <a:pt x="2444" y="195905"/>
                    <a:pt x="0" y="190004"/>
                    <a:pt x="0" y="183852"/>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6" name="TextBox 16"/>
            <p:cNvSpPr txBox="1"/>
            <p:nvPr/>
          </p:nvSpPr>
          <p:spPr>
            <a:xfrm>
              <a:off x="0" y="-28575"/>
              <a:ext cx="4482689" cy="235625"/>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Formats: </a:t>
              </a:r>
              <a:r>
                <a:rPr lang="en-US" sz="1999">
                  <a:solidFill>
                    <a:srgbClr val="000000"/>
                  </a:solidFill>
                  <a:latin typeface="Montserrat"/>
                </a:rPr>
                <a:t>Common formats include WAV, AIFF, MP3, AAC, FLAC, OGG, etc.</a:t>
              </a:r>
            </a:p>
          </p:txBody>
        </p:sp>
      </p:grpSp>
      <p:grpSp>
        <p:nvGrpSpPr>
          <p:cNvPr id="17" name="Group 17"/>
          <p:cNvGrpSpPr/>
          <p:nvPr/>
        </p:nvGrpSpPr>
        <p:grpSpPr>
          <a:xfrm>
            <a:off x="9665970" y="350520"/>
            <a:ext cx="3970020" cy="678180"/>
            <a:chOff x="0" y="0"/>
            <a:chExt cx="812800" cy="138847"/>
          </a:xfrm>
        </p:grpSpPr>
        <p:sp>
          <p:nvSpPr>
            <p:cNvPr id="18" name="Freeform 18"/>
            <p:cNvSpPr/>
            <p:nvPr/>
          </p:nvSpPr>
          <p:spPr>
            <a:xfrm>
              <a:off x="0" y="0"/>
              <a:ext cx="812800" cy="138847"/>
            </a:xfrm>
            <a:custGeom>
              <a:avLst/>
              <a:gdLst/>
              <a:ahLst/>
              <a:cxnLst/>
              <a:rect l="l" t="t" r="r" b="b"/>
              <a:pathLst>
                <a:path w="812800" h="138847">
                  <a:moveTo>
                    <a:pt x="68253" y="0"/>
                  </a:moveTo>
                  <a:lnTo>
                    <a:pt x="744547" y="0"/>
                  </a:lnTo>
                  <a:cubicBezTo>
                    <a:pt x="762649" y="0"/>
                    <a:pt x="780009" y="7191"/>
                    <a:pt x="792809" y="19991"/>
                  </a:cubicBezTo>
                  <a:cubicBezTo>
                    <a:pt x="805609" y="32791"/>
                    <a:pt x="812800" y="50151"/>
                    <a:pt x="812800" y="68253"/>
                  </a:cubicBezTo>
                  <a:lnTo>
                    <a:pt x="812800" y="70593"/>
                  </a:lnTo>
                  <a:cubicBezTo>
                    <a:pt x="812800" y="108289"/>
                    <a:pt x="782242" y="138847"/>
                    <a:pt x="744547" y="138847"/>
                  </a:cubicBezTo>
                  <a:lnTo>
                    <a:pt x="68253" y="138847"/>
                  </a:lnTo>
                  <a:cubicBezTo>
                    <a:pt x="50151" y="138847"/>
                    <a:pt x="32791" y="131656"/>
                    <a:pt x="19991" y="118856"/>
                  </a:cubicBezTo>
                  <a:cubicBezTo>
                    <a:pt x="7191" y="106056"/>
                    <a:pt x="0" y="88695"/>
                    <a:pt x="0" y="70593"/>
                  </a:cubicBezTo>
                  <a:lnTo>
                    <a:pt x="0" y="68253"/>
                  </a:lnTo>
                  <a:cubicBezTo>
                    <a:pt x="0" y="50151"/>
                    <a:pt x="7191" y="32791"/>
                    <a:pt x="19991" y="19991"/>
                  </a:cubicBezTo>
                  <a:cubicBezTo>
                    <a:pt x="32791" y="7191"/>
                    <a:pt x="50151" y="0"/>
                    <a:pt x="68253" y="0"/>
                  </a:cubicBezTo>
                  <a:close/>
                </a:path>
              </a:pathLst>
            </a:custGeom>
            <a:solidFill>
              <a:srgbClr val="D1FDD4"/>
            </a:solidFill>
            <a:ln w="19050" cap="rnd">
              <a:solidFill>
                <a:srgbClr val="000000"/>
              </a:solidFill>
              <a:prstDash val="solid"/>
              <a:round/>
            </a:ln>
          </p:spPr>
          <p:txBody>
            <a:bodyPr tIns="182880"/>
            <a:lstStyle/>
            <a:p>
              <a:endParaRPr lang="en-US"/>
            </a:p>
          </p:txBody>
        </p:sp>
        <p:sp>
          <p:nvSpPr>
            <p:cNvPr id="19" name="TextBox 19"/>
            <p:cNvSpPr txBox="1"/>
            <p:nvPr/>
          </p:nvSpPr>
          <p:spPr>
            <a:xfrm>
              <a:off x="0" y="-38100"/>
              <a:ext cx="812800" cy="176947"/>
            </a:xfrm>
            <a:prstGeom prst="rect">
              <a:avLst/>
            </a:prstGeom>
          </p:spPr>
          <p:txBody>
            <a:bodyPr lIns="50800" tIns="182880" rIns="50800" bIns="50800" rtlCol="0" anchor="ctr"/>
            <a:lstStyle/>
            <a:p>
              <a:pPr marL="0" lvl="0" indent="0" algn="ctr">
                <a:lnSpc>
                  <a:spcPts val="2659"/>
                </a:lnSpc>
                <a:spcBef>
                  <a:spcPct val="0"/>
                </a:spcBef>
              </a:pPr>
              <a:r>
                <a:rPr lang="en-US" sz="1899" dirty="0">
                  <a:solidFill>
                    <a:srgbClr val="000000"/>
                  </a:solidFill>
                  <a:latin typeface="Open Sans Extra Bold"/>
                </a:rPr>
                <a:t>Digital Audio</a:t>
              </a:r>
            </a:p>
          </p:txBody>
        </p:sp>
      </p:grpSp>
      <p:grpSp>
        <p:nvGrpSpPr>
          <p:cNvPr id="20" name="Group 20"/>
          <p:cNvGrpSpPr/>
          <p:nvPr/>
        </p:nvGrpSpPr>
        <p:grpSpPr>
          <a:xfrm>
            <a:off x="4652010" y="350520"/>
            <a:ext cx="3970020" cy="678180"/>
            <a:chOff x="0" y="0"/>
            <a:chExt cx="812800" cy="138847"/>
          </a:xfrm>
        </p:grpSpPr>
        <p:sp>
          <p:nvSpPr>
            <p:cNvPr id="21" name="Freeform 21"/>
            <p:cNvSpPr/>
            <p:nvPr/>
          </p:nvSpPr>
          <p:spPr>
            <a:xfrm>
              <a:off x="0" y="0"/>
              <a:ext cx="812800" cy="138847"/>
            </a:xfrm>
            <a:custGeom>
              <a:avLst/>
              <a:gdLst/>
              <a:ahLst/>
              <a:cxnLst/>
              <a:rect l="l" t="t" r="r" b="b"/>
              <a:pathLst>
                <a:path w="812800" h="138847">
                  <a:moveTo>
                    <a:pt x="68253" y="0"/>
                  </a:moveTo>
                  <a:lnTo>
                    <a:pt x="744547" y="0"/>
                  </a:lnTo>
                  <a:cubicBezTo>
                    <a:pt x="762649" y="0"/>
                    <a:pt x="780009" y="7191"/>
                    <a:pt x="792809" y="19991"/>
                  </a:cubicBezTo>
                  <a:cubicBezTo>
                    <a:pt x="805609" y="32791"/>
                    <a:pt x="812800" y="50151"/>
                    <a:pt x="812800" y="68253"/>
                  </a:cubicBezTo>
                  <a:lnTo>
                    <a:pt x="812800" y="70593"/>
                  </a:lnTo>
                  <a:cubicBezTo>
                    <a:pt x="812800" y="108289"/>
                    <a:pt x="782242" y="138847"/>
                    <a:pt x="744547" y="138847"/>
                  </a:cubicBezTo>
                  <a:lnTo>
                    <a:pt x="68253" y="138847"/>
                  </a:lnTo>
                  <a:cubicBezTo>
                    <a:pt x="50151" y="138847"/>
                    <a:pt x="32791" y="131656"/>
                    <a:pt x="19991" y="118856"/>
                  </a:cubicBezTo>
                  <a:cubicBezTo>
                    <a:pt x="7191" y="106056"/>
                    <a:pt x="0" y="88695"/>
                    <a:pt x="0" y="70593"/>
                  </a:cubicBezTo>
                  <a:lnTo>
                    <a:pt x="0" y="68253"/>
                  </a:lnTo>
                  <a:cubicBezTo>
                    <a:pt x="0" y="50151"/>
                    <a:pt x="7191" y="32791"/>
                    <a:pt x="19991" y="19991"/>
                  </a:cubicBezTo>
                  <a:cubicBezTo>
                    <a:pt x="32791" y="7191"/>
                    <a:pt x="50151" y="0"/>
                    <a:pt x="68253" y="0"/>
                  </a:cubicBezTo>
                  <a:close/>
                </a:path>
              </a:pathLst>
            </a:custGeom>
            <a:solidFill>
              <a:srgbClr val="D1FDD4"/>
            </a:solidFill>
            <a:ln w="19050" cap="rnd">
              <a:solidFill>
                <a:srgbClr val="000000"/>
              </a:solidFill>
              <a:prstDash val="solid"/>
              <a:round/>
            </a:ln>
          </p:spPr>
          <p:txBody>
            <a:bodyPr tIns="182880"/>
            <a:lstStyle/>
            <a:p>
              <a:endParaRPr lang="en-US"/>
            </a:p>
          </p:txBody>
        </p:sp>
        <p:sp>
          <p:nvSpPr>
            <p:cNvPr id="22" name="TextBox 22"/>
            <p:cNvSpPr txBox="1"/>
            <p:nvPr/>
          </p:nvSpPr>
          <p:spPr>
            <a:xfrm>
              <a:off x="0" y="-38100"/>
              <a:ext cx="812800" cy="176947"/>
            </a:xfrm>
            <a:prstGeom prst="rect">
              <a:avLst/>
            </a:prstGeom>
          </p:spPr>
          <p:txBody>
            <a:bodyPr lIns="50800" tIns="182880" rIns="50800" bIns="50800" rtlCol="0" anchor="ctr"/>
            <a:lstStyle/>
            <a:p>
              <a:pPr marL="0" lvl="0" indent="0" algn="ctr">
                <a:lnSpc>
                  <a:spcPts val="2659"/>
                </a:lnSpc>
                <a:spcBef>
                  <a:spcPct val="0"/>
                </a:spcBef>
              </a:pPr>
              <a:r>
                <a:rPr lang="en-US" sz="1899" dirty="0">
                  <a:solidFill>
                    <a:srgbClr val="000000"/>
                  </a:solidFill>
                  <a:latin typeface="Open Sans Extra Bold"/>
                </a:rPr>
                <a:t>Sounds</a:t>
              </a:r>
            </a:p>
          </p:txBody>
        </p:sp>
      </p:grpSp>
      <p:sp>
        <p:nvSpPr>
          <p:cNvPr id="23" name="AutoShape 23"/>
          <p:cNvSpPr/>
          <p:nvPr/>
        </p:nvSpPr>
        <p:spPr>
          <a:xfrm>
            <a:off x="8872839" y="708660"/>
            <a:ext cx="562365" cy="0"/>
          </a:xfrm>
          <a:prstGeom prst="line">
            <a:avLst/>
          </a:prstGeom>
          <a:ln w="38100" cap="flat">
            <a:solidFill>
              <a:srgbClr val="000000"/>
            </a:solidFill>
            <a:prstDash val="solid"/>
            <a:headEnd type="none" w="sm" len="sm"/>
            <a:tailEnd type="triangle" w="lg" len="med"/>
          </a:ln>
        </p:spPr>
      </p:sp>
      <p:grpSp>
        <p:nvGrpSpPr>
          <p:cNvPr id="24" name="Group 24"/>
          <p:cNvGrpSpPr/>
          <p:nvPr/>
        </p:nvGrpSpPr>
        <p:grpSpPr>
          <a:xfrm>
            <a:off x="4391274" y="1911470"/>
            <a:ext cx="9505452" cy="2141521"/>
            <a:chOff x="0" y="0"/>
            <a:chExt cx="1472643" cy="331778"/>
          </a:xfrm>
        </p:grpSpPr>
        <p:sp>
          <p:nvSpPr>
            <p:cNvPr id="25" name="Freeform 25"/>
            <p:cNvSpPr/>
            <p:nvPr/>
          </p:nvSpPr>
          <p:spPr>
            <a:xfrm>
              <a:off x="0" y="0"/>
              <a:ext cx="1472643" cy="331778"/>
            </a:xfrm>
            <a:custGeom>
              <a:avLst/>
              <a:gdLst/>
              <a:ahLst/>
              <a:cxnLst/>
              <a:rect l="l" t="t" r="r" b="b"/>
              <a:pathLst>
                <a:path w="1472643" h="331778">
                  <a:moveTo>
                    <a:pt x="47239" y="0"/>
                  </a:moveTo>
                  <a:lnTo>
                    <a:pt x="1425404" y="0"/>
                  </a:lnTo>
                  <a:cubicBezTo>
                    <a:pt x="1451493" y="0"/>
                    <a:pt x="1472643" y="21150"/>
                    <a:pt x="1472643" y="47239"/>
                  </a:cubicBezTo>
                  <a:lnTo>
                    <a:pt x="1472643" y="284538"/>
                  </a:lnTo>
                  <a:cubicBezTo>
                    <a:pt x="1472643" y="310628"/>
                    <a:pt x="1451493" y="331778"/>
                    <a:pt x="1425404" y="331778"/>
                  </a:cubicBezTo>
                  <a:lnTo>
                    <a:pt x="47239" y="331778"/>
                  </a:lnTo>
                  <a:cubicBezTo>
                    <a:pt x="21150" y="331778"/>
                    <a:pt x="0" y="310628"/>
                    <a:pt x="0" y="284538"/>
                  </a:cubicBezTo>
                  <a:lnTo>
                    <a:pt x="0" y="47239"/>
                  </a:lnTo>
                  <a:cubicBezTo>
                    <a:pt x="0" y="21150"/>
                    <a:pt x="21150" y="0"/>
                    <a:pt x="47239" y="0"/>
                  </a:cubicBezTo>
                  <a:close/>
                </a:path>
              </a:pathLst>
            </a:custGeom>
            <a:blipFill>
              <a:blip r:embed="rId2"/>
              <a:stretch>
                <a:fillRect t="-78720" b="-78720"/>
              </a:stretch>
            </a:blipFill>
            <a:ln w="38100" cap="rnd">
              <a:solidFill>
                <a:srgbClr val="000000"/>
              </a:solidFill>
              <a:prstDash val="solid"/>
              <a:round/>
            </a:ln>
          </p:spPr>
        </p:sp>
      </p:grpSp>
      <p:grpSp>
        <p:nvGrpSpPr>
          <p:cNvPr id="26" name="Group 26"/>
          <p:cNvGrpSpPr/>
          <p:nvPr/>
        </p:nvGrpSpPr>
        <p:grpSpPr>
          <a:xfrm>
            <a:off x="633895" y="7478198"/>
            <a:ext cx="17020210" cy="700418"/>
            <a:chOff x="0" y="0"/>
            <a:chExt cx="4482689" cy="184472"/>
          </a:xfrm>
        </p:grpSpPr>
        <p:sp>
          <p:nvSpPr>
            <p:cNvPr id="27" name="Freeform 27"/>
            <p:cNvSpPr/>
            <p:nvPr/>
          </p:nvSpPr>
          <p:spPr>
            <a:xfrm>
              <a:off x="0" y="0"/>
              <a:ext cx="4482689" cy="184472"/>
            </a:xfrm>
            <a:custGeom>
              <a:avLst/>
              <a:gdLst/>
              <a:ahLst/>
              <a:cxnLst/>
              <a:rect l="l" t="t" r="r" b="b"/>
              <a:pathLst>
                <a:path w="4482689" h="184472">
                  <a:moveTo>
                    <a:pt x="23198" y="0"/>
                  </a:moveTo>
                  <a:lnTo>
                    <a:pt x="4459491" y="0"/>
                  </a:lnTo>
                  <a:cubicBezTo>
                    <a:pt x="4465644" y="0"/>
                    <a:pt x="4471544" y="2444"/>
                    <a:pt x="4475895" y="6795"/>
                  </a:cubicBezTo>
                  <a:cubicBezTo>
                    <a:pt x="4480245" y="11145"/>
                    <a:pt x="4482689" y="17046"/>
                    <a:pt x="4482689" y="23198"/>
                  </a:cubicBezTo>
                  <a:lnTo>
                    <a:pt x="4482689" y="161274"/>
                  </a:lnTo>
                  <a:cubicBezTo>
                    <a:pt x="4482689" y="167426"/>
                    <a:pt x="4480245" y="173327"/>
                    <a:pt x="4475895" y="177678"/>
                  </a:cubicBezTo>
                  <a:cubicBezTo>
                    <a:pt x="4471544" y="182028"/>
                    <a:pt x="4465644" y="184472"/>
                    <a:pt x="4459491" y="184472"/>
                  </a:cubicBezTo>
                  <a:lnTo>
                    <a:pt x="23198" y="184472"/>
                  </a:lnTo>
                  <a:cubicBezTo>
                    <a:pt x="17046" y="184472"/>
                    <a:pt x="11145" y="182028"/>
                    <a:pt x="6795" y="177678"/>
                  </a:cubicBezTo>
                  <a:cubicBezTo>
                    <a:pt x="2444" y="173327"/>
                    <a:pt x="0" y="167426"/>
                    <a:pt x="0" y="161274"/>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28" name="TextBox 28"/>
            <p:cNvSpPr txBox="1"/>
            <p:nvPr/>
          </p:nvSpPr>
          <p:spPr>
            <a:xfrm>
              <a:off x="0" y="-28575"/>
              <a:ext cx="4482689" cy="213047"/>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Compression: </a:t>
              </a:r>
              <a:r>
                <a:rPr lang="en-US" sz="1999">
                  <a:solidFill>
                    <a:srgbClr val="000000"/>
                  </a:solidFill>
                  <a:latin typeface="Montserrat"/>
                </a:rPr>
                <a:t>Lossy and lossless compression techniques are used to reduce file size (e.g., MP3, AAC, FLAC).</a:t>
              </a:r>
            </a:p>
          </p:txBody>
        </p:sp>
      </p:grpSp>
    </p:spTree>
  </p:cSld>
  <p:clrMapOvr>
    <a:masterClrMapping/>
  </p:clrMapOvr>
  <p:transition spd="slow">
    <p:cover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2910" y="5732356"/>
            <a:ext cx="17442180" cy="2760979"/>
            <a:chOff x="0" y="0"/>
            <a:chExt cx="4593825" cy="727171"/>
          </a:xfrm>
        </p:grpSpPr>
        <p:sp>
          <p:nvSpPr>
            <p:cNvPr id="3" name="Freeform 3"/>
            <p:cNvSpPr/>
            <p:nvPr/>
          </p:nvSpPr>
          <p:spPr>
            <a:xfrm>
              <a:off x="0" y="0"/>
              <a:ext cx="4593825" cy="727171"/>
            </a:xfrm>
            <a:custGeom>
              <a:avLst/>
              <a:gdLst/>
              <a:ahLst/>
              <a:cxnLst/>
              <a:rect l="l" t="t" r="r" b="b"/>
              <a:pathLst>
                <a:path w="4593825" h="727171">
                  <a:moveTo>
                    <a:pt x="15535" y="0"/>
                  </a:moveTo>
                  <a:lnTo>
                    <a:pt x="4578290" y="0"/>
                  </a:lnTo>
                  <a:cubicBezTo>
                    <a:pt x="4582410" y="0"/>
                    <a:pt x="4586362" y="1637"/>
                    <a:pt x="4589275" y="4550"/>
                  </a:cubicBezTo>
                  <a:cubicBezTo>
                    <a:pt x="4592188" y="7464"/>
                    <a:pt x="4593825" y="11415"/>
                    <a:pt x="4593825" y="15535"/>
                  </a:cubicBezTo>
                  <a:lnTo>
                    <a:pt x="4593825" y="711636"/>
                  </a:lnTo>
                  <a:cubicBezTo>
                    <a:pt x="4593825" y="720216"/>
                    <a:pt x="4586870" y="727171"/>
                    <a:pt x="4578290" y="727171"/>
                  </a:cubicBezTo>
                  <a:lnTo>
                    <a:pt x="15535" y="727171"/>
                  </a:lnTo>
                  <a:cubicBezTo>
                    <a:pt x="11415" y="727171"/>
                    <a:pt x="7464" y="725535"/>
                    <a:pt x="4550" y="722621"/>
                  </a:cubicBezTo>
                  <a:cubicBezTo>
                    <a:pt x="1637" y="719708"/>
                    <a:pt x="0" y="715756"/>
                    <a:pt x="0" y="711636"/>
                  </a:cubicBezTo>
                  <a:lnTo>
                    <a:pt x="0" y="15535"/>
                  </a:lnTo>
                  <a:cubicBezTo>
                    <a:pt x="0" y="11415"/>
                    <a:pt x="1637" y="7464"/>
                    <a:pt x="4550" y="4550"/>
                  </a:cubicBezTo>
                  <a:cubicBezTo>
                    <a:pt x="7464" y="1637"/>
                    <a:pt x="11415" y="0"/>
                    <a:pt x="15535" y="0"/>
                  </a:cubicBezTo>
                  <a:close/>
                </a:path>
              </a:pathLst>
            </a:custGeom>
            <a:solidFill>
              <a:srgbClr val="D1FDD4"/>
            </a:solidFill>
            <a:ln w="19050" cap="rnd">
              <a:solidFill>
                <a:srgbClr val="000000"/>
              </a:solidFill>
              <a:prstDash val="solid"/>
              <a:round/>
            </a:ln>
          </p:spPr>
        </p:sp>
        <p:sp>
          <p:nvSpPr>
            <p:cNvPr id="4" name="TextBox 4"/>
            <p:cNvSpPr txBox="1"/>
            <p:nvPr/>
          </p:nvSpPr>
          <p:spPr>
            <a:xfrm>
              <a:off x="0" y="-38100"/>
              <a:ext cx="4593825" cy="76527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633895" y="5893714"/>
            <a:ext cx="17020210" cy="749682"/>
            <a:chOff x="0" y="0"/>
            <a:chExt cx="4482689" cy="197447"/>
          </a:xfrm>
        </p:grpSpPr>
        <p:sp>
          <p:nvSpPr>
            <p:cNvPr id="6" name="Freeform 6"/>
            <p:cNvSpPr/>
            <p:nvPr/>
          </p:nvSpPr>
          <p:spPr>
            <a:xfrm>
              <a:off x="0" y="0"/>
              <a:ext cx="4482689" cy="197447"/>
            </a:xfrm>
            <a:custGeom>
              <a:avLst/>
              <a:gdLst/>
              <a:ahLst/>
              <a:cxnLst/>
              <a:rect l="l" t="t" r="r" b="b"/>
              <a:pathLst>
                <a:path w="4482689" h="197447">
                  <a:moveTo>
                    <a:pt x="23198" y="0"/>
                  </a:moveTo>
                  <a:lnTo>
                    <a:pt x="4459491" y="0"/>
                  </a:lnTo>
                  <a:cubicBezTo>
                    <a:pt x="4465644" y="0"/>
                    <a:pt x="4471544" y="2444"/>
                    <a:pt x="4475895" y="6795"/>
                  </a:cubicBezTo>
                  <a:cubicBezTo>
                    <a:pt x="4480245" y="11145"/>
                    <a:pt x="4482689" y="17046"/>
                    <a:pt x="4482689" y="23198"/>
                  </a:cubicBezTo>
                  <a:lnTo>
                    <a:pt x="4482689" y="174249"/>
                  </a:lnTo>
                  <a:cubicBezTo>
                    <a:pt x="4482689" y="180402"/>
                    <a:pt x="4480245" y="186302"/>
                    <a:pt x="4475895" y="190653"/>
                  </a:cubicBezTo>
                  <a:cubicBezTo>
                    <a:pt x="4471544" y="195003"/>
                    <a:pt x="4465644" y="197447"/>
                    <a:pt x="4459491" y="197447"/>
                  </a:cubicBezTo>
                  <a:lnTo>
                    <a:pt x="23198" y="197447"/>
                  </a:lnTo>
                  <a:cubicBezTo>
                    <a:pt x="17046" y="197447"/>
                    <a:pt x="11145" y="195003"/>
                    <a:pt x="6795" y="190653"/>
                  </a:cubicBezTo>
                  <a:cubicBezTo>
                    <a:pt x="2444" y="186302"/>
                    <a:pt x="0" y="180402"/>
                    <a:pt x="0" y="174249"/>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7" name="TextBox 7"/>
            <p:cNvSpPr txBox="1"/>
            <p:nvPr/>
          </p:nvSpPr>
          <p:spPr>
            <a:xfrm>
              <a:off x="0" y="-28575"/>
              <a:ext cx="4482689" cy="226022"/>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Event-Based: </a:t>
              </a:r>
              <a:r>
                <a:rPr lang="en-US" sz="1999">
                  <a:solidFill>
                    <a:srgbClr val="000000"/>
                  </a:solidFill>
                  <a:latin typeface="Montserrat"/>
                </a:rPr>
                <a:t>MIDI data represents musical notes, pitch, duration, and other parameters rather than actual sound waves.</a:t>
              </a:r>
            </a:p>
          </p:txBody>
        </p:sp>
      </p:grpSp>
      <p:grpSp>
        <p:nvGrpSpPr>
          <p:cNvPr id="8" name="Group 8"/>
          <p:cNvGrpSpPr/>
          <p:nvPr/>
        </p:nvGrpSpPr>
        <p:grpSpPr>
          <a:xfrm>
            <a:off x="633895" y="7677115"/>
            <a:ext cx="17020210" cy="654862"/>
            <a:chOff x="0" y="0"/>
            <a:chExt cx="4482689" cy="172474"/>
          </a:xfrm>
        </p:grpSpPr>
        <p:sp>
          <p:nvSpPr>
            <p:cNvPr id="9" name="Freeform 9"/>
            <p:cNvSpPr/>
            <p:nvPr/>
          </p:nvSpPr>
          <p:spPr>
            <a:xfrm>
              <a:off x="0" y="0"/>
              <a:ext cx="4482689" cy="172474"/>
            </a:xfrm>
            <a:custGeom>
              <a:avLst/>
              <a:gdLst/>
              <a:ahLst/>
              <a:cxnLst/>
              <a:rect l="l" t="t" r="r" b="b"/>
              <a:pathLst>
                <a:path w="4482689" h="172474">
                  <a:moveTo>
                    <a:pt x="23198" y="0"/>
                  </a:moveTo>
                  <a:lnTo>
                    <a:pt x="4459491" y="0"/>
                  </a:lnTo>
                  <a:cubicBezTo>
                    <a:pt x="4465644" y="0"/>
                    <a:pt x="4471544" y="2444"/>
                    <a:pt x="4475895" y="6795"/>
                  </a:cubicBezTo>
                  <a:cubicBezTo>
                    <a:pt x="4480245" y="11145"/>
                    <a:pt x="4482689" y="17046"/>
                    <a:pt x="4482689" y="23198"/>
                  </a:cubicBezTo>
                  <a:lnTo>
                    <a:pt x="4482689" y="149276"/>
                  </a:lnTo>
                  <a:cubicBezTo>
                    <a:pt x="4482689" y="155428"/>
                    <a:pt x="4480245" y="161329"/>
                    <a:pt x="4475895" y="165679"/>
                  </a:cubicBezTo>
                  <a:cubicBezTo>
                    <a:pt x="4471544" y="170030"/>
                    <a:pt x="4465644" y="172474"/>
                    <a:pt x="4459491" y="172474"/>
                  </a:cubicBezTo>
                  <a:lnTo>
                    <a:pt x="23198" y="172474"/>
                  </a:lnTo>
                  <a:cubicBezTo>
                    <a:pt x="17046" y="172474"/>
                    <a:pt x="11145" y="170030"/>
                    <a:pt x="6795" y="165679"/>
                  </a:cubicBezTo>
                  <a:cubicBezTo>
                    <a:pt x="2444" y="161329"/>
                    <a:pt x="0" y="155428"/>
                    <a:pt x="0" y="149276"/>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0" name="TextBox 10"/>
            <p:cNvSpPr txBox="1"/>
            <p:nvPr/>
          </p:nvSpPr>
          <p:spPr>
            <a:xfrm>
              <a:off x="0" y="-28575"/>
              <a:ext cx="4482689" cy="201049"/>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Formats: </a:t>
              </a:r>
              <a:r>
                <a:rPr lang="en-US" sz="1999">
                  <a:solidFill>
                    <a:srgbClr val="000000"/>
                  </a:solidFill>
                  <a:latin typeface="Montserrat"/>
                </a:rPr>
                <a:t>MIDI files typically have a .mid extension.</a:t>
              </a:r>
            </a:p>
          </p:txBody>
        </p:sp>
      </p:grpSp>
      <p:grpSp>
        <p:nvGrpSpPr>
          <p:cNvPr id="11" name="Group 11"/>
          <p:cNvGrpSpPr/>
          <p:nvPr/>
        </p:nvGrpSpPr>
        <p:grpSpPr>
          <a:xfrm>
            <a:off x="633895" y="6804753"/>
            <a:ext cx="17020210" cy="711005"/>
            <a:chOff x="0" y="0"/>
            <a:chExt cx="4482689" cy="187260"/>
          </a:xfrm>
        </p:grpSpPr>
        <p:sp>
          <p:nvSpPr>
            <p:cNvPr id="12" name="Freeform 12"/>
            <p:cNvSpPr/>
            <p:nvPr/>
          </p:nvSpPr>
          <p:spPr>
            <a:xfrm>
              <a:off x="0" y="0"/>
              <a:ext cx="4482689" cy="187260"/>
            </a:xfrm>
            <a:custGeom>
              <a:avLst/>
              <a:gdLst/>
              <a:ahLst/>
              <a:cxnLst/>
              <a:rect l="l" t="t" r="r" b="b"/>
              <a:pathLst>
                <a:path w="4482689" h="187260">
                  <a:moveTo>
                    <a:pt x="23198" y="0"/>
                  </a:moveTo>
                  <a:lnTo>
                    <a:pt x="4459491" y="0"/>
                  </a:lnTo>
                  <a:cubicBezTo>
                    <a:pt x="4465644" y="0"/>
                    <a:pt x="4471544" y="2444"/>
                    <a:pt x="4475895" y="6795"/>
                  </a:cubicBezTo>
                  <a:cubicBezTo>
                    <a:pt x="4480245" y="11145"/>
                    <a:pt x="4482689" y="17046"/>
                    <a:pt x="4482689" y="23198"/>
                  </a:cubicBezTo>
                  <a:lnTo>
                    <a:pt x="4482689" y="164062"/>
                  </a:lnTo>
                  <a:cubicBezTo>
                    <a:pt x="4482689" y="170215"/>
                    <a:pt x="4480245" y="176115"/>
                    <a:pt x="4475895" y="180466"/>
                  </a:cubicBezTo>
                  <a:cubicBezTo>
                    <a:pt x="4471544" y="184816"/>
                    <a:pt x="4465644" y="187260"/>
                    <a:pt x="4459491" y="187260"/>
                  </a:cubicBezTo>
                  <a:lnTo>
                    <a:pt x="23198" y="187260"/>
                  </a:lnTo>
                  <a:cubicBezTo>
                    <a:pt x="17046" y="187260"/>
                    <a:pt x="11145" y="184816"/>
                    <a:pt x="6795" y="180466"/>
                  </a:cubicBezTo>
                  <a:cubicBezTo>
                    <a:pt x="2444" y="176115"/>
                    <a:pt x="0" y="170215"/>
                    <a:pt x="0" y="164062"/>
                  </a:cubicBezTo>
                  <a:lnTo>
                    <a:pt x="0" y="23198"/>
                  </a:lnTo>
                  <a:cubicBezTo>
                    <a:pt x="0" y="17046"/>
                    <a:pt x="2444" y="11145"/>
                    <a:pt x="6795" y="6795"/>
                  </a:cubicBezTo>
                  <a:cubicBezTo>
                    <a:pt x="11145" y="2444"/>
                    <a:pt x="17046" y="0"/>
                    <a:pt x="23198" y="0"/>
                  </a:cubicBezTo>
                  <a:close/>
                </a:path>
              </a:pathLst>
            </a:custGeom>
            <a:solidFill>
              <a:srgbClr val="70FD76"/>
            </a:solidFill>
          </p:spPr>
        </p:sp>
        <p:sp>
          <p:nvSpPr>
            <p:cNvPr id="13" name="TextBox 13"/>
            <p:cNvSpPr txBox="1"/>
            <p:nvPr/>
          </p:nvSpPr>
          <p:spPr>
            <a:xfrm>
              <a:off x="0" y="-28575"/>
              <a:ext cx="4482689" cy="215835"/>
            </a:xfrm>
            <a:prstGeom prst="rect">
              <a:avLst/>
            </a:prstGeom>
          </p:spPr>
          <p:txBody>
            <a:bodyPr lIns="50800" tIns="50800" rIns="50800" bIns="50800" rtlCol="0" anchor="ctr"/>
            <a:lstStyle/>
            <a:p>
              <a:pPr algn="ctr">
                <a:lnSpc>
                  <a:spcPts val="2799"/>
                </a:lnSpc>
              </a:pPr>
              <a:r>
                <a:rPr lang="en-US" sz="1999">
                  <a:solidFill>
                    <a:srgbClr val="000000"/>
                  </a:solidFill>
                  <a:latin typeface="Montserrat Bold"/>
                </a:rPr>
                <a:t>Scalability: </a:t>
              </a:r>
              <a:r>
                <a:rPr lang="en-US" sz="1999">
                  <a:solidFill>
                    <a:srgbClr val="000000"/>
                  </a:solidFill>
                  <a:latin typeface="Montserrat"/>
                </a:rPr>
                <a:t>MIDI files are small and can be easily edited without losing quality.</a:t>
              </a:r>
            </a:p>
          </p:txBody>
        </p:sp>
      </p:grpSp>
      <p:grpSp>
        <p:nvGrpSpPr>
          <p:cNvPr id="14" name="Group 14"/>
          <p:cNvGrpSpPr/>
          <p:nvPr/>
        </p:nvGrpSpPr>
        <p:grpSpPr>
          <a:xfrm>
            <a:off x="8868307" y="350520"/>
            <a:ext cx="6199242" cy="678180"/>
            <a:chOff x="0" y="0"/>
            <a:chExt cx="1269199" cy="138847"/>
          </a:xfrm>
        </p:grpSpPr>
        <p:sp>
          <p:nvSpPr>
            <p:cNvPr id="15" name="Freeform 15"/>
            <p:cNvSpPr/>
            <p:nvPr/>
          </p:nvSpPr>
          <p:spPr>
            <a:xfrm>
              <a:off x="0" y="0"/>
              <a:ext cx="1269199" cy="138847"/>
            </a:xfrm>
            <a:custGeom>
              <a:avLst/>
              <a:gdLst/>
              <a:ahLst/>
              <a:cxnLst/>
              <a:rect l="l" t="t" r="r" b="b"/>
              <a:pathLst>
                <a:path w="1269199" h="138847">
                  <a:moveTo>
                    <a:pt x="43710" y="0"/>
                  </a:moveTo>
                  <a:lnTo>
                    <a:pt x="1225489" y="0"/>
                  </a:lnTo>
                  <a:cubicBezTo>
                    <a:pt x="1237081" y="0"/>
                    <a:pt x="1248199" y="4605"/>
                    <a:pt x="1256396" y="12802"/>
                  </a:cubicBezTo>
                  <a:cubicBezTo>
                    <a:pt x="1264593" y="20999"/>
                    <a:pt x="1269199" y="32117"/>
                    <a:pt x="1269199" y="43710"/>
                  </a:cubicBezTo>
                  <a:lnTo>
                    <a:pt x="1269199" y="95137"/>
                  </a:lnTo>
                  <a:cubicBezTo>
                    <a:pt x="1269199" y="119277"/>
                    <a:pt x="1249629" y="138847"/>
                    <a:pt x="1225489" y="138847"/>
                  </a:cubicBezTo>
                  <a:lnTo>
                    <a:pt x="43710" y="138847"/>
                  </a:lnTo>
                  <a:cubicBezTo>
                    <a:pt x="19570" y="138847"/>
                    <a:pt x="0" y="119277"/>
                    <a:pt x="0" y="95137"/>
                  </a:cubicBezTo>
                  <a:lnTo>
                    <a:pt x="0" y="43710"/>
                  </a:lnTo>
                  <a:cubicBezTo>
                    <a:pt x="0" y="19570"/>
                    <a:pt x="19570" y="0"/>
                    <a:pt x="43710" y="0"/>
                  </a:cubicBezTo>
                  <a:close/>
                </a:path>
              </a:pathLst>
            </a:custGeom>
            <a:solidFill>
              <a:srgbClr val="D1FDD4"/>
            </a:solidFill>
            <a:ln w="19050" cap="rnd">
              <a:solidFill>
                <a:srgbClr val="000000"/>
              </a:solidFill>
              <a:prstDash val="solid"/>
              <a:round/>
            </a:ln>
          </p:spPr>
          <p:txBody>
            <a:bodyPr tIns="182880"/>
            <a:lstStyle/>
            <a:p>
              <a:endParaRPr lang="en-US"/>
            </a:p>
          </p:txBody>
        </p:sp>
        <p:sp>
          <p:nvSpPr>
            <p:cNvPr id="16" name="TextBox 16"/>
            <p:cNvSpPr txBox="1"/>
            <p:nvPr/>
          </p:nvSpPr>
          <p:spPr>
            <a:xfrm>
              <a:off x="0" y="-38100"/>
              <a:ext cx="1269199" cy="176947"/>
            </a:xfrm>
            <a:prstGeom prst="rect">
              <a:avLst/>
            </a:prstGeom>
          </p:spPr>
          <p:txBody>
            <a:bodyPr lIns="50800" tIns="182880" rIns="50800" bIns="50800" rtlCol="0" anchor="ctr"/>
            <a:lstStyle/>
            <a:p>
              <a:pPr marL="0" lvl="0" indent="0" algn="ctr">
                <a:lnSpc>
                  <a:spcPts val="2659"/>
                </a:lnSpc>
                <a:spcBef>
                  <a:spcPct val="0"/>
                </a:spcBef>
              </a:pPr>
              <a:r>
                <a:rPr lang="en-US" sz="1899">
                  <a:solidFill>
                    <a:srgbClr val="000000"/>
                  </a:solidFill>
                  <a:latin typeface="Open Sans Extra Bold"/>
                </a:rPr>
                <a:t>MIDI (Musical Instrument Digital Interface)</a:t>
              </a:r>
            </a:p>
          </p:txBody>
        </p:sp>
      </p:grpSp>
      <p:grpSp>
        <p:nvGrpSpPr>
          <p:cNvPr id="17" name="Group 17"/>
          <p:cNvGrpSpPr/>
          <p:nvPr/>
        </p:nvGrpSpPr>
        <p:grpSpPr>
          <a:xfrm>
            <a:off x="3854347" y="350520"/>
            <a:ext cx="3970020" cy="678180"/>
            <a:chOff x="0" y="0"/>
            <a:chExt cx="812800" cy="138847"/>
          </a:xfrm>
        </p:grpSpPr>
        <p:sp>
          <p:nvSpPr>
            <p:cNvPr id="18" name="Freeform 18"/>
            <p:cNvSpPr/>
            <p:nvPr/>
          </p:nvSpPr>
          <p:spPr>
            <a:xfrm>
              <a:off x="0" y="0"/>
              <a:ext cx="812800" cy="138847"/>
            </a:xfrm>
            <a:custGeom>
              <a:avLst/>
              <a:gdLst/>
              <a:ahLst/>
              <a:cxnLst/>
              <a:rect l="l" t="t" r="r" b="b"/>
              <a:pathLst>
                <a:path w="812800" h="138847">
                  <a:moveTo>
                    <a:pt x="68253" y="0"/>
                  </a:moveTo>
                  <a:lnTo>
                    <a:pt x="744547" y="0"/>
                  </a:lnTo>
                  <a:cubicBezTo>
                    <a:pt x="762649" y="0"/>
                    <a:pt x="780009" y="7191"/>
                    <a:pt x="792809" y="19991"/>
                  </a:cubicBezTo>
                  <a:cubicBezTo>
                    <a:pt x="805609" y="32791"/>
                    <a:pt x="812800" y="50151"/>
                    <a:pt x="812800" y="68253"/>
                  </a:cubicBezTo>
                  <a:lnTo>
                    <a:pt x="812800" y="70593"/>
                  </a:lnTo>
                  <a:cubicBezTo>
                    <a:pt x="812800" y="108289"/>
                    <a:pt x="782242" y="138847"/>
                    <a:pt x="744547" y="138847"/>
                  </a:cubicBezTo>
                  <a:lnTo>
                    <a:pt x="68253" y="138847"/>
                  </a:lnTo>
                  <a:cubicBezTo>
                    <a:pt x="50151" y="138847"/>
                    <a:pt x="32791" y="131656"/>
                    <a:pt x="19991" y="118856"/>
                  </a:cubicBezTo>
                  <a:cubicBezTo>
                    <a:pt x="7191" y="106056"/>
                    <a:pt x="0" y="88695"/>
                    <a:pt x="0" y="70593"/>
                  </a:cubicBezTo>
                  <a:lnTo>
                    <a:pt x="0" y="68253"/>
                  </a:lnTo>
                  <a:cubicBezTo>
                    <a:pt x="0" y="50151"/>
                    <a:pt x="7191" y="32791"/>
                    <a:pt x="19991" y="19991"/>
                  </a:cubicBezTo>
                  <a:cubicBezTo>
                    <a:pt x="32791" y="7191"/>
                    <a:pt x="50151" y="0"/>
                    <a:pt x="68253" y="0"/>
                  </a:cubicBezTo>
                  <a:close/>
                </a:path>
              </a:pathLst>
            </a:custGeom>
            <a:solidFill>
              <a:srgbClr val="D1FDD4"/>
            </a:solidFill>
            <a:ln w="19050" cap="rnd">
              <a:solidFill>
                <a:srgbClr val="000000"/>
              </a:solidFill>
              <a:prstDash val="solid"/>
              <a:round/>
            </a:ln>
          </p:spPr>
          <p:txBody>
            <a:bodyPr tIns="182880"/>
            <a:lstStyle/>
            <a:p>
              <a:endParaRPr lang="en-US"/>
            </a:p>
          </p:txBody>
        </p:sp>
        <p:sp>
          <p:nvSpPr>
            <p:cNvPr id="19" name="TextBox 19"/>
            <p:cNvSpPr txBox="1"/>
            <p:nvPr/>
          </p:nvSpPr>
          <p:spPr>
            <a:xfrm>
              <a:off x="0" y="-38100"/>
              <a:ext cx="812800" cy="176947"/>
            </a:xfrm>
            <a:prstGeom prst="rect">
              <a:avLst/>
            </a:prstGeom>
          </p:spPr>
          <p:txBody>
            <a:bodyPr lIns="50800" tIns="182880" rIns="50800" bIns="50800" rtlCol="0" anchor="ctr"/>
            <a:lstStyle/>
            <a:p>
              <a:pPr marL="0" lvl="0" indent="0" algn="ctr">
                <a:lnSpc>
                  <a:spcPts val="2659"/>
                </a:lnSpc>
                <a:spcBef>
                  <a:spcPct val="0"/>
                </a:spcBef>
              </a:pPr>
              <a:r>
                <a:rPr lang="en-US" sz="1899">
                  <a:solidFill>
                    <a:srgbClr val="000000"/>
                  </a:solidFill>
                  <a:latin typeface="Open Sans Extra Bold"/>
                </a:rPr>
                <a:t>Sounds</a:t>
              </a:r>
            </a:p>
          </p:txBody>
        </p:sp>
      </p:grpSp>
      <p:sp>
        <p:nvSpPr>
          <p:cNvPr id="20" name="AutoShape 20"/>
          <p:cNvSpPr/>
          <p:nvPr/>
        </p:nvSpPr>
        <p:spPr>
          <a:xfrm>
            <a:off x="8075176" y="708660"/>
            <a:ext cx="562365" cy="0"/>
          </a:xfrm>
          <a:prstGeom prst="line">
            <a:avLst/>
          </a:prstGeom>
          <a:ln w="38100" cap="flat">
            <a:solidFill>
              <a:srgbClr val="000000"/>
            </a:solidFill>
            <a:prstDash val="solid"/>
            <a:headEnd type="none" w="sm" len="sm"/>
            <a:tailEnd type="triangle" w="lg" len="med"/>
          </a:ln>
        </p:spPr>
      </p:sp>
      <p:grpSp>
        <p:nvGrpSpPr>
          <p:cNvPr id="21" name="Group 21"/>
          <p:cNvGrpSpPr/>
          <p:nvPr/>
        </p:nvGrpSpPr>
        <p:grpSpPr>
          <a:xfrm>
            <a:off x="4391274" y="1911470"/>
            <a:ext cx="9505452" cy="3232030"/>
            <a:chOff x="0" y="0"/>
            <a:chExt cx="1472643" cy="500726"/>
          </a:xfrm>
        </p:grpSpPr>
        <p:sp>
          <p:nvSpPr>
            <p:cNvPr id="22" name="Freeform 22"/>
            <p:cNvSpPr/>
            <p:nvPr/>
          </p:nvSpPr>
          <p:spPr>
            <a:xfrm>
              <a:off x="0" y="0"/>
              <a:ext cx="1472643" cy="500726"/>
            </a:xfrm>
            <a:custGeom>
              <a:avLst/>
              <a:gdLst/>
              <a:ahLst/>
              <a:cxnLst/>
              <a:rect l="l" t="t" r="r" b="b"/>
              <a:pathLst>
                <a:path w="1472643" h="500726">
                  <a:moveTo>
                    <a:pt x="47239" y="0"/>
                  </a:moveTo>
                  <a:lnTo>
                    <a:pt x="1425404" y="0"/>
                  </a:lnTo>
                  <a:cubicBezTo>
                    <a:pt x="1451493" y="0"/>
                    <a:pt x="1472643" y="21150"/>
                    <a:pt x="1472643" y="47239"/>
                  </a:cubicBezTo>
                  <a:lnTo>
                    <a:pt x="1472643" y="453487"/>
                  </a:lnTo>
                  <a:cubicBezTo>
                    <a:pt x="1472643" y="479576"/>
                    <a:pt x="1451493" y="500726"/>
                    <a:pt x="1425404" y="500726"/>
                  </a:cubicBezTo>
                  <a:lnTo>
                    <a:pt x="47239" y="500726"/>
                  </a:lnTo>
                  <a:cubicBezTo>
                    <a:pt x="21150" y="500726"/>
                    <a:pt x="0" y="479576"/>
                    <a:pt x="0" y="453487"/>
                  </a:cubicBezTo>
                  <a:lnTo>
                    <a:pt x="0" y="47239"/>
                  </a:lnTo>
                  <a:cubicBezTo>
                    <a:pt x="0" y="21150"/>
                    <a:pt x="21150" y="0"/>
                    <a:pt x="47239" y="0"/>
                  </a:cubicBezTo>
                  <a:close/>
                </a:path>
              </a:pathLst>
            </a:custGeom>
            <a:blipFill>
              <a:blip r:embed="rId2"/>
              <a:stretch>
                <a:fillRect t="-39123" b="-26119"/>
              </a:stretch>
            </a:blipFill>
            <a:ln w="38100" cap="rnd">
              <a:solidFill>
                <a:srgbClr val="000000"/>
              </a:solidFill>
              <a:prstDash val="solid"/>
              <a:round/>
            </a:ln>
          </p:spPr>
        </p:sp>
      </p:grpSp>
    </p:spTree>
  </p:cSld>
  <p:clrMapOvr>
    <a:masterClrMapping/>
  </p:clrMapOvr>
  <p:transition spd="slow">
    <p:cover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32735" y="1639865"/>
            <a:ext cx="17222529" cy="1453524"/>
            <a:chOff x="0" y="0"/>
            <a:chExt cx="4535975" cy="382821"/>
          </a:xfrm>
        </p:grpSpPr>
        <p:sp>
          <p:nvSpPr>
            <p:cNvPr id="3" name="Freeform 3"/>
            <p:cNvSpPr/>
            <p:nvPr/>
          </p:nvSpPr>
          <p:spPr>
            <a:xfrm>
              <a:off x="0" y="0"/>
              <a:ext cx="4535975" cy="382821"/>
            </a:xfrm>
            <a:custGeom>
              <a:avLst/>
              <a:gdLst/>
              <a:ahLst/>
              <a:cxnLst/>
              <a:rect l="l" t="t" r="r" b="b"/>
              <a:pathLst>
                <a:path w="4535975" h="382821">
                  <a:moveTo>
                    <a:pt x="22926" y="0"/>
                  </a:moveTo>
                  <a:lnTo>
                    <a:pt x="4513049" y="0"/>
                  </a:lnTo>
                  <a:cubicBezTo>
                    <a:pt x="4525711" y="0"/>
                    <a:pt x="4535975" y="10264"/>
                    <a:pt x="4535975" y="22926"/>
                  </a:cubicBezTo>
                  <a:lnTo>
                    <a:pt x="4535975" y="359895"/>
                  </a:lnTo>
                  <a:cubicBezTo>
                    <a:pt x="4535975" y="372557"/>
                    <a:pt x="4525711" y="382821"/>
                    <a:pt x="4513049" y="382821"/>
                  </a:cubicBezTo>
                  <a:lnTo>
                    <a:pt x="22926" y="382821"/>
                  </a:lnTo>
                  <a:cubicBezTo>
                    <a:pt x="10264" y="382821"/>
                    <a:pt x="0" y="372557"/>
                    <a:pt x="0" y="359895"/>
                  </a:cubicBezTo>
                  <a:lnTo>
                    <a:pt x="0" y="22926"/>
                  </a:lnTo>
                  <a:cubicBezTo>
                    <a:pt x="0" y="10264"/>
                    <a:pt x="10264" y="0"/>
                    <a:pt x="22926" y="0"/>
                  </a:cubicBezTo>
                  <a:close/>
                </a:path>
              </a:pathLst>
            </a:custGeom>
            <a:solidFill>
              <a:srgbClr val="E7FF98"/>
            </a:solidFill>
            <a:ln w="19050" cap="rnd">
              <a:solidFill>
                <a:srgbClr val="000000"/>
              </a:solidFill>
              <a:prstDash val="solid"/>
              <a:round/>
            </a:ln>
          </p:spPr>
        </p:sp>
        <p:sp>
          <p:nvSpPr>
            <p:cNvPr id="4" name="TextBox 4"/>
            <p:cNvSpPr txBox="1"/>
            <p:nvPr/>
          </p:nvSpPr>
          <p:spPr>
            <a:xfrm>
              <a:off x="0" y="-38100"/>
              <a:ext cx="4535975" cy="4209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2260" y="3355217"/>
            <a:ext cx="17222529" cy="6559795"/>
            <a:chOff x="0" y="0"/>
            <a:chExt cx="4535975" cy="1727683"/>
          </a:xfrm>
        </p:grpSpPr>
        <p:sp>
          <p:nvSpPr>
            <p:cNvPr id="6" name="Freeform 6"/>
            <p:cNvSpPr/>
            <p:nvPr/>
          </p:nvSpPr>
          <p:spPr>
            <a:xfrm>
              <a:off x="0" y="0"/>
              <a:ext cx="4535975" cy="1727683"/>
            </a:xfrm>
            <a:custGeom>
              <a:avLst/>
              <a:gdLst/>
              <a:ahLst/>
              <a:cxnLst/>
              <a:rect l="l" t="t" r="r" b="b"/>
              <a:pathLst>
                <a:path w="4535975" h="1727683">
                  <a:moveTo>
                    <a:pt x="22926" y="0"/>
                  </a:moveTo>
                  <a:lnTo>
                    <a:pt x="4513049" y="0"/>
                  </a:lnTo>
                  <a:cubicBezTo>
                    <a:pt x="4525711" y="0"/>
                    <a:pt x="4535975" y="10264"/>
                    <a:pt x="4535975" y="22926"/>
                  </a:cubicBezTo>
                  <a:lnTo>
                    <a:pt x="4535975" y="1704757"/>
                  </a:lnTo>
                  <a:cubicBezTo>
                    <a:pt x="4535975" y="1717419"/>
                    <a:pt x="4525711" y="1727683"/>
                    <a:pt x="4513049" y="1727683"/>
                  </a:cubicBezTo>
                  <a:lnTo>
                    <a:pt x="22926" y="1727683"/>
                  </a:lnTo>
                  <a:cubicBezTo>
                    <a:pt x="10264" y="1727683"/>
                    <a:pt x="0" y="1717419"/>
                    <a:pt x="0" y="1704757"/>
                  </a:cubicBezTo>
                  <a:lnTo>
                    <a:pt x="0" y="22926"/>
                  </a:lnTo>
                  <a:cubicBezTo>
                    <a:pt x="0" y="10264"/>
                    <a:pt x="10264" y="0"/>
                    <a:pt x="22926" y="0"/>
                  </a:cubicBezTo>
                  <a:close/>
                </a:path>
              </a:pathLst>
            </a:custGeom>
            <a:solidFill>
              <a:srgbClr val="E7FF98"/>
            </a:solidFill>
            <a:ln w="19050" cap="rnd">
              <a:solidFill>
                <a:srgbClr val="000000"/>
              </a:solidFill>
              <a:prstDash val="solid"/>
              <a:round/>
            </a:ln>
          </p:spPr>
        </p:sp>
        <p:sp>
          <p:nvSpPr>
            <p:cNvPr id="7" name="TextBox 7"/>
            <p:cNvSpPr txBox="1"/>
            <p:nvPr/>
          </p:nvSpPr>
          <p:spPr>
            <a:xfrm>
              <a:off x="0" y="-38100"/>
              <a:ext cx="4535975" cy="17657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208347" y="3939622"/>
            <a:ext cx="6052476" cy="5390985"/>
            <a:chOff x="0" y="0"/>
            <a:chExt cx="1381753" cy="1230738"/>
          </a:xfrm>
        </p:grpSpPr>
        <p:sp>
          <p:nvSpPr>
            <p:cNvPr id="9" name="Freeform 9"/>
            <p:cNvSpPr/>
            <p:nvPr/>
          </p:nvSpPr>
          <p:spPr>
            <a:xfrm>
              <a:off x="0" y="0"/>
              <a:ext cx="1381753" cy="1230738"/>
            </a:xfrm>
            <a:custGeom>
              <a:avLst/>
              <a:gdLst/>
              <a:ahLst/>
              <a:cxnLst/>
              <a:rect l="l" t="t" r="r" b="b"/>
              <a:pathLst>
                <a:path w="1381753" h="1230738">
                  <a:moveTo>
                    <a:pt x="74190" y="0"/>
                  </a:moveTo>
                  <a:lnTo>
                    <a:pt x="1307564" y="0"/>
                  </a:lnTo>
                  <a:cubicBezTo>
                    <a:pt x="1348537" y="0"/>
                    <a:pt x="1381753" y="33216"/>
                    <a:pt x="1381753" y="74190"/>
                  </a:cubicBezTo>
                  <a:lnTo>
                    <a:pt x="1381753" y="1156548"/>
                  </a:lnTo>
                  <a:cubicBezTo>
                    <a:pt x="1381753" y="1197522"/>
                    <a:pt x="1348537" y="1230738"/>
                    <a:pt x="1307564" y="1230738"/>
                  </a:cubicBezTo>
                  <a:lnTo>
                    <a:pt x="74190" y="1230738"/>
                  </a:lnTo>
                  <a:cubicBezTo>
                    <a:pt x="33216" y="1230738"/>
                    <a:pt x="0" y="1197522"/>
                    <a:pt x="0" y="1156548"/>
                  </a:cubicBezTo>
                  <a:lnTo>
                    <a:pt x="0" y="74190"/>
                  </a:lnTo>
                  <a:cubicBezTo>
                    <a:pt x="0" y="33216"/>
                    <a:pt x="33216" y="0"/>
                    <a:pt x="74190" y="0"/>
                  </a:cubicBezTo>
                  <a:close/>
                </a:path>
              </a:pathLst>
            </a:custGeom>
            <a:blipFill>
              <a:blip r:embed="rId2"/>
              <a:stretch>
                <a:fillRect l="-5380" r="-5380"/>
              </a:stretch>
            </a:blipFill>
            <a:ln w="38100" cap="rnd">
              <a:solidFill>
                <a:srgbClr val="000000"/>
              </a:solidFill>
              <a:prstDash val="solid"/>
              <a:round/>
            </a:ln>
          </p:spPr>
        </p:sp>
      </p:grpSp>
      <p:grpSp>
        <p:nvGrpSpPr>
          <p:cNvPr id="10" name="Group 10"/>
          <p:cNvGrpSpPr/>
          <p:nvPr/>
        </p:nvGrpSpPr>
        <p:grpSpPr>
          <a:xfrm>
            <a:off x="532735" y="423188"/>
            <a:ext cx="17222529" cy="959502"/>
            <a:chOff x="0" y="0"/>
            <a:chExt cx="4535975" cy="252708"/>
          </a:xfrm>
        </p:grpSpPr>
        <p:sp>
          <p:nvSpPr>
            <p:cNvPr id="11" name="Freeform 11"/>
            <p:cNvSpPr/>
            <p:nvPr/>
          </p:nvSpPr>
          <p:spPr>
            <a:xfrm>
              <a:off x="0" y="0"/>
              <a:ext cx="4535975" cy="252708"/>
            </a:xfrm>
            <a:custGeom>
              <a:avLst/>
              <a:gdLst/>
              <a:ahLst/>
              <a:cxnLst/>
              <a:rect l="l" t="t" r="r" b="b"/>
              <a:pathLst>
                <a:path w="4535975" h="252708">
                  <a:moveTo>
                    <a:pt x="22926" y="0"/>
                  </a:moveTo>
                  <a:lnTo>
                    <a:pt x="4513049" y="0"/>
                  </a:lnTo>
                  <a:cubicBezTo>
                    <a:pt x="4525711" y="0"/>
                    <a:pt x="4535975" y="10264"/>
                    <a:pt x="4535975" y="22926"/>
                  </a:cubicBezTo>
                  <a:lnTo>
                    <a:pt x="4535975" y="229783"/>
                  </a:lnTo>
                  <a:cubicBezTo>
                    <a:pt x="4535975" y="242444"/>
                    <a:pt x="4525711" y="252708"/>
                    <a:pt x="4513049" y="252708"/>
                  </a:cubicBezTo>
                  <a:lnTo>
                    <a:pt x="22926" y="252708"/>
                  </a:lnTo>
                  <a:cubicBezTo>
                    <a:pt x="10264" y="252708"/>
                    <a:pt x="0" y="242444"/>
                    <a:pt x="0" y="229783"/>
                  </a:cubicBezTo>
                  <a:lnTo>
                    <a:pt x="0" y="22926"/>
                  </a:lnTo>
                  <a:cubicBezTo>
                    <a:pt x="0" y="10264"/>
                    <a:pt x="10264" y="0"/>
                    <a:pt x="22926" y="0"/>
                  </a:cubicBezTo>
                  <a:close/>
                </a:path>
              </a:pathLst>
            </a:custGeom>
            <a:solidFill>
              <a:srgbClr val="E7FF98"/>
            </a:solidFill>
            <a:ln w="19050" cap="rnd">
              <a:solidFill>
                <a:srgbClr val="000000"/>
              </a:solidFill>
              <a:prstDash val="solid"/>
              <a:round/>
            </a:ln>
          </p:spPr>
        </p:sp>
        <p:sp>
          <p:nvSpPr>
            <p:cNvPr id="12" name="TextBox 12"/>
            <p:cNvSpPr txBox="1"/>
            <p:nvPr/>
          </p:nvSpPr>
          <p:spPr>
            <a:xfrm>
              <a:off x="0" y="-38100"/>
              <a:ext cx="4535975" cy="29080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403810" y="762000"/>
            <a:ext cx="15480380" cy="428625"/>
          </a:xfrm>
          <a:prstGeom prst="rect">
            <a:avLst/>
          </a:prstGeom>
        </p:spPr>
        <p:txBody>
          <a:bodyPr lIns="0" tIns="0" rIns="0" bIns="0" rtlCol="0" anchor="t">
            <a:spAutoFit/>
          </a:bodyPr>
          <a:lstStyle/>
          <a:p>
            <a:pPr marL="0" lvl="0" indent="0" algn="ctr">
              <a:lnSpc>
                <a:spcPts val="3480"/>
              </a:lnSpc>
              <a:spcBef>
                <a:spcPct val="0"/>
              </a:spcBef>
            </a:pPr>
            <a:r>
              <a:rPr lang="en-US" sz="2900" u="none" strike="noStrike">
                <a:solidFill>
                  <a:srgbClr val="000000"/>
                </a:solidFill>
                <a:latin typeface="League Spartan Bold"/>
              </a:rPr>
              <a:t>OPTIMIZING DATA STORAGE EFFICIENCY THROUGH COMPRESSION TECHNIQUES</a:t>
            </a:r>
          </a:p>
        </p:txBody>
      </p:sp>
      <p:sp>
        <p:nvSpPr>
          <p:cNvPr id="14" name="TextBox 14"/>
          <p:cNvSpPr txBox="1"/>
          <p:nvPr/>
        </p:nvSpPr>
        <p:spPr>
          <a:xfrm>
            <a:off x="1028700" y="1928477"/>
            <a:ext cx="16230600" cy="847725"/>
          </a:xfrm>
          <a:prstGeom prst="rect">
            <a:avLst/>
          </a:prstGeom>
        </p:spPr>
        <p:txBody>
          <a:bodyPr lIns="0" tIns="0" rIns="0" bIns="0" rtlCol="0" anchor="t">
            <a:spAutoFit/>
          </a:bodyPr>
          <a:lstStyle/>
          <a:p>
            <a:pPr marL="0" lvl="0" indent="0" algn="just">
              <a:lnSpc>
                <a:spcPts val="3240"/>
              </a:lnSpc>
              <a:spcBef>
                <a:spcPct val="0"/>
              </a:spcBef>
            </a:pPr>
            <a:r>
              <a:rPr lang="en-US" sz="2700" u="none" strike="noStrike">
                <a:solidFill>
                  <a:srgbClr val="000000"/>
                </a:solidFill>
                <a:latin typeface="Poppins"/>
              </a:rPr>
              <a:t>Compression is a technique used in computing to reduce the size of data, images, or sounds by removing redundant or unnecessary information while preserving the essential features.</a:t>
            </a:r>
          </a:p>
        </p:txBody>
      </p:sp>
      <p:sp>
        <p:nvSpPr>
          <p:cNvPr id="15" name="TextBox 15"/>
          <p:cNvSpPr txBox="1"/>
          <p:nvPr/>
        </p:nvSpPr>
        <p:spPr>
          <a:xfrm>
            <a:off x="8193175" y="5197428"/>
            <a:ext cx="5504655" cy="463111"/>
          </a:xfrm>
          <a:prstGeom prst="rect">
            <a:avLst/>
          </a:prstGeom>
        </p:spPr>
        <p:txBody>
          <a:bodyPr wrap="square" lIns="0" tIns="0" rIns="0" bIns="0" rtlCol="0" anchor="t">
            <a:spAutoFit/>
          </a:bodyPr>
          <a:lstStyle/>
          <a:p>
            <a:pPr>
              <a:lnSpc>
                <a:spcPts val="3874"/>
              </a:lnSpc>
            </a:pPr>
            <a:r>
              <a:rPr lang="en-US" sz="2767" dirty="0">
                <a:solidFill>
                  <a:srgbClr val="000000"/>
                </a:solidFill>
                <a:latin typeface="Canva Sans Bold"/>
              </a:rPr>
              <a:t>2. Faster Data Transfer:</a:t>
            </a:r>
          </a:p>
        </p:txBody>
      </p:sp>
      <p:sp>
        <p:nvSpPr>
          <p:cNvPr id="16" name="TextBox 16"/>
          <p:cNvSpPr txBox="1"/>
          <p:nvPr/>
        </p:nvSpPr>
        <p:spPr>
          <a:xfrm>
            <a:off x="8204613" y="5984764"/>
            <a:ext cx="4063587" cy="463111"/>
          </a:xfrm>
          <a:prstGeom prst="rect">
            <a:avLst/>
          </a:prstGeom>
        </p:spPr>
        <p:txBody>
          <a:bodyPr wrap="square" lIns="0" tIns="0" rIns="0" bIns="0" rtlCol="0" anchor="t">
            <a:spAutoFit/>
          </a:bodyPr>
          <a:lstStyle/>
          <a:p>
            <a:pPr>
              <a:lnSpc>
                <a:spcPts val="3874"/>
              </a:lnSpc>
            </a:pPr>
            <a:r>
              <a:rPr lang="en-US" sz="2767" dirty="0">
                <a:solidFill>
                  <a:srgbClr val="000000"/>
                </a:solidFill>
                <a:latin typeface="Canva Sans Bold"/>
              </a:rPr>
              <a:t>3. Cost Savings</a:t>
            </a:r>
          </a:p>
        </p:txBody>
      </p:sp>
      <p:sp>
        <p:nvSpPr>
          <p:cNvPr id="17" name="TextBox 17"/>
          <p:cNvSpPr txBox="1"/>
          <p:nvPr/>
        </p:nvSpPr>
        <p:spPr>
          <a:xfrm>
            <a:off x="8185670" y="6772100"/>
            <a:ext cx="5225529" cy="463111"/>
          </a:xfrm>
          <a:prstGeom prst="rect">
            <a:avLst/>
          </a:prstGeom>
        </p:spPr>
        <p:txBody>
          <a:bodyPr wrap="square" lIns="0" tIns="0" rIns="0" bIns="0" rtlCol="0" anchor="t">
            <a:spAutoFit/>
          </a:bodyPr>
          <a:lstStyle/>
          <a:p>
            <a:pPr>
              <a:lnSpc>
                <a:spcPts val="3874"/>
              </a:lnSpc>
            </a:pPr>
            <a:r>
              <a:rPr lang="en-US" sz="2767" dirty="0">
                <a:solidFill>
                  <a:srgbClr val="000000"/>
                </a:solidFill>
                <a:latin typeface="Canva Sans Bold"/>
              </a:rPr>
              <a:t>4. Increased Efficiency</a:t>
            </a:r>
          </a:p>
        </p:txBody>
      </p:sp>
      <p:sp>
        <p:nvSpPr>
          <p:cNvPr id="18" name="TextBox 18"/>
          <p:cNvSpPr txBox="1"/>
          <p:nvPr/>
        </p:nvSpPr>
        <p:spPr>
          <a:xfrm>
            <a:off x="8174205" y="7559435"/>
            <a:ext cx="6585874" cy="463111"/>
          </a:xfrm>
          <a:prstGeom prst="rect">
            <a:avLst/>
          </a:prstGeom>
        </p:spPr>
        <p:txBody>
          <a:bodyPr wrap="square" lIns="0" tIns="0" rIns="0" bIns="0" rtlCol="0" anchor="t">
            <a:spAutoFit/>
          </a:bodyPr>
          <a:lstStyle/>
          <a:p>
            <a:pPr>
              <a:lnSpc>
                <a:spcPts val="3874"/>
              </a:lnSpc>
            </a:pPr>
            <a:r>
              <a:rPr lang="en-US" sz="2767" dirty="0">
                <a:solidFill>
                  <a:srgbClr val="000000"/>
                </a:solidFill>
                <a:latin typeface="Canva Sans Bold"/>
              </a:rPr>
              <a:t>5. Preservation of Data Integrity</a:t>
            </a:r>
          </a:p>
        </p:txBody>
      </p:sp>
      <p:sp>
        <p:nvSpPr>
          <p:cNvPr id="19" name="TextBox 19"/>
          <p:cNvSpPr txBox="1"/>
          <p:nvPr/>
        </p:nvSpPr>
        <p:spPr>
          <a:xfrm>
            <a:off x="8156238" y="8346771"/>
            <a:ext cx="7312362" cy="463111"/>
          </a:xfrm>
          <a:prstGeom prst="rect">
            <a:avLst/>
          </a:prstGeom>
        </p:spPr>
        <p:txBody>
          <a:bodyPr wrap="square" lIns="0" tIns="0" rIns="0" bIns="0" rtlCol="0" anchor="t">
            <a:spAutoFit/>
          </a:bodyPr>
          <a:lstStyle/>
          <a:p>
            <a:pPr>
              <a:lnSpc>
                <a:spcPts val="3874"/>
              </a:lnSpc>
            </a:pPr>
            <a:r>
              <a:rPr lang="en-US" sz="2767" dirty="0">
                <a:solidFill>
                  <a:srgbClr val="000000"/>
                </a:solidFill>
                <a:latin typeface="Canva Sans Bold"/>
              </a:rPr>
              <a:t>6. Facilitation of Backup and Archiving</a:t>
            </a:r>
          </a:p>
        </p:txBody>
      </p:sp>
      <p:sp>
        <p:nvSpPr>
          <p:cNvPr id="20" name="TextBox 20"/>
          <p:cNvSpPr txBox="1"/>
          <p:nvPr/>
        </p:nvSpPr>
        <p:spPr>
          <a:xfrm>
            <a:off x="8128413" y="4410093"/>
            <a:ext cx="5739987" cy="463111"/>
          </a:xfrm>
          <a:prstGeom prst="rect">
            <a:avLst/>
          </a:prstGeom>
        </p:spPr>
        <p:txBody>
          <a:bodyPr wrap="square" lIns="0" tIns="0" rIns="0" bIns="0" rtlCol="0" anchor="t">
            <a:spAutoFit/>
          </a:bodyPr>
          <a:lstStyle/>
          <a:p>
            <a:pPr>
              <a:lnSpc>
                <a:spcPts val="3874"/>
              </a:lnSpc>
            </a:pPr>
            <a:r>
              <a:rPr lang="en-US" sz="2767" dirty="0">
                <a:solidFill>
                  <a:srgbClr val="000000"/>
                </a:solidFill>
                <a:latin typeface="Canva Sans Bold"/>
              </a:rPr>
              <a:t> 1. Reduced Storage Space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1173855" y="1215000"/>
            <a:ext cx="4877563" cy="3263712"/>
          </a:xfrm>
          <a:prstGeom prst="rect">
            <a:avLst/>
          </a:prstGeom>
          <a:solidFill>
            <a:srgbClr val="E7FF98"/>
          </a:solidFill>
          <a:ln w="38100" cap="sq">
            <a:solidFill>
              <a:srgbClr val="C4FF01"/>
            </a:solidFill>
            <a:prstDash val="solid"/>
            <a:miter/>
          </a:ln>
        </p:spPr>
      </p:sp>
      <p:sp>
        <p:nvSpPr>
          <p:cNvPr id="3" name="AutoShape 3"/>
          <p:cNvSpPr/>
          <p:nvPr/>
        </p:nvSpPr>
        <p:spPr>
          <a:xfrm>
            <a:off x="1028700" y="1028700"/>
            <a:ext cx="4877563" cy="3304857"/>
          </a:xfrm>
          <a:prstGeom prst="rect">
            <a:avLst/>
          </a:prstGeom>
          <a:solidFill>
            <a:srgbClr val="FFFFFF"/>
          </a:solidFill>
          <a:ln w="38100" cap="sq">
            <a:solidFill>
              <a:srgbClr val="C4FF01"/>
            </a:solidFill>
            <a:prstDash val="solid"/>
            <a:miter/>
          </a:ln>
        </p:spPr>
      </p:sp>
      <p:grpSp>
        <p:nvGrpSpPr>
          <p:cNvPr id="4" name="Group 4"/>
          <p:cNvGrpSpPr/>
          <p:nvPr/>
        </p:nvGrpSpPr>
        <p:grpSpPr>
          <a:xfrm>
            <a:off x="2135874" y="1215000"/>
            <a:ext cx="2663215" cy="419100"/>
            <a:chOff x="0" y="0"/>
            <a:chExt cx="701423" cy="110380"/>
          </a:xfrm>
        </p:grpSpPr>
        <p:sp>
          <p:nvSpPr>
            <p:cNvPr id="5" name="Freeform 5"/>
            <p:cNvSpPr/>
            <p:nvPr/>
          </p:nvSpPr>
          <p:spPr>
            <a:xfrm>
              <a:off x="0" y="0"/>
              <a:ext cx="701423" cy="110380"/>
            </a:xfrm>
            <a:custGeom>
              <a:avLst/>
              <a:gdLst/>
              <a:ahLst/>
              <a:cxnLst/>
              <a:rect l="l" t="t" r="r" b="b"/>
              <a:pathLst>
                <a:path w="701423" h="110380">
                  <a:moveTo>
                    <a:pt x="55190" y="0"/>
                  </a:moveTo>
                  <a:lnTo>
                    <a:pt x="646233" y="0"/>
                  </a:lnTo>
                  <a:cubicBezTo>
                    <a:pt x="676714" y="0"/>
                    <a:pt x="701423" y="24709"/>
                    <a:pt x="701423" y="55190"/>
                  </a:cubicBezTo>
                  <a:lnTo>
                    <a:pt x="701423" y="55190"/>
                  </a:lnTo>
                  <a:cubicBezTo>
                    <a:pt x="701423" y="69827"/>
                    <a:pt x="695608" y="83865"/>
                    <a:pt x="685258" y="94215"/>
                  </a:cubicBezTo>
                  <a:cubicBezTo>
                    <a:pt x="674908" y="104566"/>
                    <a:pt x="660870" y="110380"/>
                    <a:pt x="646233" y="110380"/>
                  </a:cubicBezTo>
                  <a:lnTo>
                    <a:pt x="55190" y="110380"/>
                  </a:lnTo>
                  <a:cubicBezTo>
                    <a:pt x="40553" y="110380"/>
                    <a:pt x="26515" y="104566"/>
                    <a:pt x="16165" y="94215"/>
                  </a:cubicBezTo>
                  <a:cubicBezTo>
                    <a:pt x="5815" y="83865"/>
                    <a:pt x="0" y="69827"/>
                    <a:pt x="0" y="55190"/>
                  </a:cubicBezTo>
                  <a:lnTo>
                    <a:pt x="0" y="55190"/>
                  </a:lnTo>
                  <a:cubicBezTo>
                    <a:pt x="0" y="40553"/>
                    <a:pt x="5815" y="26515"/>
                    <a:pt x="16165" y="16165"/>
                  </a:cubicBezTo>
                  <a:cubicBezTo>
                    <a:pt x="26515" y="5815"/>
                    <a:pt x="40553" y="0"/>
                    <a:pt x="55190" y="0"/>
                  </a:cubicBezTo>
                  <a:close/>
                </a:path>
              </a:pathLst>
            </a:custGeom>
            <a:solidFill>
              <a:srgbClr val="C4FF01"/>
            </a:solidFill>
          </p:spPr>
          <p:txBody>
            <a:bodyPr bIns="182880"/>
            <a:lstStyle/>
            <a:p>
              <a:endParaRPr lang="en-US"/>
            </a:p>
          </p:txBody>
        </p:sp>
        <p:sp>
          <p:nvSpPr>
            <p:cNvPr id="6" name="TextBox 6"/>
            <p:cNvSpPr txBox="1"/>
            <p:nvPr/>
          </p:nvSpPr>
          <p:spPr>
            <a:xfrm>
              <a:off x="0" y="85725"/>
              <a:ext cx="701423" cy="24655"/>
            </a:xfrm>
            <a:prstGeom prst="rect">
              <a:avLst/>
            </a:prstGeom>
          </p:spPr>
          <p:txBody>
            <a:bodyPr lIns="0" tIns="0" rIns="0" bIns="182880" rtlCol="0" anchor="ctr"/>
            <a:lstStyle/>
            <a:p>
              <a:pPr marL="323850" lvl="1" indent="-161925">
                <a:lnSpc>
                  <a:spcPts val="750"/>
                </a:lnSpc>
                <a:buFont typeface="Arial"/>
                <a:buChar char="•"/>
              </a:pPr>
              <a:r>
                <a:rPr lang="en-US" sz="1500" u="none" strike="noStrike" dirty="0">
                  <a:solidFill>
                    <a:srgbClr val="000000"/>
                  </a:solidFill>
                  <a:latin typeface="Poppins Medium"/>
                </a:rPr>
                <a:t>Reduced Storage Space</a:t>
              </a:r>
            </a:p>
          </p:txBody>
        </p:sp>
      </p:grpSp>
      <p:sp>
        <p:nvSpPr>
          <p:cNvPr id="7" name="AutoShape 7"/>
          <p:cNvSpPr/>
          <p:nvPr/>
        </p:nvSpPr>
        <p:spPr>
          <a:xfrm>
            <a:off x="6777796" y="5994588"/>
            <a:ext cx="4877563" cy="3263712"/>
          </a:xfrm>
          <a:prstGeom prst="rect">
            <a:avLst/>
          </a:prstGeom>
          <a:solidFill>
            <a:srgbClr val="E7FF98"/>
          </a:solidFill>
          <a:ln w="38100" cap="sq">
            <a:solidFill>
              <a:srgbClr val="C4FF01"/>
            </a:solidFill>
            <a:prstDash val="solid"/>
            <a:miter/>
          </a:ln>
        </p:spPr>
      </p:sp>
      <p:sp>
        <p:nvSpPr>
          <p:cNvPr id="8" name="AutoShape 8"/>
          <p:cNvSpPr/>
          <p:nvPr/>
        </p:nvSpPr>
        <p:spPr>
          <a:xfrm>
            <a:off x="6632641" y="5808289"/>
            <a:ext cx="4877563" cy="3304857"/>
          </a:xfrm>
          <a:prstGeom prst="rect">
            <a:avLst/>
          </a:prstGeom>
          <a:solidFill>
            <a:srgbClr val="FFFFFF"/>
          </a:solidFill>
          <a:ln w="38100" cap="sq">
            <a:solidFill>
              <a:srgbClr val="C4FF01"/>
            </a:solidFill>
            <a:prstDash val="solid"/>
            <a:miter/>
          </a:ln>
        </p:spPr>
      </p:sp>
      <p:grpSp>
        <p:nvGrpSpPr>
          <p:cNvPr id="9" name="Group 9"/>
          <p:cNvGrpSpPr/>
          <p:nvPr/>
        </p:nvGrpSpPr>
        <p:grpSpPr>
          <a:xfrm>
            <a:off x="7868191" y="5994588"/>
            <a:ext cx="2406464" cy="419100"/>
            <a:chOff x="0" y="0"/>
            <a:chExt cx="633801" cy="110380"/>
          </a:xfrm>
        </p:grpSpPr>
        <p:sp>
          <p:nvSpPr>
            <p:cNvPr id="10" name="Freeform 10"/>
            <p:cNvSpPr/>
            <p:nvPr/>
          </p:nvSpPr>
          <p:spPr>
            <a:xfrm>
              <a:off x="0" y="0"/>
              <a:ext cx="633801" cy="110380"/>
            </a:xfrm>
            <a:custGeom>
              <a:avLst/>
              <a:gdLst/>
              <a:ahLst/>
              <a:cxnLst/>
              <a:rect l="l" t="t" r="r" b="b"/>
              <a:pathLst>
                <a:path w="633801" h="110380">
                  <a:moveTo>
                    <a:pt x="55190" y="0"/>
                  </a:moveTo>
                  <a:lnTo>
                    <a:pt x="578611" y="0"/>
                  </a:lnTo>
                  <a:cubicBezTo>
                    <a:pt x="593248" y="0"/>
                    <a:pt x="607286" y="5815"/>
                    <a:pt x="617636" y="16165"/>
                  </a:cubicBezTo>
                  <a:cubicBezTo>
                    <a:pt x="627987" y="26515"/>
                    <a:pt x="633801" y="40553"/>
                    <a:pt x="633801" y="55190"/>
                  </a:cubicBezTo>
                  <a:lnTo>
                    <a:pt x="633801" y="55190"/>
                  </a:lnTo>
                  <a:cubicBezTo>
                    <a:pt x="633801" y="69827"/>
                    <a:pt x="627987" y="83865"/>
                    <a:pt x="617636" y="94215"/>
                  </a:cubicBezTo>
                  <a:cubicBezTo>
                    <a:pt x="607286" y="104566"/>
                    <a:pt x="593248" y="110380"/>
                    <a:pt x="578611" y="110380"/>
                  </a:cubicBezTo>
                  <a:lnTo>
                    <a:pt x="55190" y="110380"/>
                  </a:lnTo>
                  <a:cubicBezTo>
                    <a:pt x="40553" y="110380"/>
                    <a:pt x="26515" y="104566"/>
                    <a:pt x="16165" y="94215"/>
                  </a:cubicBezTo>
                  <a:cubicBezTo>
                    <a:pt x="5815" y="83865"/>
                    <a:pt x="0" y="69827"/>
                    <a:pt x="0" y="55190"/>
                  </a:cubicBezTo>
                  <a:lnTo>
                    <a:pt x="0" y="55190"/>
                  </a:lnTo>
                  <a:cubicBezTo>
                    <a:pt x="0" y="40553"/>
                    <a:pt x="5815" y="26515"/>
                    <a:pt x="16165" y="16165"/>
                  </a:cubicBezTo>
                  <a:cubicBezTo>
                    <a:pt x="26515" y="5815"/>
                    <a:pt x="40553" y="0"/>
                    <a:pt x="55190" y="0"/>
                  </a:cubicBezTo>
                  <a:close/>
                </a:path>
              </a:pathLst>
            </a:custGeom>
            <a:solidFill>
              <a:srgbClr val="C4FF01"/>
            </a:solidFill>
            <a:ln cap="rnd">
              <a:noFill/>
              <a:prstDash val="solid"/>
              <a:round/>
            </a:ln>
          </p:spPr>
          <p:txBody>
            <a:bodyPr bIns="182880"/>
            <a:lstStyle/>
            <a:p>
              <a:endParaRPr lang="en-US"/>
            </a:p>
          </p:txBody>
        </p:sp>
        <p:sp>
          <p:nvSpPr>
            <p:cNvPr id="11" name="TextBox 11"/>
            <p:cNvSpPr txBox="1"/>
            <p:nvPr/>
          </p:nvSpPr>
          <p:spPr>
            <a:xfrm>
              <a:off x="0" y="85725"/>
              <a:ext cx="633801" cy="24655"/>
            </a:xfrm>
            <a:prstGeom prst="rect">
              <a:avLst/>
            </a:prstGeom>
          </p:spPr>
          <p:txBody>
            <a:bodyPr lIns="0" tIns="0" rIns="0" bIns="182880" rtlCol="0" anchor="ctr"/>
            <a:lstStyle/>
            <a:p>
              <a:pPr marL="323850" lvl="1" indent="-161925" algn="l">
                <a:lnSpc>
                  <a:spcPts val="750"/>
                </a:lnSpc>
                <a:spcBef>
                  <a:spcPct val="0"/>
                </a:spcBef>
                <a:buFont typeface="Arial"/>
                <a:buChar char="•"/>
              </a:pPr>
              <a:r>
                <a:rPr lang="en-US" sz="1500" u="none" strike="noStrike">
                  <a:solidFill>
                    <a:srgbClr val="000000"/>
                  </a:solidFill>
                  <a:latin typeface="Poppins Medium"/>
                </a:rPr>
                <a:t>Faster Data Transfer</a:t>
              </a:r>
            </a:p>
          </p:txBody>
        </p:sp>
      </p:grpSp>
      <p:sp>
        <p:nvSpPr>
          <p:cNvPr id="12" name="AutoShape 12"/>
          <p:cNvSpPr/>
          <p:nvPr/>
        </p:nvSpPr>
        <p:spPr>
          <a:xfrm>
            <a:off x="12381737" y="1215000"/>
            <a:ext cx="4877563" cy="3263712"/>
          </a:xfrm>
          <a:prstGeom prst="rect">
            <a:avLst/>
          </a:prstGeom>
          <a:solidFill>
            <a:srgbClr val="E7FF98"/>
          </a:solidFill>
          <a:ln w="38100" cap="sq">
            <a:solidFill>
              <a:srgbClr val="C4FF01"/>
            </a:solidFill>
            <a:prstDash val="solid"/>
            <a:miter/>
          </a:ln>
        </p:spPr>
      </p:sp>
      <p:sp>
        <p:nvSpPr>
          <p:cNvPr id="13" name="AutoShape 13"/>
          <p:cNvSpPr/>
          <p:nvPr/>
        </p:nvSpPr>
        <p:spPr>
          <a:xfrm>
            <a:off x="12236582" y="1028700"/>
            <a:ext cx="4877563" cy="3304857"/>
          </a:xfrm>
          <a:prstGeom prst="rect">
            <a:avLst/>
          </a:prstGeom>
          <a:solidFill>
            <a:srgbClr val="FFFFFF"/>
          </a:solidFill>
          <a:ln w="38100" cap="sq">
            <a:solidFill>
              <a:srgbClr val="C4FF01"/>
            </a:solidFill>
            <a:prstDash val="solid"/>
            <a:miter/>
          </a:ln>
        </p:spPr>
      </p:sp>
      <p:grpSp>
        <p:nvGrpSpPr>
          <p:cNvPr id="14" name="Group 14"/>
          <p:cNvGrpSpPr/>
          <p:nvPr/>
        </p:nvGrpSpPr>
        <p:grpSpPr>
          <a:xfrm>
            <a:off x="13804398" y="1215000"/>
            <a:ext cx="1741931" cy="419100"/>
            <a:chOff x="0" y="0"/>
            <a:chExt cx="458780" cy="110380"/>
          </a:xfrm>
        </p:grpSpPr>
        <p:sp>
          <p:nvSpPr>
            <p:cNvPr id="15" name="Freeform 15"/>
            <p:cNvSpPr/>
            <p:nvPr/>
          </p:nvSpPr>
          <p:spPr>
            <a:xfrm>
              <a:off x="0" y="0"/>
              <a:ext cx="458780" cy="110380"/>
            </a:xfrm>
            <a:custGeom>
              <a:avLst/>
              <a:gdLst/>
              <a:ahLst/>
              <a:cxnLst/>
              <a:rect l="l" t="t" r="r" b="b"/>
              <a:pathLst>
                <a:path w="458780" h="110380">
                  <a:moveTo>
                    <a:pt x="55190" y="0"/>
                  </a:moveTo>
                  <a:lnTo>
                    <a:pt x="403590" y="0"/>
                  </a:lnTo>
                  <a:cubicBezTo>
                    <a:pt x="418227" y="0"/>
                    <a:pt x="432265" y="5815"/>
                    <a:pt x="442615" y="16165"/>
                  </a:cubicBezTo>
                  <a:cubicBezTo>
                    <a:pt x="452966" y="26515"/>
                    <a:pt x="458780" y="40553"/>
                    <a:pt x="458780" y="55190"/>
                  </a:cubicBezTo>
                  <a:lnTo>
                    <a:pt x="458780" y="55190"/>
                  </a:lnTo>
                  <a:cubicBezTo>
                    <a:pt x="458780" y="69827"/>
                    <a:pt x="452966" y="83865"/>
                    <a:pt x="442615" y="94215"/>
                  </a:cubicBezTo>
                  <a:cubicBezTo>
                    <a:pt x="432265" y="104566"/>
                    <a:pt x="418227" y="110380"/>
                    <a:pt x="403590" y="110380"/>
                  </a:cubicBezTo>
                  <a:lnTo>
                    <a:pt x="55190" y="110380"/>
                  </a:lnTo>
                  <a:cubicBezTo>
                    <a:pt x="40553" y="110380"/>
                    <a:pt x="26515" y="104566"/>
                    <a:pt x="16165" y="94215"/>
                  </a:cubicBezTo>
                  <a:cubicBezTo>
                    <a:pt x="5815" y="83865"/>
                    <a:pt x="0" y="69827"/>
                    <a:pt x="0" y="55190"/>
                  </a:cubicBezTo>
                  <a:lnTo>
                    <a:pt x="0" y="55190"/>
                  </a:lnTo>
                  <a:cubicBezTo>
                    <a:pt x="0" y="40553"/>
                    <a:pt x="5815" y="26515"/>
                    <a:pt x="16165" y="16165"/>
                  </a:cubicBezTo>
                  <a:cubicBezTo>
                    <a:pt x="26515" y="5815"/>
                    <a:pt x="40553" y="0"/>
                    <a:pt x="55190" y="0"/>
                  </a:cubicBezTo>
                  <a:close/>
                </a:path>
              </a:pathLst>
            </a:custGeom>
            <a:solidFill>
              <a:srgbClr val="C4FF01"/>
            </a:solidFill>
            <a:ln cap="rnd">
              <a:noFill/>
              <a:prstDash val="solid"/>
              <a:round/>
            </a:ln>
          </p:spPr>
          <p:txBody>
            <a:bodyPr bIns="182880"/>
            <a:lstStyle/>
            <a:p>
              <a:endParaRPr lang="en-US"/>
            </a:p>
          </p:txBody>
        </p:sp>
        <p:sp>
          <p:nvSpPr>
            <p:cNvPr id="16" name="TextBox 16"/>
            <p:cNvSpPr txBox="1"/>
            <p:nvPr/>
          </p:nvSpPr>
          <p:spPr>
            <a:xfrm>
              <a:off x="0" y="85725"/>
              <a:ext cx="458780" cy="24655"/>
            </a:xfrm>
            <a:prstGeom prst="rect">
              <a:avLst/>
            </a:prstGeom>
          </p:spPr>
          <p:txBody>
            <a:bodyPr lIns="0" tIns="0" rIns="0" bIns="182880" rtlCol="0" anchor="ctr"/>
            <a:lstStyle/>
            <a:p>
              <a:pPr marL="323850" lvl="1" indent="-161925" algn="l">
                <a:lnSpc>
                  <a:spcPts val="750"/>
                </a:lnSpc>
                <a:spcBef>
                  <a:spcPct val="0"/>
                </a:spcBef>
                <a:buFont typeface="Arial"/>
                <a:buChar char="•"/>
              </a:pPr>
              <a:r>
                <a:rPr lang="en-US" sz="1500" u="none" strike="noStrike">
                  <a:solidFill>
                    <a:srgbClr val="000000"/>
                  </a:solidFill>
                  <a:latin typeface="Poppins Medium"/>
                </a:rPr>
                <a:t>Cost Savings</a:t>
              </a:r>
            </a:p>
          </p:txBody>
        </p:sp>
      </p:grpSp>
      <p:grpSp>
        <p:nvGrpSpPr>
          <p:cNvPr id="17" name="Group 17"/>
          <p:cNvGrpSpPr/>
          <p:nvPr/>
        </p:nvGrpSpPr>
        <p:grpSpPr>
          <a:xfrm>
            <a:off x="1028700" y="5808289"/>
            <a:ext cx="5022718" cy="3304857"/>
            <a:chOff x="0" y="0"/>
            <a:chExt cx="923474" cy="607629"/>
          </a:xfrm>
        </p:grpSpPr>
        <p:sp>
          <p:nvSpPr>
            <p:cNvPr id="18" name="Freeform 18"/>
            <p:cNvSpPr/>
            <p:nvPr/>
          </p:nvSpPr>
          <p:spPr>
            <a:xfrm>
              <a:off x="0" y="0"/>
              <a:ext cx="923474" cy="607629"/>
            </a:xfrm>
            <a:custGeom>
              <a:avLst/>
              <a:gdLst/>
              <a:ahLst/>
              <a:cxnLst/>
              <a:rect l="l" t="t" r="r" b="b"/>
              <a:pathLst>
                <a:path w="923474" h="607629">
                  <a:moveTo>
                    <a:pt x="60114" y="0"/>
                  </a:moveTo>
                  <a:lnTo>
                    <a:pt x="863360" y="0"/>
                  </a:lnTo>
                  <a:cubicBezTo>
                    <a:pt x="879303" y="0"/>
                    <a:pt x="894594" y="6333"/>
                    <a:pt x="905867" y="17607"/>
                  </a:cubicBezTo>
                  <a:cubicBezTo>
                    <a:pt x="917141" y="28880"/>
                    <a:pt x="923474" y="44171"/>
                    <a:pt x="923474" y="60114"/>
                  </a:cubicBezTo>
                  <a:lnTo>
                    <a:pt x="923474" y="547515"/>
                  </a:lnTo>
                  <a:cubicBezTo>
                    <a:pt x="923474" y="580715"/>
                    <a:pt x="896560" y="607629"/>
                    <a:pt x="863360" y="607629"/>
                  </a:cubicBezTo>
                  <a:lnTo>
                    <a:pt x="60114" y="607629"/>
                  </a:lnTo>
                  <a:cubicBezTo>
                    <a:pt x="26914" y="607629"/>
                    <a:pt x="0" y="580715"/>
                    <a:pt x="0" y="547515"/>
                  </a:cubicBezTo>
                  <a:lnTo>
                    <a:pt x="0" y="60114"/>
                  </a:lnTo>
                  <a:cubicBezTo>
                    <a:pt x="0" y="26914"/>
                    <a:pt x="26914" y="0"/>
                    <a:pt x="60114" y="0"/>
                  </a:cubicBezTo>
                  <a:close/>
                </a:path>
              </a:pathLst>
            </a:custGeom>
            <a:blipFill>
              <a:blip r:embed="rId2"/>
              <a:stretch>
                <a:fillRect l="-23464" t="-18749" r="-24542" b="-21937"/>
              </a:stretch>
            </a:blipFill>
            <a:ln w="38100" cap="rnd">
              <a:solidFill>
                <a:srgbClr val="000000"/>
              </a:solidFill>
              <a:prstDash val="solid"/>
              <a:round/>
            </a:ln>
          </p:spPr>
        </p:sp>
      </p:grpSp>
      <p:grpSp>
        <p:nvGrpSpPr>
          <p:cNvPr id="19" name="Group 19"/>
          <p:cNvGrpSpPr/>
          <p:nvPr/>
        </p:nvGrpSpPr>
        <p:grpSpPr>
          <a:xfrm>
            <a:off x="6569589" y="1160299"/>
            <a:ext cx="5022718" cy="3304857"/>
            <a:chOff x="0" y="0"/>
            <a:chExt cx="923474" cy="607629"/>
          </a:xfrm>
        </p:grpSpPr>
        <p:sp>
          <p:nvSpPr>
            <p:cNvPr id="20" name="Freeform 20"/>
            <p:cNvSpPr/>
            <p:nvPr/>
          </p:nvSpPr>
          <p:spPr>
            <a:xfrm>
              <a:off x="0" y="0"/>
              <a:ext cx="923474" cy="607629"/>
            </a:xfrm>
            <a:custGeom>
              <a:avLst/>
              <a:gdLst/>
              <a:ahLst/>
              <a:cxnLst/>
              <a:rect l="l" t="t" r="r" b="b"/>
              <a:pathLst>
                <a:path w="923474" h="607629">
                  <a:moveTo>
                    <a:pt x="60114" y="0"/>
                  </a:moveTo>
                  <a:lnTo>
                    <a:pt x="863360" y="0"/>
                  </a:lnTo>
                  <a:cubicBezTo>
                    <a:pt x="879303" y="0"/>
                    <a:pt x="894594" y="6333"/>
                    <a:pt x="905867" y="17607"/>
                  </a:cubicBezTo>
                  <a:cubicBezTo>
                    <a:pt x="917141" y="28880"/>
                    <a:pt x="923474" y="44171"/>
                    <a:pt x="923474" y="60114"/>
                  </a:cubicBezTo>
                  <a:lnTo>
                    <a:pt x="923474" y="547515"/>
                  </a:lnTo>
                  <a:cubicBezTo>
                    <a:pt x="923474" y="580715"/>
                    <a:pt x="896560" y="607629"/>
                    <a:pt x="863360" y="607629"/>
                  </a:cubicBezTo>
                  <a:lnTo>
                    <a:pt x="60114" y="607629"/>
                  </a:lnTo>
                  <a:cubicBezTo>
                    <a:pt x="26914" y="607629"/>
                    <a:pt x="0" y="580715"/>
                    <a:pt x="0" y="547515"/>
                  </a:cubicBezTo>
                  <a:lnTo>
                    <a:pt x="0" y="60114"/>
                  </a:lnTo>
                  <a:cubicBezTo>
                    <a:pt x="0" y="26914"/>
                    <a:pt x="26914" y="0"/>
                    <a:pt x="60114" y="0"/>
                  </a:cubicBezTo>
                  <a:close/>
                </a:path>
              </a:pathLst>
            </a:custGeom>
            <a:blipFill>
              <a:blip r:embed="rId3"/>
              <a:stretch>
                <a:fillRect l="-993" r="-993"/>
              </a:stretch>
            </a:blipFill>
            <a:ln w="38100" cap="rnd">
              <a:solidFill>
                <a:srgbClr val="000000"/>
              </a:solidFill>
              <a:prstDash val="solid"/>
              <a:round/>
            </a:ln>
          </p:spPr>
        </p:sp>
      </p:grpSp>
      <p:grpSp>
        <p:nvGrpSpPr>
          <p:cNvPr id="21" name="Group 21"/>
          <p:cNvGrpSpPr/>
          <p:nvPr/>
        </p:nvGrpSpPr>
        <p:grpSpPr>
          <a:xfrm>
            <a:off x="12307484" y="5808289"/>
            <a:ext cx="5022718" cy="3304857"/>
            <a:chOff x="0" y="0"/>
            <a:chExt cx="923474" cy="607629"/>
          </a:xfrm>
        </p:grpSpPr>
        <p:sp>
          <p:nvSpPr>
            <p:cNvPr id="22" name="Freeform 22"/>
            <p:cNvSpPr/>
            <p:nvPr/>
          </p:nvSpPr>
          <p:spPr>
            <a:xfrm>
              <a:off x="0" y="0"/>
              <a:ext cx="923474" cy="607629"/>
            </a:xfrm>
            <a:custGeom>
              <a:avLst/>
              <a:gdLst/>
              <a:ahLst/>
              <a:cxnLst/>
              <a:rect l="l" t="t" r="r" b="b"/>
              <a:pathLst>
                <a:path w="923474" h="607629">
                  <a:moveTo>
                    <a:pt x="60114" y="0"/>
                  </a:moveTo>
                  <a:lnTo>
                    <a:pt x="863360" y="0"/>
                  </a:lnTo>
                  <a:cubicBezTo>
                    <a:pt x="879303" y="0"/>
                    <a:pt x="894594" y="6333"/>
                    <a:pt x="905867" y="17607"/>
                  </a:cubicBezTo>
                  <a:cubicBezTo>
                    <a:pt x="917141" y="28880"/>
                    <a:pt x="923474" y="44171"/>
                    <a:pt x="923474" y="60114"/>
                  </a:cubicBezTo>
                  <a:lnTo>
                    <a:pt x="923474" y="547515"/>
                  </a:lnTo>
                  <a:cubicBezTo>
                    <a:pt x="923474" y="580715"/>
                    <a:pt x="896560" y="607629"/>
                    <a:pt x="863360" y="607629"/>
                  </a:cubicBezTo>
                  <a:lnTo>
                    <a:pt x="60114" y="607629"/>
                  </a:lnTo>
                  <a:cubicBezTo>
                    <a:pt x="26914" y="607629"/>
                    <a:pt x="0" y="580715"/>
                    <a:pt x="0" y="547515"/>
                  </a:cubicBezTo>
                  <a:lnTo>
                    <a:pt x="0" y="60114"/>
                  </a:lnTo>
                  <a:cubicBezTo>
                    <a:pt x="0" y="26914"/>
                    <a:pt x="26914" y="0"/>
                    <a:pt x="60114" y="0"/>
                  </a:cubicBezTo>
                  <a:close/>
                </a:path>
              </a:pathLst>
            </a:custGeom>
            <a:blipFill>
              <a:blip r:embed="rId4"/>
              <a:stretch>
                <a:fillRect l="-6680" r="-6680"/>
              </a:stretch>
            </a:blipFill>
            <a:ln w="38100" cap="rnd">
              <a:solidFill>
                <a:srgbClr val="000000"/>
              </a:solidFill>
              <a:prstDash val="solid"/>
              <a:round/>
            </a:ln>
          </p:spPr>
        </p:sp>
      </p:grpSp>
      <p:sp>
        <p:nvSpPr>
          <p:cNvPr id="23" name="AutoShape 23"/>
          <p:cNvSpPr/>
          <p:nvPr/>
        </p:nvSpPr>
        <p:spPr>
          <a:xfrm>
            <a:off x="3448432" y="4741380"/>
            <a:ext cx="0" cy="804239"/>
          </a:xfrm>
          <a:prstGeom prst="line">
            <a:avLst/>
          </a:prstGeom>
          <a:ln w="38100" cap="flat">
            <a:solidFill>
              <a:srgbClr val="000000"/>
            </a:solidFill>
            <a:prstDash val="solid"/>
            <a:headEnd type="diamond" w="lg" len="lg"/>
            <a:tailEnd type="diamond" w="lg" len="lg"/>
          </a:ln>
        </p:spPr>
      </p:sp>
      <p:sp>
        <p:nvSpPr>
          <p:cNvPr id="24" name="AutoShape 24"/>
          <p:cNvSpPr/>
          <p:nvPr/>
        </p:nvSpPr>
        <p:spPr>
          <a:xfrm>
            <a:off x="9052373" y="4741380"/>
            <a:ext cx="0" cy="804239"/>
          </a:xfrm>
          <a:prstGeom prst="line">
            <a:avLst/>
          </a:prstGeom>
          <a:ln w="38100" cap="flat">
            <a:solidFill>
              <a:srgbClr val="000000"/>
            </a:solidFill>
            <a:prstDash val="solid"/>
            <a:headEnd type="diamond" w="lg" len="lg"/>
            <a:tailEnd type="diamond" w="lg" len="lg"/>
          </a:ln>
        </p:spPr>
      </p:sp>
      <p:sp>
        <p:nvSpPr>
          <p:cNvPr id="25" name="AutoShape 25"/>
          <p:cNvSpPr/>
          <p:nvPr/>
        </p:nvSpPr>
        <p:spPr>
          <a:xfrm>
            <a:off x="14839568" y="4741380"/>
            <a:ext cx="0" cy="804239"/>
          </a:xfrm>
          <a:prstGeom prst="line">
            <a:avLst/>
          </a:prstGeom>
          <a:ln w="38100" cap="flat">
            <a:solidFill>
              <a:srgbClr val="000000"/>
            </a:solidFill>
            <a:prstDash val="solid"/>
            <a:headEnd type="diamond" w="lg" len="lg"/>
            <a:tailEnd type="diamond" w="lg" len="lg"/>
          </a:ln>
        </p:spPr>
      </p:sp>
      <p:sp>
        <p:nvSpPr>
          <p:cNvPr id="26" name="TextBox 26"/>
          <p:cNvSpPr txBox="1"/>
          <p:nvPr/>
        </p:nvSpPr>
        <p:spPr>
          <a:xfrm>
            <a:off x="1312678" y="1755904"/>
            <a:ext cx="4338727" cy="2305050"/>
          </a:xfrm>
          <a:prstGeom prst="rect">
            <a:avLst/>
          </a:prstGeom>
        </p:spPr>
        <p:txBody>
          <a:bodyPr lIns="0" tIns="0" rIns="0" bIns="0" rtlCol="0" anchor="t">
            <a:spAutoFit/>
          </a:bodyPr>
          <a:lstStyle/>
          <a:p>
            <a:pPr algn="just">
              <a:lnSpc>
                <a:spcPts val="2279"/>
              </a:lnSpc>
            </a:pPr>
            <a:r>
              <a:rPr lang="en-US" sz="1899">
                <a:solidFill>
                  <a:srgbClr val="000000"/>
                </a:solidFill>
                <a:latin typeface="Poppins Medium"/>
              </a:rPr>
              <a:t>Compression significantly reduces the overall size of files, requiring less storage space compared to their uncompressed counterparts. This is particularly advantageous when dealing with large datasets, multimedia files, or when storage capacity is limited.</a:t>
            </a:r>
          </a:p>
        </p:txBody>
      </p:sp>
      <p:sp>
        <p:nvSpPr>
          <p:cNvPr id="27" name="TextBox 27"/>
          <p:cNvSpPr txBox="1"/>
          <p:nvPr/>
        </p:nvSpPr>
        <p:spPr>
          <a:xfrm>
            <a:off x="6902059" y="6671420"/>
            <a:ext cx="4338727" cy="2019300"/>
          </a:xfrm>
          <a:prstGeom prst="rect">
            <a:avLst/>
          </a:prstGeom>
        </p:spPr>
        <p:txBody>
          <a:bodyPr lIns="0" tIns="0" rIns="0" bIns="0" rtlCol="0" anchor="t">
            <a:spAutoFit/>
          </a:bodyPr>
          <a:lstStyle/>
          <a:p>
            <a:pPr marL="0" lvl="0" indent="0" algn="just">
              <a:lnSpc>
                <a:spcPts val="2279"/>
              </a:lnSpc>
              <a:spcBef>
                <a:spcPct val="0"/>
              </a:spcBef>
            </a:pPr>
            <a:r>
              <a:rPr lang="en-US" sz="1899" u="none" strike="noStrike">
                <a:solidFill>
                  <a:srgbClr val="000000"/>
                </a:solidFill>
                <a:latin typeface="Poppins Medium"/>
              </a:rPr>
              <a:t>Smaller file sizes resulting from compression enable quicker data transfer over networks or other communication channels. This is especially important in scenarios where bandwidth is limited or expensive.</a:t>
            </a:r>
          </a:p>
        </p:txBody>
      </p:sp>
      <p:sp>
        <p:nvSpPr>
          <p:cNvPr id="28" name="TextBox 28"/>
          <p:cNvSpPr txBox="1"/>
          <p:nvPr/>
        </p:nvSpPr>
        <p:spPr>
          <a:xfrm>
            <a:off x="12506001" y="1755904"/>
            <a:ext cx="4338727" cy="1447800"/>
          </a:xfrm>
          <a:prstGeom prst="rect">
            <a:avLst/>
          </a:prstGeom>
        </p:spPr>
        <p:txBody>
          <a:bodyPr lIns="0" tIns="0" rIns="0" bIns="0" rtlCol="0" anchor="t">
            <a:spAutoFit/>
          </a:bodyPr>
          <a:lstStyle/>
          <a:p>
            <a:pPr marL="0" lvl="0" indent="0" algn="just">
              <a:lnSpc>
                <a:spcPts val="2279"/>
              </a:lnSpc>
              <a:spcBef>
                <a:spcPct val="0"/>
              </a:spcBef>
            </a:pPr>
            <a:r>
              <a:rPr lang="en-US" sz="1899" u="none" strike="noStrike">
                <a:solidFill>
                  <a:srgbClr val="000000"/>
                </a:solidFill>
                <a:latin typeface="Poppins Medium"/>
              </a:rPr>
              <a:t>Compression saves costs by reducing storage needs and speeding up data transfer, cutting expenses on infrastructure and network bandwidth.</a:t>
            </a:r>
          </a:p>
        </p:txBody>
      </p:sp>
    </p:spTree>
  </p:cSld>
  <p:clrMapOvr>
    <a:masterClrMapping/>
  </p:clrMapOvr>
  <p:transition spd="slow">
    <p:strips dir="ld"/>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1031178" y="5994588"/>
            <a:ext cx="4877563" cy="3263712"/>
          </a:xfrm>
          <a:prstGeom prst="rect">
            <a:avLst/>
          </a:prstGeom>
          <a:solidFill>
            <a:srgbClr val="E7FF98"/>
          </a:solidFill>
          <a:ln w="38100" cap="sq">
            <a:solidFill>
              <a:srgbClr val="C4FF01"/>
            </a:solidFill>
            <a:prstDash val="solid"/>
            <a:miter/>
          </a:ln>
        </p:spPr>
      </p:sp>
      <p:sp>
        <p:nvSpPr>
          <p:cNvPr id="3" name="AutoShape 3"/>
          <p:cNvSpPr/>
          <p:nvPr/>
        </p:nvSpPr>
        <p:spPr>
          <a:xfrm>
            <a:off x="886024" y="5808289"/>
            <a:ext cx="4877563" cy="3304857"/>
          </a:xfrm>
          <a:prstGeom prst="rect">
            <a:avLst/>
          </a:prstGeom>
          <a:solidFill>
            <a:srgbClr val="FFFFFF"/>
          </a:solidFill>
          <a:ln w="38100" cap="sq">
            <a:solidFill>
              <a:srgbClr val="C4FF01"/>
            </a:solidFill>
            <a:prstDash val="solid"/>
            <a:miter/>
          </a:ln>
        </p:spPr>
      </p:sp>
      <p:grpSp>
        <p:nvGrpSpPr>
          <p:cNvPr id="4" name="Group 4"/>
          <p:cNvGrpSpPr/>
          <p:nvPr/>
        </p:nvGrpSpPr>
        <p:grpSpPr>
          <a:xfrm>
            <a:off x="2129125" y="5994588"/>
            <a:ext cx="2391361" cy="419100"/>
            <a:chOff x="0" y="0"/>
            <a:chExt cx="629823" cy="110380"/>
          </a:xfrm>
        </p:grpSpPr>
        <p:sp>
          <p:nvSpPr>
            <p:cNvPr id="5" name="Freeform 5"/>
            <p:cNvSpPr/>
            <p:nvPr/>
          </p:nvSpPr>
          <p:spPr>
            <a:xfrm>
              <a:off x="0" y="0"/>
              <a:ext cx="629823" cy="110380"/>
            </a:xfrm>
            <a:custGeom>
              <a:avLst/>
              <a:gdLst/>
              <a:ahLst/>
              <a:cxnLst/>
              <a:rect l="l" t="t" r="r" b="b"/>
              <a:pathLst>
                <a:path w="629823" h="110380">
                  <a:moveTo>
                    <a:pt x="55190" y="0"/>
                  </a:moveTo>
                  <a:lnTo>
                    <a:pt x="574633" y="0"/>
                  </a:lnTo>
                  <a:cubicBezTo>
                    <a:pt x="589271" y="0"/>
                    <a:pt x="603309" y="5815"/>
                    <a:pt x="613659" y="16165"/>
                  </a:cubicBezTo>
                  <a:cubicBezTo>
                    <a:pt x="624009" y="26515"/>
                    <a:pt x="629823" y="40553"/>
                    <a:pt x="629823" y="55190"/>
                  </a:cubicBezTo>
                  <a:lnTo>
                    <a:pt x="629823" y="55190"/>
                  </a:lnTo>
                  <a:cubicBezTo>
                    <a:pt x="629823" y="69827"/>
                    <a:pt x="624009" y="83865"/>
                    <a:pt x="613659" y="94215"/>
                  </a:cubicBezTo>
                  <a:cubicBezTo>
                    <a:pt x="603309" y="104566"/>
                    <a:pt x="589271" y="110380"/>
                    <a:pt x="574633" y="110380"/>
                  </a:cubicBezTo>
                  <a:lnTo>
                    <a:pt x="55190" y="110380"/>
                  </a:lnTo>
                  <a:cubicBezTo>
                    <a:pt x="40553" y="110380"/>
                    <a:pt x="26515" y="104566"/>
                    <a:pt x="16165" y="94215"/>
                  </a:cubicBezTo>
                  <a:cubicBezTo>
                    <a:pt x="5815" y="83865"/>
                    <a:pt x="0" y="69827"/>
                    <a:pt x="0" y="55190"/>
                  </a:cubicBezTo>
                  <a:lnTo>
                    <a:pt x="0" y="55190"/>
                  </a:lnTo>
                  <a:cubicBezTo>
                    <a:pt x="0" y="40553"/>
                    <a:pt x="5815" y="26515"/>
                    <a:pt x="16165" y="16165"/>
                  </a:cubicBezTo>
                  <a:cubicBezTo>
                    <a:pt x="26515" y="5815"/>
                    <a:pt x="40553" y="0"/>
                    <a:pt x="55190" y="0"/>
                  </a:cubicBezTo>
                  <a:close/>
                </a:path>
              </a:pathLst>
            </a:custGeom>
            <a:solidFill>
              <a:srgbClr val="C4FF01"/>
            </a:solidFill>
            <a:ln cap="rnd">
              <a:noFill/>
              <a:prstDash val="solid"/>
              <a:round/>
            </a:ln>
          </p:spPr>
          <p:txBody>
            <a:bodyPr bIns="182880"/>
            <a:lstStyle/>
            <a:p>
              <a:endParaRPr lang="en-US"/>
            </a:p>
          </p:txBody>
        </p:sp>
        <p:sp>
          <p:nvSpPr>
            <p:cNvPr id="6" name="TextBox 6"/>
            <p:cNvSpPr txBox="1"/>
            <p:nvPr/>
          </p:nvSpPr>
          <p:spPr>
            <a:xfrm>
              <a:off x="0" y="85725"/>
              <a:ext cx="629823" cy="24655"/>
            </a:xfrm>
            <a:prstGeom prst="rect">
              <a:avLst/>
            </a:prstGeom>
          </p:spPr>
          <p:txBody>
            <a:bodyPr lIns="0" tIns="0" rIns="0" bIns="182880" rtlCol="0" anchor="ctr"/>
            <a:lstStyle/>
            <a:p>
              <a:pPr marL="323850" lvl="1" indent="-161925" algn="l">
                <a:lnSpc>
                  <a:spcPts val="750"/>
                </a:lnSpc>
                <a:spcBef>
                  <a:spcPct val="0"/>
                </a:spcBef>
                <a:buFont typeface="Arial"/>
                <a:buChar char="•"/>
              </a:pPr>
              <a:r>
                <a:rPr lang="en-US" sz="1500" u="none" strike="noStrike">
                  <a:solidFill>
                    <a:srgbClr val="000000"/>
                  </a:solidFill>
                  <a:latin typeface="Poppins Medium"/>
                </a:rPr>
                <a:t>Increased Efficiency</a:t>
              </a:r>
            </a:p>
          </p:txBody>
        </p:sp>
      </p:grpSp>
      <p:sp>
        <p:nvSpPr>
          <p:cNvPr id="7" name="AutoShape 7"/>
          <p:cNvSpPr/>
          <p:nvPr/>
        </p:nvSpPr>
        <p:spPr>
          <a:xfrm>
            <a:off x="6777796" y="1308149"/>
            <a:ext cx="4877563" cy="3263712"/>
          </a:xfrm>
          <a:prstGeom prst="rect">
            <a:avLst/>
          </a:prstGeom>
          <a:solidFill>
            <a:srgbClr val="E7FF98"/>
          </a:solidFill>
          <a:ln w="38100" cap="sq">
            <a:solidFill>
              <a:srgbClr val="C4FF01"/>
            </a:solidFill>
            <a:prstDash val="solid"/>
            <a:miter/>
          </a:ln>
        </p:spPr>
      </p:sp>
      <p:sp>
        <p:nvSpPr>
          <p:cNvPr id="8" name="AutoShape 8"/>
          <p:cNvSpPr/>
          <p:nvPr/>
        </p:nvSpPr>
        <p:spPr>
          <a:xfrm>
            <a:off x="6632641" y="1121850"/>
            <a:ext cx="4877563" cy="3304857"/>
          </a:xfrm>
          <a:prstGeom prst="rect">
            <a:avLst/>
          </a:prstGeom>
          <a:solidFill>
            <a:srgbClr val="FFFFFF"/>
          </a:solidFill>
          <a:ln w="38100" cap="sq">
            <a:solidFill>
              <a:srgbClr val="C4FF01"/>
            </a:solidFill>
            <a:prstDash val="solid"/>
            <a:miter/>
          </a:ln>
        </p:spPr>
      </p:sp>
      <p:grpSp>
        <p:nvGrpSpPr>
          <p:cNvPr id="9" name="Group 9"/>
          <p:cNvGrpSpPr/>
          <p:nvPr/>
        </p:nvGrpSpPr>
        <p:grpSpPr>
          <a:xfrm>
            <a:off x="7445306" y="1308149"/>
            <a:ext cx="3252233" cy="514350"/>
            <a:chOff x="0" y="0"/>
            <a:chExt cx="856555" cy="135467"/>
          </a:xfrm>
        </p:grpSpPr>
        <p:sp>
          <p:nvSpPr>
            <p:cNvPr id="10" name="Freeform 10"/>
            <p:cNvSpPr/>
            <p:nvPr/>
          </p:nvSpPr>
          <p:spPr>
            <a:xfrm>
              <a:off x="0" y="0"/>
              <a:ext cx="856555" cy="135467"/>
            </a:xfrm>
            <a:custGeom>
              <a:avLst/>
              <a:gdLst/>
              <a:ahLst/>
              <a:cxnLst/>
              <a:rect l="l" t="t" r="r" b="b"/>
              <a:pathLst>
                <a:path w="856555" h="135467">
                  <a:moveTo>
                    <a:pt x="67733" y="0"/>
                  </a:moveTo>
                  <a:lnTo>
                    <a:pt x="788822" y="0"/>
                  </a:lnTo>
                  <a:cubicBezTo>
                    <a:pt x="806786" y="0"/>
                    <a:pt x="824014" y="7136"/>
                    <a:pt x="836717" y="19839"/>
                  </a:cubicBezTo>
                  <a:cubicBezTo>
                    <a:pt x="849419" y="32541"/>
                    <a:pt x="856555" y="49769"/>
                    <a:pt x="856555" y="67733"/>
                  </a:cubicBezTo>
                  <a:lnTo>
                    <a:pt x="856555" y="67733"/>
                  </a:lnTo>
                  <a:cubicBezTo>
                    <a:pt x="856555" y="105141"/>
                    <a:pt x="826230" y="135467"/>
                    <a:pt x="788822" y="135467"/>
                  </a:cubicBezTo>
                  <a:lnTo>
                    <a:pt x="67733" y="135467"/>
                  </a:lnTo>
                  <a:cubicBezTo>
                    <a:pt x="49769" y="135467"/>
                    <a:pt x="32541" y="128331"/>
                    <a:pt x="19839" y="115628"/>
                  </a:cubicBezTo>
                  <a:cubicBezTo>
                    <a:pt x="7136" y="102926"/>
                    <a:pt x="0" y="85697"/>
                    <a:pt x="0" y="67733"/>
                  </a:cubicBezTo>
                  <a:lnTo>
                    <a:pt x="0" y="67733"/>
                  </a:lnTo>
                  <a:cubicBezTo>
                    <a:pt x="0" y="49769"/>
                    <a:pt x="7136" y="32541"/>
                    <a:pt x="19839" y="19839"/>
                  </a:cubicBezTo>
                  <a:cubicBezTo>
                    <a:pt x="32541" y="7136"/>
                    <a:pt x="49769" y="0"/>
                    <a:pt x="67733" y="0"/>
                  </a:cubicBezTo>
                  <a:close/>
                </a:path>
              </a:pathLst>
            </a:custGeom>
            <a:solidFill>
              <a:srgbClr val="E7FF98"/>
            </a:solidFill>
            <a:ln cap="rnd">
              <a:noFill/>
              <a:prstDash val="solid"/>
              <a:round/>
            </a:ln>
          </p:spPr>
          <p:txBody>
            <a:bodyPr bIns="182880"/>
            <a:lstStyle/>
            <a:p>
              <a:endParaRPr lang="en-US"/>
            </a:p>
          </p:txBody>
        </p:sp>
        <p:sp>
          <p:nvSpPr>
            <p:cNvPr id="11" name="TextBox 11"/>
            <p:cNvSpPr txBox="1"/>
            <p:nvPr/>
          </p:nvSpPr>
          <p:spPr>
            <a:xfrm>
              <a:off x="0" y="85725"/>
              <a:ext cx="856555" cy="49742"/>
            </a:xfrm>
            <a:prstGeom prst="rect">
              <a:avLst/>
            </a:prstGeom>
          </p:spPr>
          <p:txBody>
            <a:bodyPr lIns="0" tIns="0" rIns="0" bIns="182880" rtlCol="0" anchor="ctr"/>
            <a:lstStyle/>
            <a:p>
              <a:pPr marL="323850" lvl="1" indent="-161925" algn="l">
                <a:lnSpc>
                  <a:spcPts val="750"/>
                </a:lnSpc>
                <a:spcBef>
                  <a:spcPct val="0"/>
                </a:spcBef>
                <a:buFont typeface="Arial"/>
                <a:buChar char="•"/>
              </a:pPr>
              <a:r>
                <a:rPr lang="en-US" sz="1500" u="none" strike="noStrike">
                  <a:solidFill>
                    <a:srgbClr val="000000"/>
                  </a:solidFill>
                  <a:latin typeface="Poppins Medium"/>
                </a:rPr>
                <a:t>Preservation of Data Integrity</a:t>
              </a:r>
            </a:p>
          </p:txBody>
        </p:sp>
      </p:grpSp>
      <p:sp>
        <p:nvSpPr>
          <p:cNvPr id="12" name="AutoShape 12"/>
          <p:cNvSpPr/>
          <p:nvPr/>
        </p:nvSpPr>
        <p:spPr>
          <a:xfrm>
            <a:off x="12381737" y="5994588"/>
            <a:ext cx="4877563" cy="3263712"/>
          </a:xfrm>
          <a:prstGeom prst="rect">
            <a:avLst/>
          </a:prstGeom>
          <a:solidFill>
            <a:srgbClr val="E7FF98"/>
          </a:solidFill>
          <a:ln w="38100" cap="sq">
            <a:solidFill>
              <a:srgbClr val="C4FF01"/>
            </a:solidFill>
            <a:prstDash val="solid"/>
            <a:miter/>
          </a:ln>
        </p:spPr>
      </p:sp>
      <p:sp>
        <p:nvSpPr>
          <p:cNvPr id="13" name="AutoShape 13"/>
          <p:cNvSpPr/>
          <p:nvPr/>
        </p:nvSpPr>
        <p:spPr>
          <a:xfrm>
            <a:off x="12236582" y="5808289"/>
            <a:ext cx="4877563" cy="3304857"/>
          </a:xfrm>
          <a:prstGeom prst="rect">
            <a:avLst/>
          </a:prstGeom>
          <a:solidFill>
            <a:srgbClr val="FFFFFF"/>
          </a:solidFill>
          <a:ln w="38100" cap="sq">
            <a:solidFill>
              <a:srgbClr val="C4FF01"/>
            </a:solidFill>
            <a:prstDash val="solid"/>
            <a:miter/>
          </a:ln>
        </p:spPr>
      </p:sp>
      <p:grpSp>
        <p:nvGrpSpPr>
          <p:cNvPr id="14" name="Group 14"/>
          <p:cNvGrpSpPr/>
          <p:nvPr/>
        </p:nvGrpSpPr>
        <p:grpSpPr>
          <a:xfrm>
            <a:off x="12767258" y="5994588"/>
            <a:ext cx="3957107" cy="419100"/>
            <a:chOff x="0" y="0"/>
            <a:chExt cx="1042201" cy="110380"/>
          </a:xfrm>
        </p:grpSpPr>
        <p:sp>
          <p:nvSpPr>
            <p:cNvPr id="15" name="Freeform 15"/>
            <p:cNvSpPr/>
            <p:nvPr/>
          </p:nvSpPr>
          <p:spPr>
            <a:xfrm>
              <a:off x="0" y="0"/>
              <a:ext cx="1042201" cy="110380"/>
            </a:xfrm>
            <a:custGeom>
              <a:avLst/>
              <a:gdLst/>
              <a:ahLst/>
              <a:cxnLst/>
              <a:rect l="l" t="t" r="r" b="b"/>
              <a:pathLst>
                <a:path w="1042201" h="110380">
                  <a:moveTo>
                    <a:pt x="55190" y="0"/>
                  </a:moveTo>
                  <a:lnTo>
                    <a:pt x="987011" y="0"/>
                  </a:lnTo>
                  <a:cubicBezTo>
                    <a:pt x="1017492" y="0"/>
                    <a:pt x="1042201" y="24709"/>
                    <a:pt x="1042201" y="55190"/>
                  </a:cubicBezTo>
                  <a:lnTo>
                    <a:pt x="1042201" y="55190"/>
                  </a:lnTo>
                  <a:cubicBezTo>
                    <a:pt x="1042201" y="69827"/>
                    <a:pt x="1036386" y="83865"/>
                    <a:pt x="1026036" y="94215"/>
                  </a:cubicBezTo>
                  <a:cubicBezTo>
                    <a:pt x="1015686" y="104566"/>
                    <a:pt x="1001648" y="110380"/>
                    <a:pt x="987011" y="110380"/>
                  </a:cubicBezTo>
                  <a:lnTo>
                    <a:pt x="55190" y="110380"/>
                  </a:lnTo>
                  <a:cubicBezTo>
                    <a:pt x="40553" y="110380"/>
                    <a:pt x="26515" y="104566"/>
                    <a:pt x="16165" y="94215"/>
                  </a:cubicBezTo>
                  <a:cubicBezTo>
                    <a:pt x="5815" y="83865"/>
                    <a:pt x="0" y="69827"/>
                    <a:pt x="0" y="55190"/>
                  </a:cubicBezTo>
                  <a:lnTo>
                    <a:pt x="0" y="55190"/>
                  </a:lnTo>
                  <a:cubicBezTo>
                    <a:pt x="0" y="40553"/>
                    <a:pt x="5815" y="26515"/>
                    <a:pt x="16165" y="16165"/>
                  </a:cubicBezTo>
                  <a:cubicBezTo>
                    <a:pt x="26515" y="5815"/>
                    <a:pt x="40553" y="0"/>
                    <a:pt x="55190" y="0"/>
                  </a:cubicBezTo>
                  <a:close/>
                </a:path>
              </a:pathLst>
            </a:custGeom>
            <a:solidFill>
              <a:srgbClr val="E7FF98"/>
            </a:solidFill>
            <a:ln cap="rnd">
              <a:noFill/>
              <a:prstDash val="solid"/>
              <a:round/>
            </a:ln>
          </p:spPr>
          <p:txBody>
            <a:bodyPr bIns="182880"/>
            <a:lstStyle/>
            <a:p>
              <a:endParaRPr lang="en-US"/>
            </a:p>
          </p:txBody>
        </p:sp>
        <p:sp>
          <p:nvSpPr>
            <p:cNvPr id="16" name="TextBox 16"/>
            <p:cNvSpPr txBox="1"/>
            <p:nvPr/>
          </p:nvSpPr>
          <p:spPr>
            <a:xfrm>
              <a:off x="0" y="85725"/>
              <a:ext cx="1042201" cy="24655"/>
            </a:xfrm>
            <a:prstGeom prst="rect">
              <a:avLst/>
            </a:prstGeom>
          </p:spPr>
          <p:txBody>
            <a:bodyPr lIns="0" tIns="0" rIns="0" bIns="182880" rtlCol="0" anchor="ctr"/>
            <a:lstStyle/>
            <a:p>
              <a:pPr marL="323850" lvl="1" indent="-161925" algn="l">
                <a:lnSpc>
                  <a:spcPts val="750"/>
                </a:lnSpc>
                <a:spcBef>
                  <a:spcPct val="0"/>
                </a:spcBef>
                <a:buFont typeface="Arial"/>
                <a:buChar char="•"/>
              </a:pPr>
              <a:r>
                <a:rPr lang="en-US" sz="1500" u="none" strike="noStrike">
                  <a:solidFill>
                    <a:srgbClr val="000000"/>
                  </a:solidFill>
                  <a:latin typeface="Poppins Medium"/>
                </a:rPr>
                <a:t>Facilitation of Backup and Archiving</a:t>
              </a:r>
            </a:p>
          </p:txBody>
        </p:sp>
      </p:grpSp>
      <p:grpSp>
        <p:nvGrpSpPr>
          <p:cNvPr id="17" name="Group 17"/>
          <p:cNvGrpSpPr/>
          <p:nvPr/>
        </p:nvGrpSpPr>
        <p:grpSpPr>
          <a:xfrm>
            <a:off x="740869" y="1028700"/>
            <a:ext cx="5022718" cy="3304857"/>
            <a:chOff x="0" y="0"/>
            <a:chExt cx="923474" cy="607629"/>
          </a:xfrm>
        </p:grpSpPr>
        <p:sp>
          <p:nvSpPr>
            <p:cNvPr id="18" name="Freeform 18"/>
            <p:cNvSpPr/>
            <p:nvPr/>
          </p:nvSpPr>
          <p:spPr>
            <a:xfrm>
              <a:off x="0" y="0"/>
              <a:ext cx="923474" cy="607629"/>
            </a:xfrm>
            <a:custGeom>
              <a:avLst/>
              <a:gdLst/>
              <a:ahLst/>
              <a:cxnLst/>
              <a:rect l="l" t="t" r="r" b="b"/>
              <a:pathLst>
                <a:path w="923474" h="607629">
                  <a:moveTo>
                    <a:pt x="60114" y="0"/>
                  </a:moveTo>
                  <a:lnTo>
                    <a:pt x="863360" y="0"/>
                  </a:lnTo>
                  <a:cubicBezTo>
                    <a:pt x="879303" y="0"/>
                    <a:pt x="894594" y="6333"/>
                    <a:pt x="905867" y="17607"/>
                  </a:cubicBezTo>
                  <a:cubicBezTo>
                    <a:pt x="917141" y="28880"/>
                    <a:pt x="923474" y="44171"/>
                    <a:pt x="923474" y="60114"/>
                  </a:cubicBezTo>
                  <a:lnTo>
                    <a:pt x="923474" y="547515"/>
                  </a:lnTo>
                  <a:cubicBezTo>
                    <a:pt x="923474" y="580715"/>
                    <a:pt x="896560" y="607629"/>
                    <a:pt x="863360" y="607629"/>
                  </a:cubicBezTo>
                  <a:lnTo>
                    <a:pt x="60114" y="607629"/>
                  </a:lnTo>
                  <a:cubicBezTo>
                    <a:pt x="26914" y="607629"/>
                    <a:pt x="0" y="580715"/>
                    <a:pt x="0" y="547515"/>
                  </a:cubicBezTo>
                  <a:lnTo>
                    <a:pt x="0" y="60114"/>
                  </a:lnTo>
                  <a:cubicBezTo>
                    <a:pt x="0" y="26914"/>
                    <a:pt x="26914" y="0"/>
                    <a:pt x="60114" y="0"/>
                  </a:cubicBezTo>
                  <a:close/>
                </a:path>
              </a:pathLst>
            </a:custGeom>
            <a:blipFill>
              <a:blip r:embed="rId2"/>
              <a:stretch>
                <a:fillRect t="-630" b="-630"/>
              </a:stretch>
            </a:blipFill>
            <a:ln w="38100" cap="rnd">
              <a:solidFill>
                <a:srgbClr val="000000"/>
              </a:solidFill>
              <a:prstDash val="solid"/>
              <a:round/>
            </a:ln>
          </p:spPr>
        </p:sp>
      </p:grpSp>
      <p:grpSp>
        <p:nvGrpSpPr>
          <p:cNvPr id="19" name="Group 19"/>
          <p:cNvGrpSpPr/>
          <p:nvPr/>
        </p:nvGrpSpPr>
        <p:grpSpPr>
          <a:xfrm>
            <a:off x="6632641" y="5808289"/>
            <a:ext cx="5022718" cy="3304857"/>
            <a:chOff x="0" y="0"/>
            <a:chExt cx="923474" cy="607629"/>
          </a:xfrm>
        </p:grpSpPr>
        <p:sp>
          <p:nvSpPr>
            <p:cNvPr id="20" name="Freeform 20"/>
            <p:cNvSpPr/>
            <p:nvPr/>
          </p:nvSpPr>
          <p:spPr>
            <a:xfrm>
              <a:off x="0" y="0"/>
              <a:ext cx="923474" cy="607629"/>
            </a:xfrm>
            <a:custGeom>
              <a:avLst/>
              <a:gdLst/>
              <a:ahLst/>
              <a:cxnLst/>
              <a:rect l="l" t="t" r="r" b="b"/>
              <a:pathLst>
                <a:path w="923474" h="607629">
                  <a:moveTo>
                    <a:pt x="60114" y="0"/>
                  </a:moveTo>
                  <a:lnTo>
                    <a:pt x="863360" y="0"/>
                  </a:lnTo>
                  <a:cubicBezTo>
                    <a:pt x="879303" y="0"/>
                    <a:pt x="894594" y="6333"/>
                    <a:pt x="905867" y="17607"/>
                  </a:cubicBezTo>
                  <a:cubicBezTo>
                    <a:pt x="917141" y="28880"/>
                    <a:pt x="923474" y="44171"/>
                    <a:pt x="923474" y="60114"/>
                  </a:cubicBezTo>
                  <a:lnTo>
                    <a:pt x="923474" y="547515"/>
                  </a:lnTo>
                  <a:cubicBezTo>
                    <a:pt x="923474" y="580715"/>
                    <a:pt x="896560" y="607629"/>
                    <a:pt x="863360" y="607629"/>
                  </a:cubicBezTo>
                  <a:lnTo>
                    <a:pt x="60114" y="607629"/>
                  </a:lnTo>
                  <a:cubicBezTo>
                    <a:pt x="26914" y="607629"/>
                    <a:pt x="0" y="580715"/>
                    <a:pt x="0" y="547515"/>
                  </a:cubicBezTo>
                  <a:lnTo>
                    <a:pt x="0" y="60114"/>
                  </a:lnTo>
                  <a:cubicBezTo>
                    <a:pt x="0" y="26914"/>
                    <a:pt x="26914" y="0"/>
                    <a:pt x="60114" y="0"/>
                  </a:cubicBezTo>
                  <a:close/>
                </a:path>
              </a:pathLst>
            </a:custGeom>
            <a:blipFill>
              <a:blip r:embed="rId3"/>
              <a:stretch>
                <a:fillRect l="-6750" r="-6750"/>
              </a:stretch>
            </a:blipFill>
            <a:ln w="38100" cap="rnd">
              <a:solidFill>
                <a:srgbClr val="000000"/>
              </a:solidFill>
              <a:prstDash val="solid"/>
              <a:round/>
            </a:ln>
          </p:spPr>
        </p:sp>
      </p:grpSp>
      <p:grpSp>
        <p:nvGrpSpPr>
          <p:cNvPr id="21" name="Group 21"/>
          <p:cNvGrpSpPr/>
          <p:nvPr/>
        </p:nvGrpSpPr>
        <p:grpSpPr>
          <a:xfrm>
            <a:off x="12236582" y="1121850"/>
            <a:ext cx="5022718" cy="3304857"/>
            <a:chOff x="0" y="0"/>
            <a:chExt cx="923474" cy="607629"/>
          </a:xfrm>
        </p:grpSpPr>
        <p:sp>
          <p:nvSpPr>
            <p:cNvPr id="22" name="Freeform 22"/>
            <p:cNvSpPr/>
            <p:nvPr/>
          </p:nvSpPr>
          <p:spPr>
            <a:xfrm>
              <a:off x="0" y="0"/>
              <a:ext cx="923474" cy="607629"/>
            </a:xfrm>
            <a:custGeom>
              <a:avLst/>
              <a:gdLst/>
              <a:ahLst/>
              <a:cxnLst/>
              <a:rect l="l" t="t" r="r" b="b"/>
              <a:pathLst>
                <a:path w="923474" h="607629">
                  <a:moveTo>
                    <a:pt x="60114" y="0"/>
                  </a:moveTo>
                  <a:lnTo>
                    <a:pt x="863360" y="0"/>
                  </a:lnTo>
                  <a:cubicBezTo>
                    <a:pt x="879303" y="0"/>
                    <a:pt x="894594" y="6333"/>
                    <a:pt x="905867" y="17607"/>
                  </a:cubicBezTo>
                  <a:cubicBezTo>
                    <a:pt x="917141" y="28880"/>
                    <a:pt x="923474" y="44171"/>
                    <a:pt x="923474" y="60114"/>
                  </a:cubicBezTo>
                  <a:lnTo>
                    <a:pt x="923474" y="547515"/>
                  </a:lnTo>
                  <a:cubicBezTo>
                    <a:pt x="923474" y="580715"/>
                    <a:pt x="896560" y="607629"/>
                    <a:pt x="863360" y="607629"/>
                  </a:cubicBezTo>
                  <a:lnTo>
                    <a:pt x="60114" y="607629"/>
                  </a:lnTo>
                  <a:cubicBezTo>
                    <a:pt x="26914" y="607629"/>
                    <a:pt x="0" y="580715"/>
                    <a:pt x="0" y="547515"/>
                  </a:cubicBezTo>
                  <a:lnTo>
                    <a:pt x="0" y="60114"/>
                  </a:lnTo>
                  <a:cubicBezTo>
                    <a:pt x="0" y="26914"/>
                    <a:pt x="26914" y="0"/>
                    <a:pt x="60114" y="0"/>
                  </a:cubicBezTo>
                  <a:close/>
                </a:path>
              </a:pathLst>
            </a:custGeom>
            <a:blipFill>
              <a:blip r:embed="rId4"/>
              <a:stretch>
                <a:fillRect t="-5006" b="-5006"/>
              </a:stretch>
            </a:blipFill>
            <a:ln w="38100" cap="rnd">
              <a:solidFill>
                <a:srgbClr val="000000"/>
              </a:solidFill>
              <a:prstDash val="solid"/>
              <a:round/>
            </a:ln>
          </p:spPr>
        </p:sp>
      </p:grpSp>
      <p:sp>
        <p:nvSpPr>
          <p:cNvPr id="23" name="AutoShape 23"/>
          <p:cNvSpPr/>
          <p:nvPr/>
        </p:nvSpPr>
        <p:spPr>
          <a:xfrm>
            <a:off x="3448432" y="4741380"/>
            <a:ext cx="0" cy="804239"/>
          </a:xfrm>
          <a:prstGeom prst="line">
            <a:avLst/>
          </a:prstGeom>
          <a:ln w="38100" cap="flat">
            <a:solidFill>
              <a:srgbClr val="000000"/>
            </a:solidFill>
            <a:prstDash val="solid"/>
            <a:headEnd type="diamond" w="lg" len="lg"/>
            <a:tailEnd type="diamond" w="lg" len="lg"/>
          </a:ln>
        </p:spPr>
      </p:sp>
      <p:sp>
        <p:nvSpPr>
          <p:cNvPr id="24" name="AutoShape 24"/>
          <p:cNvSpPr/>
          <p:nvPr/>
        </p:nvSpPr>
        <p:spPr>
          <a:xfrm>
            <a:off x="9052373" y="4741380"/>
            <a:ext cx="0" cy="804239"/>
          </a:xfrm>
          <a:prstGeom prst="line">
            <a:avLst/>
          </a:prstGeom>
          <a:ln w="38100" cap="flat">
            <a:solidFill>
              <a:srgbClr val="000000"/>
            </a:solidFill>
            <a:prstDash val="solid"/>
            <a:headEnd type="diamond" w="lg" len="lg"/>
            <a:tailEnd type="diamond" w="lg" len="lg"/>
          </a:ln>
        </p:spPr>
      </p:sp>
      <p:sp>
        <p:nvSpPr>
          <p:cNvPr id="25" name="AutoShape 25"/>
          <p:cNvSpPr/>
          <p:nvPr/>
        </p:nvSpPr>
        <p:spPr>
          <a:xfrm>
            <a:off x="14839568" y="4741380"/>
            <a:ext cx="0" cy="804239"/>
          </a:xfrm>
          <a:prstGeom prst="line">
            <a:avLst/>
          </a:prstGeom>
          <a:ln w="38100" cap="flat">
            <a:solidFill>
              <a:srgbClr val="000000"/>
            </a:solidFill>
            <a:prstDash val="solid"/>
            <a:headEnd type="diamond" w="lg" len="lg"/>
            <a:tailEnd type="diamond" w="lg" len="lg"/>
          </a:ln>
        </p:spPr>
      </p:sp>
      <p:sp>
        <p:nvSpPr>
          <p:cNvPr id="26" name="TextBox 26"/>
          <p:cNvSpPr txBox="1"/>
          <p:nvPr/>
        </p:nvSpPr>
        <p:spPr>
          <a:xfrm>
            <a:off x="1193411" y="6692994"/>
            <a:ext cx="4262787" cy="1733550"/>
          </a:xfrm>
          <a:prstGeom prst="rect">
            <a:avLst/>
          </a:prstGeom>
        </p:spPr>
        <p:txBody>
          <a:bodyPr lIns="0" tIns="0" rIns="0" bIns="0" rtlCol="0" anchor="t">
            <a:spAutoFit/>
          </a:bodyPr>
          <a:lstStyle/>
          <a:p>
            <a:pPr marL="0" lvl="0" indent="0" algn="just">
              <a:lnSpc>
                <a:spcPts val="2279"/>
              </a:lnSpc>
              <a:spcBef>
                <a:spcPct val="0"/>
              </a:spcBef>
            </a:pPr>
            <a:r>
              <a:rPr lang="en-US" sz="1899" u="none" strike="noStrike">
                <a:solidFill>
                  <a:srgbClr val="000000"/>
                </a:solidFill>
                <a:latin typeface="Poppins Medium"/>
              </a:rPr>
              <a:t>Compressed files optimize storage space, enhancing system performance by reducing read/write time. They're processed faster, aiding data retrieval and manipulation.</a:t>
            </a:r>
          </a:p>
        </p:txBody>
      </p:sp>
      <p:sp>
        <p:nvSpPr>
          <p:cNvPr id="27" name="TextBox 27"/>
          <p:cNvSpPr txBox="1"/>
          <p:nvPr/>
        </p:nvSpPr>
        <p:spPr>
          <a:xfrm>
            <a:off x="6902059" y="1984981"/>
            <a:ext cx="4338727" cy="2019300"/>
          </a:xfrm>
          <a:prstGeom prst="rect">
            <a:avLst/>
          </a:prstGeom>
        </p:spPr>
        <p:txBody>
          <a:bodyPr lIns="0" tIns="0" rIns="0" bIns="0" rtlCol="0" anchor="t">
            <a:spAutoFit/>
          </a:bodyPr>
          <a:lstStyle/>
          <a:p>
            <a:pPr marL="0" lvl="0" indent="0" algn="just">
              <a:lnSpc>
                <a:spcPts val="2279"/>
              </a:lnSpc>
              <a:spcBef>
                <a:spcPct val="0"/>
              </a:spcBef>
            </a:pPr>
            <a:r>
              <a:rPr lang="en-US" sz="1899" u="none" strike="noStrike">
                <a:solidFill>
                  <a:srgbClr val="000000"/>
                </a:solidFill>
                <a:latin typeface="Poppins Medium"/>
              </a:rPr>
              <a:t>Compression maintains data integrity by preserving key features while eliminating redundancy. Effective algorithms ensure that decompressed data closely matches the original, vital for multimedia fidelity.</a:t>
            </a:r>
          </a:p>
        </p:txBody>
      </p:sp>
      <p:sp>
        <p:nvSpPr>
          <p:cNvPr id="28" name="TextBox 28"/>
          <p:cNvSpPr txBox="1"/>
          <p:nvPr/>
        </p:nvSpPr>
        <p:spPr>
          <a:xfrm>
            <a:off x="12506001" y="6703480"/>
            <a:ext cx="4338727" cy="1447800"/>
          </a:xfrm>
          <a:prstGeom prst="rect">
            <a:avLst/>
          </a:prstGeom>
        </p:spPr>
        <p:txBody>
          <a:bodyPr lIns="0" tIns="0" rIns="0" bIns="0" rtlCol="0" anchor="t">
            <a:spAutoFit/>
          </a:bodyPr>
          <a:lstStyle/>
          <a:p>
            <a:pPr marL="0" lvl="0" indent="0" algn="just">
              <a:lnSpc>
                <a:spcPts val="2279"/>
              </a:lnSpc>
              <a:spcBef>
                <a:spcPct val="0"/>
              </a:spcBef>
            </a:pPr>
            <a:r>
              <a:rPr lang="en-US" sz="1899" u="none" strike="noStrike">
                <a:solidFill>
                  <a:srgbClr val="000000"/>
                </a:solidFill>
                <a:latin typeface="Poppins Medium"/>
              </a:rPr>
              <a:t>Compressed files simplify backup and archiving by reducing storage needs and speeding up data transfer, making the processes more efficient.</a:t>
            </a:r>
          </a:p>
        </p:txBody>
      </p:sp>
    </p:spTree>
  </p:cSld>
  <p:clrMapOvr>
    <a:masterClrMapping/>
  </p:clrMapOvr>
  <p:transition spd="slow">
    <p:strips dir="rd"/>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704850" y="424847"/>
            <a:ext cx="16878300" cy="922020"/>
            <a:chOff x="0" y="0"/>
            <a:chExt cx="4445314" cy="242837"/>
          </a:xfrm>
        </p:grpSpPr>
        <p:sp>
          <p:nvSpPr>
            <p:cNvPr id="3" name="Freeform 3"/>
            <p:cNvSpPr/>
            <p:nvPr/>
          </p:nvSpPr>
          <p:spPr>
            <a:xfrm>
              <a:off x="0" y="0"/>
              <a:ext cx="4445314" cy="242837"/>
            </a:xfrm>
            <a:custGeom>
              <a:avLst/>
              <a:gdLst/>
              <a:ahLst/>
              <a:cxnLst/>
              <a:rect l="l" t="t" r="r" b="b"/>
              <a:pathLst>
                <a:path w="4445314" h="242837">
                  <a:moveTo>
                    <a:pt x="45869" y="0"/>
                  </a:moveTo>
                  <a:lnTo>
                    <a:pt x="4399445" y="0"/>
                  </a:lnTo>
                  <a:cubicBezTo>
                    <a:pt x="4424777" y="0"/>
                    <a:pt x="4445314" y="20536"/>
                    <a:pt x="4445314" y="45869"/>
                  </a:cubicBezTo>
                  <a:lnTo>
                    <a:pt x="4445314" y="196967"/>
                  </a:lnTo>
                  <a:cubicBezTo>
                    <a:pt x="4445314" y="209133"/>
                    <a:pt x="4440481" y="220800"/>
                    <a:pt x="4431879" y="229402"/>
                  </a:cubicBezTo>
                  <a:cubicBezTo>
                    <a:pt x="4423277" y="238004"/>
                    <a:pt x="4411610" y="242837"/>
                    <a:pt x="4399445" y="242837"/>
                  </a:cubicBezTo>
                  <a:lnTo>
                    <a:pt x="45869" y="242837"/>
                  </a:lnTo>
                  <a:cubicBezTo>
                    <a:pt x="20536" y="242837"/>
                    <a:pt x="0" y="222300"/>
                    <a:pt x="0" y="196967"/>
                  </a:cubicBezTo>
                  <a:lnTo>
                    <a:pt x="0" y="45869"/>
                  </a:lnTo>
                  <a:cubicBezTo>
                    <a:pt x="0" y="20536"/>
                    <a:pt x="20536" y="0"/>
                    <a:pt x="45869" y="0"/>
                  </a:cubicBezTo>
                  <a:close/>
                </a:path>
              </a:pathLst>
            </a:custGeom>
            <a:solidFill>
              <a:srgbClr val="9899FF"/>
            </a:solidFill>
          </p:spPr>
        </p:sp>
        <p:sp>
          <p:nvSpPr>
            <p:cNvPr id="4" name="TextBox 4"/>
            <p:cNvSpPr txBox="1"/>
            <p:nvPr/>
          </p:nvSpPr>
          <p:spPr>
            <a:xfrm>
              <a:off x="0" y="-76200"/>
              <a:ext cx="4445314" cy="319037"/>
            </a:xfrm>
            <a:prstGeom prst="rect">
              <a:avLst/>
            </a:prstGeom>
          </p:spPr>
          <p:txBody>
            <a:bodyPr lIns="50800" tIns="237744" rIns="50800" bIns="50800" rtlCol="0" anchor="ctr"/>
            <a:lstStyle/>
            <a:p>
              <a:pPr algn="ctr">
                <a:lnSpc>
                  <a:spcPts val="5599"/>
                </a:lnSpc>
              </a:pPr>
              <a:r>
                <a:rPr lang="en-US" sz="3999" dirty="0">
                  <a:solidFill>
                    <a:srgbClr val="000000"/>
                  </a:solidFill>
                  <a:latin typeface="Open Sans Extra Bold Bold"/>
                </a:rPr>
                <a:t>LOGIC GATES</a:t>
              </a:r>
            </a:p>
          </p:txBody>
        </p:sp>
      </p:grpSp>
      <p:grpSp>
        <p:nvGrpSpPr>
          <p:cNvPr id="5" name="Group 5"/>
          <p:cNvGrpSpPr/>
          <p:nvPr/>
        </p:nvGrpSpPr>
        <p:grpSpPr>
          <a:xfrm>
            <a:off x="704850" y="1878705"/>
            <a:ext cx="11000084" cy="7783140"/>
            <a:chOff x="0" y="0"/>
            <a:chExt cx="2897141" cy="2049881"/>
          </a:xfrm>
        </p:grpSpPr>
        <p:sp>
          <p:nvSpPr>
            <p:cNvPr id="6" name="Freeform 6"/>
            <p:cNvSpPr/>
            <p:nvPr/>
          </p:nvSpPr>
          <p:spPr>
            <a:xfrm>
              <a:off x="0" y="0"/>
              <a:ext cx="2897141" cy="2049880"/>
            </a:xfrm>
            <a:custGeom>
              <a:avLst/>
              <a:gdLst/>
              <a:ahLst/>
              <a:cxnLst/>
              <a:rect l="l" t="t" r="r" b="b"/>
              <a:pathLst>
                <a:path w="2897141" h="2049880">
                  <a:moveTo>
                    <a:pt x="35894" y="0"/>
                  </a:moveTo>
                  <a:lnTo>
                    <a:pt x="2861247" y="0"/>
                  </a:lnTo>
                  <a:cubicBezTo>
                    <a:pt x="2881071" y="0"/>
                    <a:pt x="2897141" y="16070"/>
                    <a:pt x="2897141" y="35894"/>
                  </a:cubicBezTo>
                  <a:lnTo>
                    <a:pt x="2897141" y="2013986"/>
                  </a:lnTo>
                  <a:cubicBezTo>
                    <a:pt x="2897141" y="2033810"/>
                    <a:pt x="2881071" y="2049880"/>
                    <a:pt x="2861247" y="2049880"/>
                  </a:cubicBezTo>
                  <a:lnTo>
                    <a:pt x="35894" y="2049880"/>
                  </a:lnTo>
                  <a:cubicBezTo>
                    <a:pt x="16070" y="2049880"/>
                    <a:pt x="0" y="2033810"/>
                    <a:pt x="0" y="2013986"/>
                  </a:cubicBezTo>
                  <a:lnTo>
                    <a:pt x="0" y="35894"/>
                  </a:lnTo>
                  <a:cubicBezTo>
                    <a:pt x="0" y="16070"/>
                    <a:pt x="16070" y="0"/>
                    <a:pt x="35894" y="0"/>
                  </a:cubicBezTo>
                  <a:close/>
                </a:path>
              </a:pathLst>
            </a:custGeom>
            <a:solidFill>
              <a:srgbClr val="9899FF"/>
            </a:solidFill>
          </p:spPr>
        </p:sp>
        <p:sp>
          <p:nvSpPr>
            <p:cNvPr id="7" name="TextBox 7"/>
            <p:cNvSpPr txBox="1"/>
            <p:nvPr/>
          </p:nvSpPr>
          <p:spPr>
            <a:xfrm>
              <a:off x="0" y="-38100"/>
              <a:ext cx="2897141" cy="208798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82887" y="1878705"/>
            <a:ext cx="5300263" cy="7783140"/>
            <a:chOff x="0" y="0"/>
            <a:chExt cx="1395954" cy="2049881"/>
          </a:xfrm>
        </p:grpSpPr>
        <p:sp>
          <p:nvSpPr>
            <p:cNvPr id="9" name="Freeform 9"/>
            <p:cNvSpPr/>
            <p:nvPr/>
          </p:nvSpPr>
          <p:spPr>
            <a:xfrm>
              <a:off x="0" y="0"/>
              <a:ext cx="1395954" cy="2049880"/>
            </a:xfrm>
            <a:custGeom>
              <a:avLst/>
              <a:gdLst/>
              <a:ahLst/>
              <a:cxnLst/>
              <a:rect l="l" t="t" r="r" b="b"/>
              <a:pathLst>
                <a:path w="1395954" h="2049880">
                  <a:moveTo>
                    <a:pt x="74494" y="0"/>
                  </a:moveTo>
                  <a:lnTo>
                    <a:pt x="1321460" y="0"/>
                  </a:lnTo>
                  <a:cubicBezTo>
                    <a:pt x="1362602" y="0"/>
                    <a:pt x="1395954" y="33352"/>
                    <a:pt x="1395954" y="74494"/>
                  </a:cubicBezTo>
                  <a:lnTo>
                    <a:pt x="1395954" y="1975386"/>
                  </a:lnTo>
                  <a:cubicBezTo>
                    <a:pt x="1395954" y="2016528"/>
                    <a:pt x="1362602" y="2049880"/>
                    <a:pt x="1321460" y="2049880"/>
                  </a:cubicBezTo>
                  <a:lnTo>
                    <a:pt x="74494" y="2049880"/>
                  </a:lnTo>
                  <a:cubicBezTo>
                    <a:pt x="33352" y="2049880"/>
                    <a:pt x="0" y="2016528"/>
                    <a:pt x="0" y="1975386"/>
                  </a:cubicBezTo>
                  <a:lnTo>
                    <a:pt x="0" y="74494"/>
                  </a:lnTo>
                  <a:cubicBezTo>
                    <a:pt x="0" y="33352"/>
                    <a:pt x="33352" y="0"/>
                    <a:pt x="74494" y="0"/>
                  </a:cubicBezTo>
                  <a:close/>
                </a:path>
              </a:pathLst>
            </a:custGeom>
            <a:solidFill>
              <a:srgbClr val="9899FF"/>
            </a:solidFill>
          </p:spPr>
        </p:sp>
        <p:sp>
          <p:nvSpPr>
            <p:cNvPr id="10" name="TextBox 10"/>
            <p:cNvSpPr txBox="1"/>
            <p:nvPr/>
          </p:nvSpPr>
          <p:spPr>
            <a:xfrm>
              <a:off x="0" y="-38100"/>
              <a:ext cx="1395954" cy="2087981"/>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55642" y="2317048"/>
            <a:ext cx="10298501" cy="3453131"/>
          </a:xfrm>
          <a:prstGeom prst="rect">
            <a:avLst/>
          </a:prstGeom>
        </p:spPr>
        <p:txBody>
          <a:bodyPr lIns="0" tIns="0" rIns="0" bIns="0" rtlCol="0" anchor="t">
            <a:spAutoFit/>
          </a:bodyPr>
          <a:lstStyle/>
          <a:p>
            <a:pPr algn="just">
              <a:lnSpc>
                <a:spcPts val="3919"/>
              </a:lnSpc>
            </a:pPr>
            <a:r>
              <a:rPr lang="en-US" sz="2799">
                <a:solidFill>
                  <a:srgbClr val="000000"/>
                </a:solidFill>
                <a:latin typeface="Canva Sans"/>
              </a:rPr>
              <a:t>Logic gates are fundamental building blocks of digital circuits, performing logical operations on one or more binary inputs to produce a single binary output. These gates are crucial in digital electronics and computer science for processing and manipulating binary data. The purpose of logic gates is to implement Boolean functions, which represent logical relationships between binary variables.</a:t>
            </a:r>
          </a:p>
        </p:txBody>
      </p:sp>
      <p:sp>
        <p:nvSpPr>
          <p:cNvPr id="12" name="TextBox 12"/>
          <p:cNvSpPr txBox="1"/>
          <p:nvPr/>
        </p:nvSpPr>
        <p:spPr>
          <a:xfrm>
            <a:off x="1138708" y="6208522"/>
            <a:ext cx="10132368" cy="2957831"/>
          </a:xfrm>
          <a:prstGeom prst="rect">
            <a:avLst/>
          </a:prstGeom>
        </p:spPr>
        <p:txBody>
          <a:bodyPr lIns="0" tIns="0" rIns="0" bIns="0" rtlCol="0" anchor="t">
            <a:spAutoFit/>
          </a:bodyPr>
          <a:lstStyle/>
          <a:p>
            <a:pPr marL="0" lvl="0" indent="0" algn="just">
              <a:lnSpc>
                <a:spcPts val="3919"/>
              </a:lnSpc>
              <a:spcBef>
                <a:spcPct val="0"/>
              </a:spcBef>
            </a:pPr>
            <a:r>
              <a:rPr lang="en-US" sz="2799" u="none" strike="noStrike">
                <a:solidFill>
                  <a:srgbClr val="000000"/>
                </a:solidFill>
                <a:latin typeface="Canva Sans"/>
              </a:rPr>
              <a:t>The purpose of logic gates is to process binary information according to predefined logical rules, enabling the manipulation and transformation of digital data. Each logic gate performs a specific logical operation based on the input values it receives and produces an output accordingly. </a:t>
            </a:r>
          </a:p>
        </p:txBody>
      </p:sp>
      <p:sp>
        <p:nvSpPr>
          <p:cNvPr id="13" name="TextBox 13"/>
          <p:cNvSpPr txBox="1"/>
          <p:nvPr/>
        </p:nvSpPr>
        <p:spPr>
          <a:xfrm>
            <a:off x="13299719" y="3085813"/>
            <a:ext cx="3266599" cy="5207001"/>
          </a:xfrm>
          <a:prstGeom prst="rect">
            <a:avLst/>
          </a:prstGeom>
        </p:spPr>
        <p:txBody>
          <a:bodyPr lIns="0" tIns="0" rIns="0" bIns="0" rtlCol="0" anchor="t">
            <a:spAutoFit/>
          </a:bodyPr>
          <a:lstStyle/>
          <a:p>
            <a:pPr marL="755647" lvl="1" indent="-377824" algn="just">
              <a:lnSpc>
                <a:spcPts val="5949"/>
              </a:lnSpc>
              <a:buFont typeface="Arial"/>
              <a:buChar char="•"/>
            </a:pPr>
            <a:r>
              <a:rPr lang="en-US" sz="3499">
                <a:solidFill>
                  <a:srgbClr val="000000"/>
                </a:solidFill>
                <a:latin typeface="Canva Sans Bold"/>
              </a:rPr>
              <a:t>AND</a:t>
            </a:r>
            <a:r>
              <a:rPr lang="en-US" sz="3499">
                <a:solidFill>
                  <a:srgbClr val="000000"/>
                </a:solidFill>
                <a:latin typeface="Canva Sans"/>
              </a:rPr>
              <a:t> Gate</a:t>
            </a:r>
          </a:p>
          <a:p>
            <a:pPr marL="755647" lvl="1" indent="-377824" algn="just">
              <a:lnSpc>
                <a:spcPts val="5949"/>
              </a:lnSpc>
              <a:buFont typeface="Arial"/>
              <a:buChar char="•"/>
            </a:pPr>
            <a:r>
              <a:rPr lang="en-US" sz="3499">
                <a:solidFill>
                  <a:srgbClr val="000000"/>
                </a:solidFill>
                <a:latin typeface="Canva Sans Bold"/>
              </a:rPr>
              <a:t>OR</a:t>
            </a:r>
            <a:r>
              <a:rPr lang="en-US" sz="3499">
                <a:solidFill>
                  <a:srgbClr val="000000"/>
                </a:solidFill>
                <a:latin typeface="Canva Sans"/>
              </a:rPr>
              <a:t> Gate</a:t>
            </a:r>
          </a:p>
          <a:p>
            <a:pPr marL="755647" lvl="1" indent="-377824" algn="just">
              <a:lnSpc>
                <a:spcPts val="5949"/>
              </a:lnSpc>
              <a:buFont typeface="Arial"/>
              <a:buChar char="•"/>
            </a:pPr>
            <a:r>
              <a:rPr lang="en-US" sz="3499">
                <a:solidFill>
                  <a:srgbClr val="000000"/>
                </a:solidFill>
                <a:latin typeface="Canva Sans Bold"/>
              </a:rPr>
              <a:t>NOT</a:t>
            </a:r>
            <a:r>
              <a:rPr lang="en-US" sz="3499">
                <a:solidFill>
                  <a:srgbClr val="000000"/>
                </a:solidFill>
                <a:latin typeface="Canva Sans"/>
              </a:rPr>
              <a:t> Gate</a:t>
            </a:r>
          </a:p>
          <a:p>
            <a:pPr marL="755647" lvl="1" indent="-377824" algn="just">
              <a:lnSpc>
                <a:spcPts val="5949"/>
              </a:lnSpc>
              <a:buFont typeface="Arial"/>
              <a:buChar char="•"/>
            </a:pPr>
            <a:r>
              <a:rPr lang="en-US" sz="3499">
                <a:solidFill>
                  <a:srgbClr val="000000"/>
                </a:solidFill>
                <a:latin typeface="Canva Sans Bold"/>
              </a:rPr>
              <a:t>NAND</a:t>
            </a:r>
            <a:r>
              <a:rPr lang="en-US" sz="3499">
                <a:solidFill>
                  <a:srgbClr val="000000"/>
                </a:solidFill>
                <a:latin typeface="Canva Sans"/>
              </a:rPr>
              <a:t> Gate</a:t>
            </a:r>
          </a:p>
          <a:p>
            <a:pPr marL="755647" lvl="1" indent="-377824" algn="just">
              <a:lnSpc>
                <a:spcPts val="5949"/>
              </a:lnSpc>
              <a:buFont typeface="Arial"/>
              <a:buChar char="•"/>
            </a:pPr>
            <a:r>
              <a:rPr lang="en-US" sz="3499">
                <a:solidFill>
                  <a:srgbClr val="000000"/>
                </a:solidFill>
                <a:latin typeface="Canva Sans Bold"/>
              </a:rPr>
              <a:t>NOR</a:t>
            </a:r>
            <a:r>
              <a:rPr lang="en-US" sz="3499">
                <a:solidFill>
                  <a:srgbClr val="000000"/>
                </a:solidFill>
                <a:latin typeface="Canva Sans"/>
              </a:rPr>
              <a:t> Gate</a:t>
            </a:r>
          </a:p>
          <a:p>
            <a:pPr marL="755647" lvl="1" indent="-377824" algn="just">
              <a:lnSpc>
                <a:spcPts val="5949"/>
              </a:lnSpc>
              <a:buFont typeface="Arial"/>
              <a:buChar char="•"/>
            </a:pPr>
            <a:r>
              <a:rPr lang="en-US" sz="3499">
                <a:solidFill>
                  <a:srgbClr val="000000"/>
                </a:solidFill>
                <a:latin typeface="Canva Sans Bold"/>
              </a:rPr>
              <a:t>XOR</a:t>
            </a:r>
            <a:r>
              <a:rPr lang="en-US" sz="3499">
                <a:solidFill>
                  <a:srgbClr val="000000"/>
                </a:solidFill>
                <a:latin typeface="Canva Sans"/>
              </a:rPr>
              <a:t> Gate</a:t>
            </a:r>
          </a:p>
          <a:p>
            <a:pPr marL="755647" lvl="1" indent="-377824" algn="just">
              <a:lnSpc>
                <a:spcPts val="5949"/>
              </a:lnSpc>
              <a:buFont typeface="Arial"/>
              <a:buChar char="•"/>
            </a:pPr>
            <a:r>
              <a:rPr lang="en-US" sz="3499">
                <a:solidFill>
                  <a:srgbClr val="000000"/>
                </a:solidFill>
                <a:latin typeface="Canva Sans Bold"/>
              </a:rPr>
              <a:t>XNOR</a:t>
            </a:r>
            <a:r>
              <a:rPr lang="en-US" sz="3499">
                <a:solidFill>
                  <a:srgbClr val="000000"/>
                </a:solidFill>
                <a:latin typeface="Canva Sans"/>
              </a:rPr>
              <a:t> Gate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484961" y="353492"/>
            <a:ext cx="3131408" cy="866569"/>
            <a:chOff x="0" y="0"/>
            <a:chExt cx="812800" cy="224930"/>
          </a:xfrm>
        </p:grpSpPr>
        <p:sp>
          <p:nvSpPr>
            <p:cNvPr id="3" name="Freeform 3"/>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182880"/>
            <a:lstStyle/>
            <a:p>
              <a:endParaRPr lang="en-US"/>
            </a:p>
          </p:txBody>
        </p:sp>
        <p:sp>
          <p:nvSpPr>
            <p:cNvPr id="4" name="TextBox 4"/>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dirty="0">
                  <a:solidFill>
                    <a:srgbClr val="000000"/>
                  </a:solidFill>
                  <a:latin typeface="Poppins Bold"/>
                </a:rPr>
                <a:t>AND GATE</a:t>
              </a:r>
            </a:p>
          </p:txBody>
        </p:sp>
      </p:grpSp>
      <p:grpSp>
        <p:nvGrpSpPr>
          <p:cNvPr id="5" name="Group 5"/>
          <p:cNvGrpSpPr/>
          <p:nvPr/>
        </p:nvGrpSpPr>
        <p:grpSpPr>
          <a:xfrm>
            <a:off x="484961" y="1820136"/>
            <a:ext cx="9474591" cy="3719082"/>
            <a:chOff x="0" y="0"/>
            <a:chExt cx="2282712" cy="896038"/>
          </a:xfrm>
        </p:grpSpPr>
        <p:sp>
          <p:nvSpPr>
            <p:cNvPr id="6" name="Freeform 6"/>
            <p:cNvSpPr/>
            <p:nvPr/>
          </p:nvSpPr>
          <p:spPr>
            <a:xfrm>
              <a:off x="0" y="0"/>
              <a:ext cx="2282712" cy="896038"/>
            </a:xfrm>
            <a:custGeom>
              <a:avLst/>
              <a:gdLst/>
              <a:ahLst/>
              <a:cxnLst/>
              <a:rect l="l" t="t" r="r" b="b"/>
              <a:pathLst>
                <a:path w="2282712" h="896038">
                  <a:moveTo>
                    <a:pt x="40039" y="0"/>
                  </a:moveTo>
                  <a:lnTo>
                    <a:pt x="2242673" y="0"/>
                  </a:lnTo>
                  <a:cubicBezTo>
                    <a:pt x="2264786" y="0"/>
                    <a:pt x="2282712" y="17926"/>
                    <a:pt x="2282712" y="40039"/>
                  </a:cubicBezTo>
                  <a:lnTo>
                    <a:pt x="2282712" y="855999"/>
                  </a:lnTo>
                  <a:cubicBezTo>
                    <a:pt x="2282712" y="866618"/>
                    <a:pt x="2278494" y="876802"/>
                    <a:pt x="2270985" y="884311"/>
                  </a:cubicBezTo>
                  <a:cubicBezTo>
                    <a:pt x="2263476" y="891820"/>
                    <a:pt x="2253292" y="896038"/>
                    <a:pt x="2242673" y="896038"/>
                  </a:cubicBezTo>
                  <a:lnTo>
                    <a:pt x="40039" y="896038"/>
                  </a:lnTo>
                  <a:cubicBezTo>
                    <a:pt x="29420" y="896038"/>
                    <a:pt x="19236" y="891820"/>
                    <a:pt x="11727" y="884311"/>
                  </a:cubicBezTo>
                  <a:cubicBezTo>
                    <a:pt x="4218" y="876802"/>
                    <a:pt x="0" y="866618"/>
                    <a:pt x="0" y="855999"/>
                  </a:cubicBezTo>
                  <a:lnTo>
                    <a:pt x="0" y="40039"/>
                  </a:lnTo>
                  <a:cubicBezTo>
                    <a:pt x="0" y="29420"/>
                    <a:pt x="4218" y="19236"/>
                    <a:pt x="11727" y="11727"/>
                  </a:cubicBezTo>
                  <a:cubicBezTo>
                    <a:pt x="19236" y="4218"/>
                    <a:pt x="29420" y="0"/>
                    <a:pt x="40039" y="0"/>
                  </a:cubicBezTo>
                  <a:close/>
                </a:path>
              </a:pathLst>
            </a:custGeom>
            <a:blipFill>
              <a:blip r:embed="rId2"/>
              <a:stretch>
                <a:fillRect t="-33651" b="-33651"/>
              </a:stretch>
            </a:blipFill>
            <a:ln w="38100" cap="rnd">
              <a:solidFill>
                <a:srgbClr val="000000"/>
              </a:solidFill>
              <a:prstDash val="solid"/>
              <a:round/>
            </a:ln>
          </p:spPr>
        </p:sp>
      </p:grpSp>
      <p:grpSp>
        <p:nvGrpSpPr>
          <p:cNvPr id="7" name="Group 7"/>
          <p:cNvGrpSpPr/>
          <p:nvPr/>
        </p:nvGrpSpPr>
        <p:grpSpPr>
          <a:xfrm>
            <a:off x="484961" y="6137661"/>
            <a:ext cx="9474591" cy="3719082"/>
            <a:chOff x="0" y="0"/>
            <a:chExt cx="2495366" cy="979511"/>
          </a:xfrm>
        </p:grpSpPr>
        <p:sp>
          <p:nvSpPr>
            <p:cNvPr id="8" name="Freeform 8"/>
            <p:cNvSpPr/>
            <p:nvPr/>
          </p:nvSpPr>
          <p:spPr>
            <a:xfrm>
              <a:off x="0" y="0"/>
              <a:ext cx="2495366" cy="979511"/>
            </a:xfrm>
            <a:custGeom>
              <a:avLst/>
              <a:gdLst/>
              <a:ahLst/>
              <a:cxnLst/>
              <a:rect l="l" t="t" r="r" b="b"/>
              <a:pathLst>
                <a:path w="2495366" h="979511">
                  <a:moveTo>
                    <a:pt x="41673" y="0"/>
                  </a:moveTo>
                  <a:lnTo>
                    <a:pt x="2453692" y="0"/>
                  </a:lnTo>
                  <a:cubicBezTo>
                    <a:pt x="2476708" y="0"/>
                    <a:pt x="2495366" y="18658"/>
                    <a:pt x="2495366" y="41673"/>
                  </a:cubicBezTo>
                  <a:lnTo>
                    <a:pt x="2495366" y="937838"/>
                  </a:lnTo>
                  <a:cubicBezTo>
                    <a:pt x="2495366" y="960853"/>
                    <a:pt x="2476708" y="979511"/>
                    <a:pt x="2453692" y="979511"/>
                  </a:cubicBezTo>
                  <a:lnTo>
                    <a:pt x="41673" y="979511"/>
                  </a:lnTo>
                  <a:cubicBezTo>
                    <a:pt x="18658" y="979511"/>
                    <a:pt x="0" y="960853"/>
                    <a:pt x="0" y="937838"/>
                  </a:cubicBezTo>
                  <a:lnTo>
                    <a:pt x="0" y="41673"/>
                  </a:lnTo>
                  <a:cubicBezTo>
                    <a:pt x="0" y="18658"/>
                    <a:pt x="18658" y="0"/>
                    <a:pt x="41673" y="0"/>
                  </a:cubicBezTo>
                  <a:close/>
                </a:path>
              </a:pathLst>
            </a:custGeom>
            <a:solidFill>
              <a:srgbClr val="9899FF"/>
            </a:solidFill>
          </p:spPr>
        </p:sp>
        <p:sp>
          <p:nvSpPr>
            <p:cNvPr id="9" name="TextBox 9"/>
            <p:cNvSpPr txBox="1"/>
            <p:nvPr/>
          </p:nvSpPr>
          <p:spPr>
            <a:xfrm>
              <a:off x="0" y="-85725"/>
              <a:ext cx="2495366" cy="1065236"/>
            </a:xfrm>
            <a:prstGeom prst="rect">
              <a:avLst/>
            </a:prstGeom>
          </p:spPr>
          <p:txBody>
            <a:bodyPr lIns="50800" tIns="50800" rIns="50800" bIns="50800" rtlCol="0" anchor="ctr"/>
            <a:lstStyle/>
            <a:p>
              <a:pPr algn="ctr">
                <a:lnSpc>
                  <a:spcPts val="3919"/>
                </a:lnSpc>
              </a:pPr>
              <a:endParaRPr/>
            </a:p>
          </p:txBody>
        </p:sp>
      </p:grpSp>
      <p:grpSp>
        <p:nvGrpSpPr>
          <p:cNvPr id="10" name="Group 10"/>
          <p:cNvGrpSpPr/>
          <p:nvPr/>
        </p:nvGrpSpPr>
        <p:grpSpPr>
          <a:xfrm>
            <a:off x="10460508" y="1221694"/>
            <a:ext cx="7435711" cy="8635049"/>
            <a:chOff x="0" y="0"/>
            <a:chExt cx="1958377" cy="2274251"/>
          </a:xfrm>
        </p:grpSpPr>
        <p:sp>
          <p:nvSpPr>
            <p:cNvPr id="11" name="Freeform 11"/>
            <p:cNvSpPr/>
            <p:nvPr/>
          </p:nvSpPr>
          <p:spPr>
            <a:xfrm>
              <a:off x="0" y="0"/>
              <a:ext cx="1958377" cy="2274251"/>
            </a:xfrm>
            <a:custGeom>
              <a:avLst/>
              <a:gdLst/>
              <a:ahLst/>
              <a:cxnLst/>
              <a:rect l="l" t="t" r="r" b="b"/>
              <a:pathLst>
                <a:path w="1958377" h="2274251">
                  <a:moveTo>
                    <a:pt x="53100" y="0"/>
                  </a:moveTo>
                  <a:lnTo>
                    <a:pt x="1905276" y="0"/>
                  </a:lnTo>
                  <a:cubicBezTo>
                    <a:pt x="1919359" y="0"/>
                    <a:pt x="1932866" y="5594"/>
                    <a:pt x="1942824" y="15553"/>
                  </a:cubicBezTo>
                  <a:cubicBezTo>
                    <a:pt x="1952782" y="25511"/>
                    <a:pt x="1958377" y="39017"/>
                    <a:pt x="1958377" y="53100"/>
                  </a:cubicBezTo>
                  <a:lnTo>
                    <a:pt x="1958377" y="2221151"/>
                  </a:lnTo>
                  <a:cubicBezTo>
                    <a:pt x="1958377" y="2250478"/>
                    <a:pt x="1934603" y="2274251"/>
                    <a:pt x="1905276" y="2274251"/>
                  </a:cubicBezTo>
                  <a:lnTo>
                    <a:pt x="53100" y="2274251"/>
                  </a:lnTo>
                  <a:cubicBezTo>
                    <a:pt x="39017" y="2274251"/>
                    <a:pt x="25511" y="2268657"/>
                    <a:pt x="15553" y="2258699"/>
                  </a:cubicBezTo>
                  <a:cubicBezTo>
                    <a:pt x="5594" y="2248741"/>
                    <a:pt x="0" y="2235234"/>
                    <a:pt x="0" y="2221151"/>
                  </a:cubicBezTo>
                  <a:lnTo>
                    <a:pt x="0" y="53100"/>
                  </a:lnTo>
                  <a:cubicBezTo>
                    <a:pt x="0" y="39017"/>
                    <a:pt x="5594" y="25511"/>
                    <a:pt x="15553" y="15553"/>
                  </a:cubicBezTo>
                  <a:cubicBezTo>
                    <a:pt x="25511" y="5594"/>
                    <a:pt x="39017" y="0"/>
                    <a:pt x="53100" y="0"/>
                  </a:cubicBezTo>
                  <a:close/>
                </a:path>
              </a:pathLst>
            </a:custGeom>
            <a:solidFill>
              <a:srgbClr val="9899FF"/>
            </a:solidFill>
          </p:spPr>
        </p:sp>
        <p:sp>
          <p:nvSpPr>
            <p:cNvPr id="12" name="TextBox 12"/>
            <p:cNvSpPr txBox="1"/>
            <p:nvPr/>
          </p:nvSpPr>
          <p:spPr>
            <a:xfrm>
              <a:off x="0" y="-85725"/>
              <a:ext cx="1958377" cy="2359976"/>
            </a:xfrm>
            <a:prstGeom prst="rect">
              <a:avLst/>
            </a:prstGeom>
          </p:spPr>
          <p:txBody>
            <a:bodyPr lIns="50800" tIns="50800" rIns="50800" bIns="50800" rtlCol="0" anchor="ctr"/>
            <a:lstStyle/>
            <a:p>
              <a:pPr algn="ctr">
                <a:lnSpc>
                  <a:spcPts val="3919"/>
                </a:lnSpc>
              </a:pPr>
              <a:endParaRPr/>
            </a:p>
          </p:txBody>
        </p:sp>
      </p:grpSp>
      <p:graphicFrame>
        <p:nvGraphicFramePr>
          <p:cNvPr id="13" name="Table 13"/>
          <p:cNvGraphicFramePr>
            <a:graphicFrameLocks noGrp="1"/>
          </p:cNvGraphicFramePr>
          <p:nvPr/>
        </p:nvGraphicFramePr>
        <p:xfrm>
          <a:off x="11060354" y="2866872"/>
          <a:ext cx="6236019" cy="6391429"/>
        </p:xfrm>
        <a:graphic>
          <a:graphicData uri="http://schemas.openxmlformats.org/drawingml/2006/table">
            <a:tbl>
              <a:tblPr/>
              <a:tblGrid>
                <a:gridCol w="2078673">
                  <a:extLst>
                    <a:ext uri="{9D8B030D-6E8A-4147-A177-3AD203B41FA5}">
                      <a16:colId xmlns:a16="http://schemas.microsoft.com/office/drawing/2014/main" val="20000"/>
                    </a:ext>
                  </a:extLst>
                </a:gridCol>
                <a:gridCol w="2078673">
                  <a:extLst>
                    <a:ext uri="{9D8B030D-6E8A-4147-A177-3AD203B41FA5}">
                      <a16:colId xmlns:a16="http://schemas.microsoft.com/office/drawing/2014/main" val="20001"/>
                    </a:ext>
                  </a:extLst>
                </a:gridCol>
                <a:gridCol w="2078673">
                  <a:extLst>
                    <a:ext uri="{9D8B030D-6E8A-4147-A177-3AD203B41FA5}">
                      <a16:colId xmlns:a16="http://schemas.microsoft.com/office/drawing/2014/main" val="20002"/>
                    </a:ext>
                  </a:extLst>
                </a:gridCol>
              </a:tblGrid>
              <a:tr h="1455201">
                <a:tc>
                  <a:txBody>
                    <a:bodyPr/>
                    <a:lstStyle/>
                    <a:p>
                      <a:pPr marL="0" lvl="0" indent="0" algn="ctr">
                        <a:lnSpc>
                          <a:spcPts val="4339"/>
                        </a:lnSpc>
                        <a:spcBef>
                          <a:spcPct val="0"/>
                        </a:spcBef>
                        <a:defRPr/>
                      </a:pPr>
                      <a:r>
                        <a:rPr lang="en-US" sz="3099" u="none" strike="noStrike">
                          <a:solidFill>
                            <a:srgbClr val="000000"/>
                          </a:solidFill>
                          <a:latin typeface="Poppins Bol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4339"/>
                        </a:lnSpc>
                        <a:spcBef>
                          <a:spcPct val="0"/>
                        </a:spcBef>
                        <a:defRPr/>
                      </a:pPr>
                      <a:r>
                        <a:rPr lang="en-US" sz="3099" u="none" strike="noStrike">
                          <a:solidFill>
                            <a:srgbClr val="000000"/>
                          </a:solidFill>
                          <a:latin typeface="Poppins Bold"/>
                        </a:rPr>
                        <a:t>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2355"/>
                        </a:lnSpc>
                        <a:defRPr/>
                      </a:pPr>
                      <a:r>
                        <a:rPr lang="en-US" sz="3099">
                          <a:solidFill>
                            <a:srgbClr val="000000"/>
                          </a:solidFill>
                          <a:latin typeface="Poppins Bold"/>
                        </a:rPr>
                        <a:t>Q(OUT)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1234010">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1234198">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bl>
          </a:graphicData>
        </a:graphic>
      </p:graphicFrame>
      <p:grpSp>
        <p:nvGrpSpPr>
          <p:cNvPr id="14" name="Group 14"/>
          <p:cNvGrpSpPr/>
          <p:nvPr/>
        </p:nvGrpSpPr>
        <p:grpSpPr>
          <a:xfrm>
            <a:off x="12612659" y="1620063"/>
            <a:ext cx="3131408" cy="866569"/>
            <a:chOff x="0" y="0"/>
            <a:chExt cx="812800" cy="224930"/>
          </a:xfrm>
        </p:grpSpPr>
        <p:sp>
          <p:nvSpPr>
            <p:cNvPr id="15" name="Freeform 15"/>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16" name="TextBox 16"/>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a:solidFill>
                    <a:srgbClr val="000000"/>
                  </a:solidFill>
                  <a:latin typeface="Poppins Bold"/>
                </a:rPr>
                <a:t>Truth Table</a:t>
              </a:r>
            </a:p>
          </p:txBody>
        </p:sp>
      </p:grpSp>
      <p:sp>
        <p:nvSpPr>
          <p:cNvPr id="17" name="TextBox 17"/>
          <p:cNvSpPr txBox="1"/>
          <p:nvPr/>
        </p:nvSpPr>
        <p:spPr>
          <a:xfrm>
            <a:off x="880986" y="6939924"/>
            <a:ext cx="8682540" cy="2066929"/>
          </a:xfrm>
          <a:prstGeom prst="rect">
            <a:avLst/>
          </a:prstGeom>
        </p:spPr>
        <p:txBody>
          <a:bodyPr lIns="0" tIns="0" rIns="0" bIns="0" rtlCol="0" anchor="t">
            <a:spAutoFit/>
          </a:bodyPr>
          <a:lstStyle/>
          <a:p>
            <a:pPr algn="just">
              <a:lnSpc>
                <a:spcPts val="4199"/>
              </a:lnSpc>
            </a:pPr>
            <a:r>
              <a:rPr lang="en-US" sz="2999">
                <a:solidFill>
                  <a:srgbClr val="000000"/>
                </a:solidFill>
                <a:latin typeface="Canva Sans"/>
              </a:rPr>
              <a:t>Outputs a high (1) signal only when all of its inputs are high (1). Otherwise, it outputs a low (0) signal. Its purpose is to perform the logical AND operation.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14212" y="1712095"/>
            <a:ext cx="8929955" cy="3086100"/>
            <a:chOff x="0" y="0"/>
            <a:chExt cx="2351922" cy="812800"/>
          </a:xfrm>
        </p:grpSpPr>
        <p:sp>
          <p:nvSpPr>
            <p:cNvPr id="3" name="Freeform 3"/>
            <p:cNvSpPr/>
            <p:nvPr/>
          </p:nvSpPr>
          <p:spPr>
            <a:xfrm>
              <a:off x="0" y="0"/>
              <a:ext cx="2351923" cy="812800"/>
            </a:xfrm>
            <a:custGeom>
              <a:avLst/>
              <a:gdLst/>
              <a:ahLst/>
              <a:cxnLst/>
              <a:rect l="l" t="t" r="r" b="b"/>
              <a:pathLst>
                <a:path w="2351923" h="812800">
                  <a:moveTo>
                    <a:pt x="44215" y="0"/>
                  </a:moveTo>
                  <a:lnTo>
                    <a:pt x="2307708" y="0"/>
                  </a:lnTo>
                  <a:cubicBezTo>
                    <a:pt x="2319434" y="0"/>
                    <a:pt x="2330680" y="4658"/>
                    <a:pt x="2338972" y="12950"/>
                  </a:cubicBezTo>
                  <a:cubicBezTo>
                    <a:pt x="2347264" y="21242"/>
                    <a:pt x="2351923" y="32488"/>
                    <a:pt x="2351923" y="44215"/>
                  </a:cubicBezTo>
                  <a:lnTo>
                    <a:pt x="2351923" y="768585"/>
                  </a:lnTo>
                  <a:cubicBezTo>
                    <a:pt x="2351923" y="780312"/>
                    <a:pt x="2347264" y="791558"/>
                    <a:pt x="2338972" y="799850"/>
                  </a:cubicBezTo>
                  <a:cubicBezTo>
                    <a:pt x="2330680" y="808142"/>
                    <a:pt x="2319434" y="812800"/>
                    <a:pt x="2307708" y="812800"/>
                  </a:cubicBezTo>
                  <a:lnTo>
                    <a:pt x="44215" y="812800"/>
                  </a:lnTo>
                  <a:cubicBezTo>
                    <a:pt x="32488" y="812800"/>
                    <a:pt x="21242" y="808142"/>
                    <a:pt x="12950" y="799850"/>
                  </a:cubicBezTo>
                  <a:cubicBezTo>
                    <a:pt x="4658" y="791558"/>
                    <a:pt x="0" y="780312"/>
                    <a:pt x="0" y="768585"/>
                  </a:cubicBezTo>
                  <a:lnTo>
                    <a:pt x="0" y="44215"/>
                  </a:lnTo>
                  <a:cubicBezTo>
                    <a:pt x="0" y="32488"/>
                    <a:pt x="4658" y="21242"/>
                    <a:pt x="12950" y="12950"/>
                  </a:cubicBezTo>
                  <a:cubicBezTo>
                    <a:pt x="21242" y="4658"/>
                    <a:pt x="32488" y="0"/>
                    <a:pt x="44215" y="0"/>
                  </a:cubicBezTo>
                  <a:close/>
                </a:path>
              </a:pathLst>
            </a:custGeom>
            <a:solidFill>
              <a:srgbClr val="2BE8B3"/>
            </a:solidFill>
          </p:spPr>
        </p:sp>
        <p:sp>
          <p:nvSpPr>
            <p:cNvPr id="4" name="TextBox 4"/>
            <p:cNvSpPr txBox="1"/>
            <p:nvPr/>
          </p:nvSpPr>
          <p:spPr>
            <a:xfrm>
              <a:off x="0" y="-38100"/>
              <a:ext cx="2351922"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610074" y="6277653"/>
            <a:ext cx="9649226" cy="3609347"/>
            <a:chOff x="0" y="0"/>
            <a:chExt cx="2541360" cy="950610"/>
          </a:xfrm>
        </p:grpSpPr>
        <p:sp>
          <p:nvSpPr>
            <p:cNvPr id="6" name="Freeform 6"/>
            <p:cNvSpPr/>
            <p:nvPr/>
          </p:nvSpPr>
          <p:spPr>
            <a:xfrm>
              <a:off x="0" y="0"/>
              <a:ext cx="2541360" cy="950610"/>
            </a:xfrm>
            <a:custGeom>
              <a:avLst/>
              <a:gdLst/>
              <a:ahLst/>
              <a:cxnLst/>
              <a:rect l="l" t="t" r="r" b="b"/>
              <a:pathLst>
                <a:path w="2541360" h="950610">
                  <a:moveTo>
                    <a:pt x="40919" y="0"/>
                  </a:moveTo>
                  <a:lnTo>
                    <a:pt x="2500441" y="0"/>
                  </a:lnTo>
                  <a:cubicBezTo>
                    <a:pt x="2511293" y="0"/>
                    <a:pt x="2521701" y="4311"/>
                    <a:pt x="2529375" y="11985"/>
                  </a:cubicBezTo>
                  <a:cubicBezTo>
                    <a:pt x="2537049" y="19659"/>
                    <a:pt x="2541360" y="30067"/>
                    <a:pt x="2541360" y="40919"/>
                  </a:cubicBezTo>
                  <a:lnTo>
                    <a:pt x="2541360" y="909691"/>
                  </a:lnTo>
                  <a:cubicBezTo>
                    <a:pt x="2541360" y="920543"/>
                    <a:pt x="2537049" y="930951"/>
                    <a:pt x="2529375" y="938625"/>
                  </a:cubicBezTo>
                  <a:cubicBezTo>
                    <a:pt x="2521701" y="946299"/>
                    <a:pt x="2511293" y="950610"/>
                    <a:pt x="2500441" y="950610"/>
                  </a:cubicBezTo>
                  <a:lnTo>
                    <a:pt x="40919" y="950610"/>
                  </a:lnTo>
                  <a:cubicBezTo>
                    <a:pt x="30067" y="950610"/>
                    <a:pt x="19659" y="946299"/>
                    <a:pt x="11985" y="938625"/>
                  </a:cubicBezTo>
                  <a:cubicBezTo>
                    <a:pt x="4311" y="930951"/>
                    <a:pt x="0" y="920543"/>
                    <a:pt x="0" y="909691"/>
                  </a:cubicBezTo>
                  <a:lnTo>
                    <a:pt x="0" y="40919"/>
                  </a:lnTo>
                  <a:cubicBezTo>
                    <a:pt x="0" y="30067"/>
                    <a:pt x="4311" y="19659"/>
                    <a:pt x="11985" y="11985"/>
                  </a:cubicBezTo>
                  <a:cubicBezTo>
                    <a:pt x="19659" y="4311"/>
                    <a:pt x="30067" y="0"/>
                    <a:pt x="40919" y="0"/>
                  </a:cubicBezTo>
                  <a:close/>
                </a:path>
              </a:pathLst>
            </a:custGeom>
            <a:solidFill>
              <a:srgbClr val="2BE8B3"/>
            </a:solidFill>
          </p:spPr>
        </p:sp>
        <p:sp>
          <p:nvSpPr>
            <p:cNvPr id="7" name="TextBox 7"/>
            <p:cNvSpPr txBox="1"/>
            <p:nvPr/>
          </p:nvSpPr>
          <p:spPr>
            <a:xfrm>
              <a:off x="0" y="-38100"/>
              <a:ext cx="2541360" cy="98871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729130" y="1712095"/>
            <a:ext cx="2705557" cy="3086100"/>
            <a:chOff x="0" y="0"/>
            <a:chExt cx="712575" cy="812800"/>
          </a:xfrm>
        </p:grpSpPr>
        <p:sp>
          <p:nvSpPr>
            <p:cNvPr id="9" name="Freeform 9"/>
            <p:cNvSpPr/>
            <p:nvPr/>
          </p:nvSpPr>
          <p:spPr>
            <a:xfrm>
              <a:off x="0" y="0"/>
              <a:ext cx="712575" cy="812800"/>
            </a:xfrm>
            <a:custGeom>
              <a:avLst/>
              <a:gdLst/>
              <a:ahLst/>
              <a:cxnLst/>
              <a:rect l="l" t="t" r="r" b="b"/>
              <a:pathLst>
                <a:path w="712575" h="812800">
                  <a:moveTo>
                    <a:pt x="145936" y="0"/>
                  </a:moveTo>
                  <a:lnTo>
                    <a:pt x="566639" y="0"/>
                  </a:lnTo>
                  <a:cubicBezTo>
                    <a:pt x="605344" y="0"/>
                    <a:pt x="642463" y="15375"/>
                    <a:pt x="669831" y="42744"/>
                  </a:cubicBezTo>
                  <a:cubicBezTo>
                    <a:pt x="697199" y="70112"/>
                    <a:pt x="712575" y="107231"/>
                    <a:pt x="712575" y="145936"/>
                  </a:cubicBezTo>
                  <a:lnTo>
                    <a:pt x="712575" y="666864"/>
                  </a:lnTo>
                  <a:cubicBezTo>
                    <a:pt x="712575" y="705569"/>
                    <a:pt x="697199" y="742688"/>
                    <a:pt x="669831" y="770056"/>
                  </a:cubicBezTo>
                  <a:cubicBezTo>
                    <a:pt x="642463" y="797425"/>
                    <a:pt x="605344" y="812800"/>
                    <a:pt x="566639" y="812800"/>
                  </a:cubicBezTo>
                  <a:lnTo>
                    <a:pt x="145936" y="812800"/>
                  </a:lnTo>
                  <a:cubicBezTo>
                    <a:pt x="107231" y="812800"/>
                    <a:pt x="70112" y="797425"/>
                    <a:pt x="42744" y="770056"/>
                  </a:cubicBezTo>
                  <a:cubicBezTo>
                    <a:pt x="15375" y="742688"/>
                    <a:pt x="0" y="705569"/>
                    <a:pt x="0" y="666864"/>
                  </a:cubicBezTo>
                  <a:lnTo>
                    <a:pt x="0" y="145936"/>
                  </a:lnTo>
                  <a:cubicBezTo>
                    <a:pt x="0" y="107231"/>
                    <a:pt x="15375" y="70112"/>
                    <a:pt x="42744" y="42744"/>
                  </a:cubicBezTo>
                  <a:cubicBezTo>
                    <a:pt x="70112" y="15375"/>
                    <a:pt x="107231" y="0"/>
                    <a:pt x="145936" y="0"/>
                  </a:cubicBezTo>
                  <a:close/>
                </a:path>
              </a:pathLst>
            </a:custGeom>
            <a:solidFill>
              <a:srgbClr val="2BE8B3"/>
            </a:solidFill>
          </p:spPr>
        </p:sp>
        <p:sp>
          <p:nvSpPr>
            <p:cNvPr id="10" name="TextBox 10"/>
            <p:cNvSpPr txBox="1"/>
            <p:nvPr/>
          </p:nvSpPr>
          <p:spPr>
            <a:xfrm>
              <a:off x="0" y="-38100"/>
              <a:ext cx="712575"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509553" y="6277653"/>
            <a:ext cx="2857957" cy="3609347"/>
            <a:chOff x="0" y="0"/>
            <a:chExt cx="752713" cy="950610"/>
          </a:xfrm>
        </p:grpSpPr>
        <p:sp>
          <p:nvSpPr>
            <p:cNvPr id="12" name="Freeform 12"/>
            <p:cNvSpPr/>
            <p:nvPr/>
          </p:nvSpPr>
          <p:spPr>
            <a:xfrm>
              <a:off x="0" y="0"/>
              <a:ext cx="752713" cy="950610"/>
            </a:xfrm>
            <a:custGeom>
              <a:avLst/>
              <a:gdLst/>
              <a:ahLst/>
              <a:cxnLst/>
              <a:rect l="l" t="t" r="r" b="b"/>
              <a:pathLst>
                <a:path w="752713" h="950610">
                  <a:moveTo>
                    <a:pt x="138154" y="0"/>
                  </a:moveTo>
                  <a:lnTo>
                    <a:pt x="614559" y="0"/>
                  </a:lnTo>
                  <a:cubicBezTo>
                    <a:pt x="690859" y="0"/>
                    <a:pt x="752713" y="61854"/>
                    <a:pt x="752713" y="138154"/>
                  </a:cubicBezTo>
                  <a:lnTo>
                    <a:pt x="752713" y="812456"/>
                  </a:lnTo>
                  <a:cubicBezTo>
                    <a:pt x="752713" y="888756"/>
                    <a:pt x="690859" y="950610"/>
                    <a:pt x="614559" y="950610"/>
                  </a:cubicBezTo>
                  <a:lnTo>
                    <a:pt x="138154" y="950610"/>
                  </a:lnTo>
                  <a:cubicBezTo>
                    <a:pt x="61854" y="950610"/>
                    <a:pt x="0" y="888756"/>
                    <a:pt x="0" y="812456"/>
                  </a:cubicBezTo>
                  <a:lnTo>
                    <a:pt x="0" y="138154"/>
                  </a:lnTo>
                  <a:cubicBezTo>
                    <a:pt x="0" y="61854"/>
                    <a:pt x="61854" y="0"/>
                    <a:pt x="138154" y="0"/>
                  </a:cubicBezTo>
                  <a:close/>
                </a:path>
              </a:pathLst>
            </a:custGeom>
            <a:solidFill>
              <a:srgbClr val="2BE8B3"/>
            </a:solidFill>
          </p:spPr>
        </p:sp>
        <p:sp>
          <p:nvSpPr>
            <p:cNvPr id="13" name="TextBox 13"/>
            <p:cNvSpPr txBox="1"/>
            <p:nvPr/>
          </p:nvSpPr>
          <p:spPr>
            <a:xfrm>
              <a:off x="0" y="-38100"/>
              <a:ext cx="752713" cy="98871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595882" y="6725825"/>
            <a:ext cx="2685301" cy="2891863"/>
          </a:xfrm>
          <a:custGeom>
            <a:avLst/>
            <a:gdLst/>
            <a:ahLst/>
            <a:cxnLst/>
            <a:rect l="l" t="t" r="r" b="b"/>
            <a:pathLst>
              <a:path w="2685301" h="2891863">
                <a:moveTo>
                  <a:pt x="0" y="0"/>
                </a:moveTo>
                <a:lnTo>
                  <a:pt x="2685300" y="0"/>
                </a:lnTo>
                <a:lnTo>
                  <a:pt x="2685300" y="2891862"/>
                </a:lnTo>
                <a:lnTo>
                  <a:pt x="0" y="2891862"/>
                </a:lnTo>
                <a:lnTo>
                  <a:pt x="0" y="0"/>
                </a:lnTo>
                <a:close/>
              </a:path>
            </a:pathLst>
          </a:custGeom>
          <a:blipFill>
            <a:blip r:embed="rId2"/>
            <a:stretch>
              <a:fillRect/>
            </a:stretch>
          </a:blipFill>
        </p:spPr>
      </p:sp>
      <p:sp>
        <p:nvSpPr>
          <p:cNvPr id="15" name="Freeform 15"/>
          <p:cNvSpPr/>
          <p:nvPr/>
        </p:nvSpPr>
        <p:spPr>
          <a:xfrm>
            <a:off x="10307255" y="2363823"/>
            <a:ext cx="1796828" cy="1782643"/>
          </a:xfrm>
          <a:custGeom>
            <a:avLst/>
            <a:gdLst/>
            <a:ahLst/>
            <a:cxnLst/>
            <a:rect l="l" t="t" r="r" b="b"/>
            <a:pathLst>
              <a:path w="1796828" h="1782643">
                <a:moveTo>
                  <a:pt x="0" y="0"/>
                </a:moveTo>
                <a:lnTo>
                  <a:pt x="1796827" y="0"/>
                </a:lnTo>
                <a:lnTo>
                  <a:pt x="1796827" y="1782643"/>
                </a:lnTo>
                <a:lnTo>
                  <a:pt x="0" y="1782643"/>
                </a:lnTo>
                <a:lnTo>
                  <a:pt x="0" y="0"/>
                </a:lnTo>
                <a:close/>
              </a:path>
            </a:pathLst>
          </a:custGeom>
          <a:blipFill>
            <a:blip r:embed="rId3"/>
            <a:stretch>
              <a:fillRect l="-19008" t="-19159" r="-13991" b="-25210"/>
            </a:stretch>
          </a:blipFill>
        </p:spPr>
      </p:sp>
      <p:sp>
        <p:nvSpPr>
          <p:cNvPr id="16" name="TextBox 16"/>
          <p:cNvSpPr txBox="1"/>
          <p:nvPr/>
        </p:nvSpPr>
        <p:spPr>
          <a:xfrm>
            <a:off x="8067732" y="5414347"/>
            <a:ext cx="3969675" cy="800100"/>
          </a:xfrm>
          <a:prstGeom prst="rect">
            <a:avLst/>
          </a:prstGeom>
        </p:spPr>
        <p:txBody>
          <a:bodyPr lIns="0" tIns="0" rIns="0" bIns="0" rtlCol="0" anchor="t">
            <a:spAutoFit/>
          </a:bodyPr>
          <a:lstStyle/>
          <a:p>
            <a:pPr>
              <a:lnSpc>
                <a:spcPts val="5999"/>
              </a:lnSpc>
            </a:pPr>
            <a:r>
              <a:rPr lang="en-US" sz="5999">
                <a:solidFill>
                  <a:srgbClr val="000000"/>
                </a:solidFill>
                <a:latin typeface="Archivo Black Bold"/>
              </a:rPr>
              <a:t>Decode</a:t>
            </a:r>
          </a:p>
        </p:txBody>
      </p:sp>
      <p:sp>
        <p:nvSpPr>
          <p:cNvPr id="17" name="TextBox 17"/>
          <p:cNvSpPr txBox="1"/>
          <p:nvPr/>
        </p:nvSpPr>
        <p:spPr>
          <a:xfrm>
            <a:off x="1028700" y="804863"/>
            <a:ext cx="2558974" cy="800100"/>
          </a:xfrm>
          <a:prstGeom prst="rect">
            <a:avLst/>
          </a:prstGeom>
        </p:spPr>
        <p:txBody>
          <a:bodyPr lIns="0" tIns="0" rIns="0" bIns="0" rtlCol="0" anchor="t">
            <a:spAutoFit/>
          </a:bodyPr>
          <a:lstStyle/>
          <a:p>
            <a:pPr>
              <a:lnSpc>
                <a:spcPts val="5999"/>
              </a:lnSpc>
            </a:pPr>
            <a:r>
              <a:rPr lang="en-US" sz="5999">
                <a:solidFill>
                  <a:srgbClr val="000000"/>
                </a:solidFill>
                <a:latin typeface="Archivo Black Bold"/>
              </a:rPr>
              <a:t>Fetch</a:t>
            </a:r>
          </a:p>
        </p:txBody>
      </p:sp>
      <p:sp>
        <p:nvSpPr>
          <p:cNvPr id="18" name="TextBox 18"/>
          <p:cNvSpPr txBox="1"/>
          <p:nvPr/>
        </p:nvSpPr>
        <p:spPr>
          <a:xfrm>
            <a:off x="1028700" y="2118593"/>
            <a:ext cx="8115300" cy="2255122"/>
          </a:xfrm>
          <a:prstGeom prst="rect">
            <a:avLst/>
          </a:prstGeom>
        </p:spPr>
        <p:txBody>
          <a:bodyPr lIns="0" tIns="0" rIns="0" bIns="0" rtlCol="0" anchor="t">
            <a:spAutoFit/>
          </a:bodyPr>
          <a:lstStyle/>
          <a:p>
            <a:pPr algn="just">
              <a:lnSpc>
                <a:spcPts val="4572"/>
              </a:lnSpc>
            </a:pPr>
            <a:r>
              <a:rPr lang="en-US" sz="2857">
                <a:solidFill>
                  <a:srgbClr val="000000"/>
                </a:solidFill>
                <a:latin typeface="Montserrat Classic"/>
              </a:rPr>
              <a:t>The CPU gets program instructions from memory. These instructions are normally stored in computer memory (RAM) and executed one at a time.</a:t>
            </a:r>
          </a:p>
        </p:txBody>
      </p:sp>
      <p:sp>
        <p:nvSpPr>
          <p:cNvPr id="19" name="TextBox 19"/>
          <p:cNvSpPr txBox="1"/>
          <p:nvPr/>
        </p:nvSpPr>
        <p:spPr>
          <a:xfrm>
            <a:off x="8067732" y="6611525"/>
            <a:ext cx="8733909" cy="2826622"/>
          </a:xfrm>
          <a:prstGeom prst="rect">
            <a:avLst/>
          </a:prstGeom>
        </p:spPr>
        <p:txBody>
          <a:bodyPr lIns="0" tIns="0" rIns="0" bIns="0" rtlCol="0" anchor="t">
            <a:spAutoFit/>
          </a:bodyPr>
          <a:lstStyle/>
          <a:p>
            <a:pPr algn="just">
              <a:lnSpc>
                <a:spcPts val="4572"/>
              </a:lnSpc>
            </a:pPr>
            <a:r>
              <a:rPr lang="en-US" sz="2857">
                <a:solidFill>
                  <a:srgbClr val="000000"/>
                </a:solidFill>
                <a:latin typeface="Montserrat Classic"/>
              </a:rPr>
              <a:t>When the instructions are fetched, the CPU decodes them into a format that it can understand and execute. This entails dividing the instruction into its constituent pieces and deciding what operation has to be executed.</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484961" y="353492"/>
            <a:ext cx="3131408" cy="866569"/>
            <a:chOff x="0" y="0"/>
            <a:chExt cx="812800" cy="224930"/>
          </a:xfrm>
        </p:grpSpPr>
        <p:sp>
          <p:nvSpPr>
            <p:cNvPr id="3" name="Freeform 3"/>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4" name="TextBox 4"/>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a:solidFill>
                    <a:srgbClr val="000000"/>
                  </a:solidFill>
                  <a:latin typeface="Poppins Bold"/>
                </a:rPr>
                <a:t>OR GATE</a:t>
              </a:r>
            </a:p>
          </p:txBody>
        </p:sp>
      </p:grpSp>
      <p:grpSp>
        <p:nvGrpSpPr>
          <p:cNvPr id="5" name="Group 5"/>
          <p:cNvGrpSpPr/>
          <p:nvPr/>
        </p:nvGrpSpPr>
        <p:grpSpPr>
          <a:xfrm>
            <a:off x="484961" y="1820136"/>
            <a:ext cx="9474591" cy="3719082"/>
            <a:chOff x="0" y="0"/>
            <a:chExt cx="2282712" cy="896038"/>
          </a:xfrm>
        </p:grpSpPr>
        <p:sp>
          <p:nvSpPr>
            <p:cNvPr id="6" name="Freeform 6"/>
            <p:cNvSpPr/>
            <p:nvPr/>
          </p:nvSpPr>
          <p:spPr>
            <a:xfrm>
              <a:off x="0" y="0"/>
              <a:ext cx="2282712" cy="896038"/>
            </a:xfrm>
            <a:custGeom>
              <a:avLst/>
              <a:gdLst/>
              <a:ahLst/>
              <a:cxnLst/>
              <a:rect l="l" t="t" r="r" b="b"/>
              <a:pathLst>
                <a:path w="2282712" h="896038">
                  <a:moveTo>
                    <a:pt x="40039" y="0"/>
                  </a:moveTo>
                  <a:lnTo>
                    <a:pt x="2242673" y="0"/>
                  </a:lnTo>
                  <a:cubicBezTo>
                    <a:pt x="2264786" y="0"/>
                    <a:pt x="2282712" y="17926"/>
                    <a:pt x="2282712" y="40039"/>
                  </a:cubicBezTo>
                  <a:lnTo>
                    <a:pt x="2282712" y="855999"/>
                  </a:lnTo>
                  <a:cubicBezTo>
                    <a:pt x="2282712" y="866618"/>
                    <a:pt x="2278494" y="876802"/>
                    <a:pt x="2270985" y="884311"/>
                  </a:cubicBezTo>
                  <a:cubicBezTo>
                    <a:pt x="2263476" y="891820"/>
                    <a:pt x="2253292" y="896038"/>
                    <a:pt x="2242673" y="896038"/>
                  </a:cubicBezTo>
                  <a:lnTo>
                    <a:pt x="40039" y="896038"/>
                  </a:lnTo>
                  <a:cubicBezTo>
                    <a:pt x="29420" y="896038"/>
                    <a:pt x="19236" y="891820"/>
                    <a:pt x="11727" y="884311"/>
                  </a:cubicBezTo>
                  <a:cubicBezTo>
                    <a:pt x="4218" y="876802"/>
                    <a:pt x="0" y="866618"/>
                    <a:pt x="0" y="855999"/>
                  </a:cubicBezTo>
                  <a:lnTo>
                    <a:pt x="0" y="40039"/>
                  </a:lnTo>
                  <a:cubicBezTo>
                    <a:pt x="0" y="29420"/>
                    <a:pt x="4218" y="19236"/>
                    <a:pt x="11727" y="11727"/>
                  </a:cubicBezTo>
                  <a:cubicBezTo>
                    <a:pt x="19236" y="4218"/>
                    <a:pt x="29420" y="0"/>
                    <a:pt x="40039" y="0"/>
                  </a:cubicBezTo>
                  <a:close/>
                </a:path>
              </a:pathLst>
            </a:custGeom>
            <a:blipFill>
              <a:blip r:embed="rId2"/>
              <a:stretch>
                <a:fillRect t="-33942" b="-33942"/>
              </a:stretch>
            </a:blipFill>
            <a:ln w="38100" cap="rnd">
              <a:solidFill>
                <a:srgbClr val="000000"/>
              </a:solidFill>
              <a:prstDash val="solid"/>
              <a:round/>
            </a:ln>
          </p:spPr>
        </p:sp>
      </p:grpSp>
      <p:grpSp>
        <p:nvGrpSpPr>
          <p:cNvPr id="7" name="Group 7"/>
          <p:cNvGrpSpPr/>
          <p:nvPr/>
        </p:nvGrpSpPr>
        <p:grpSpPr>
          <a:xfrm>
            <a:off x="484961" y="6137661"/>
            <a:ext cx="9474591" cy="3719082"/>
            <a:chOff x="0" y="0"/>
            <a:chExt cx="2495366" cy="979511"/>
          </a:xfrm>
        </p:grpSpPr>
        <p:sp>
          <p:nvSpPr>
            <p:cNvPr id="8" name="Freeform 8"/>
            <p:cNvSpPr/>
            <p:nvPr/>
          </p:nvSpPr>
          <p:spPr>
            <a:xfrm>
              <a:off x="0" y="0"/>
              <a:ext cx="2495366" cy="979511"/>
            </a:xfrm>
            <a:custGeom>
              <a:avLst/>
              <a:gdLst/>
              <a:ahLst/>
              <a:cxnLst/>
              <a:rect l="l" t="t" r="r" b="b"/>
              <a:pathLst>
                <a:path w="2495366" h="979511">
                  <a:moveTo>
                    <a:pt x="41673" y="0"/>
                  </a:moveTo>
                  <a:lnTo>
                    <a:pt x="2453692" y="0"/>
                  </a:lnTo>
                  <a:cubicBezTo>
                    <a:pt x="2476708" y="0"/>
                    <a:pt x="2495366" y="18658"/>
                    <a:pt x="2495366" y="41673"/>
                  </a:cubicBezTo>
                  <a:lnTo>
                    <a:pt x="2495366" y="937838"/>
                  </a:lnTo>
                  <a:cubicBezTo>
                    <a:pt x="2495366" y="960853"/>
                    <a:pt x="2476708" y="979511"/>
                    <a:pt x="2453692" y="979511"/>
                  </a:cubicBezTo>
                  <a:lnTo>
                    <a:pt x="41673" y="979511"/>
                  </a:lnTo>
                  <a:cubicBezTo>
                    <a:pt x="18658" y="979511"/>
                    <a:pt x="0" y="960853"/>
                    <a:pt x="0" y="937838"/>
                  </a:cubicBezTo>
                  <a:lnTo>
                    <a:pt x="0" y="41673"/>
                  </a:lnTo>
                  <a:cubicBezTo>
                    <a:pt x="0" y="18658"/>
                    <a:pt x="18658" y="0"/>
                    <a:pt x="41673" y="0"/>
                  </a:cubicBezTo>
                  <a:close/>
                </a:path>
              </a:pathLst>
            </a:custGeom>
            <a:solidFill>
              <a:srgbClr val="9899FF"/>
            </a:solidFill>
          </p:spPr>
        </p:sp>
        <p:sp>
          <p:nvSpPr>
            <p:cNvPr id="9" name="TextBox 9"/>
            <p:cNvSpPr txBox="1"/>
            <p:nvPr/>
          </p:nvSpPr>
          <p:spPr>
            <a:xfrm>
              <a:off x="0" y="-85725"/>
              <a:ext cx="2495366" cy="1065236"/>
            </a:xfrm>
            <a:prstGeom prst="rect">
              <a:avLst/>
            </a:prstGeom>
          </p:spPr>
          <p:txBody>
            <a:bodyPr lIns="50800" tIns="50800" rIns="50800" bIns="50800" rtlCol="0" anchor="ctr"/>
            <a:lstStyle/>
            <a:p>
              <a:pPr algn="ctr">
                <a:lnSpc>
                  <a:spcPts val="3919"/>
                </a:lnSpc>
              </a:pPr>
              <a:endParaRPr/>
            </a:p>
          </p:txBody>
        </p:sp>
      </p:grpSp>
      <p:grpSp>
        <p:nvGrpSpPr>
          <p:cNvPr id="10" name="Group 10"/>
          <p:cNvGrpSpPr/>
          <p:nvPr/>
        </p:nvGrpSpPr>
        <p:grpSpPr>
          <a:xfrm>
            <a:off x="10460508" y="1221694"/>
            <a:ext cx="7435711" cy="8635049"/>
            <a:chOff x="0" y="0"/>
            <a:chExt cx="1958377" cy="2274251"/>
          </a:xfrm>
        </p:grpSpPr>
        <p:sp>
          <p:nvSpPr>
            <p:cNvPr id="11" name="Freeform 11"/>
            <p:cNvSpPr/>
            <p:nvPr/>
          </p:nvSpPr>
          <p:spPr>
            <a:xfrm>
              <a:off x="0" y="0"/>
              <a:ext cx="1958377" cy="2274251"/>
            </a:xfrm>
            <a:custGeom>
              <a:avLst/>
              <a:gdLst/>
              <a:ahLst/>
              <a:cxnLst/>
              <a:rect l="l" t="t" r="r" b="b"/>
              <a:pathLst>
                <a:path w="1958377" h="2274251">
                  <a:moveTo>
                    <a:pt x="53100" y="0"/>
                  </a:moveTo>
                  <a:lnTo>
                    <a:pt x="1905276" y="0"/>
                  </a:lnTo>
                  <a:cubicBezTo>
                    <a:pt x="1919359" y="0"/>
                    <a:pt x="1932866" y="5594"/>
                    <a:pt x="1942824" y="15553"/>
                  </a:cubicBezTo>
                  <a:cubicBezTo>
                    <a:pt x="1952782" y="25511"/>
                    <a:pt x="1958377" y="39017"/>
                    <a:pt x="1958377" y="53100"/>
                  </a:cubicBezTo>
                  <a:lnTo>
                    <a:pt x="1958377" y="2221151"/>
                  </a:lnTo>
                  <a:cubicBezTo>
                    <a:pt x="1958377" y="2250478"/>
                    <a:pt x="1934603" y="2274251"/>
                    <a:pt x="1905276" y="2274251"/>
                  </a:cubicBezTo>
                  <a:lnTo>
                    <a:pt x="53100" y="2274251"/>
                  </a:lnTo>
                  <a:cubicBezTo>
                    <a:pt x="39017" y="2274251"/>
                    <a:pt x="25511" y="2268657"/>
                    <a:pt x="15553" y="2258699"/>
                  </a:cubicBezTo>
                  <a:cubicBezTo>
                    <a:pt x="5594" y="2248741"/>
                    <a:pt x="0" y="2235234"/>
                    <a:pt x="0" y="2221151"/>
                  </a:cubicBezTo>
                  <a:lnTo>
                    <a:pt x="0" y="53100"/>
                  </a:lnTo>
                  <a:cubicBezTo>
                    <a:pt x="0" y="39017"/>
                    <a:pt x="5594" y="25511"/>
                    <a:pt x="15553" y="15553"/>
                  </a:cubicBezTo>
                  <a:cubicBezTo>
                    <a:pt x="25511" y="5594"/>
                    <a:pt x="39017" y="0"/>
                    <a:pt x="53100" y="0"/>
                  </a:cubicBezTo>
                  <a:close/>
                </a:path>
              </a:pathLst>
            </a:custGeom>
            <a:solidFill>
              <a:srgbClr val="9899FF"/>
            </a:solidFill>
          </p:spPr>
        </p:sp>
        <p:sp>
          <p:nvSpPr>
            <p:cNvPr id="12" name="TextBox 12"/>
            <p:cNvSpPr txBox="1"/>
            <p:nvPr/>
          </p:nvSpPr>
          <p:spPr>
            <a:xfrm>
              <a:off x="0" y="-85725"/>
              <a:ext cx="1958377" cy="2359976"/>
            </a:xfrm>
            <a:prstGeom prst="rect">
              <a:avLst/>
            </a:prstGeom>
          </p:spPr>
          <p:txBody>
            <a:bodyPr lIns="50800" tIns="50800" rIns="50800" bIns="50800" rtlCol="0" anchor="ctr"/>
            <a:lstStyle/>
            <a:p>
              <a:pPr algn="ctr">
                <a:lnSpc>
                  <a:spcPts val="3919"/>
                </a:lnSpc>
              </a:pPr>
              <a:endParaRPr/>
            </a:p>
          </p:txBody>
        </p:sp>
      </p:grpSp>
      <p:graphicFrame>
        <p:nvGraphicFramePr>
          <p:cNvPr id="13" name="Table 13"/>
          <p:cNvGraphicFramePr>
            <a:graphicFrameLocks noGrp="1"/>
          </p:cNvGraphicFramePr>
          <p:nvPr/>
        </p:nvGraphicFramePr>
        <p:xfrm>
          <a:off x="11060354" y="2866872"/>
          <a:ext cx="6236019" cy="6391429"/>
        </p:xfrm>
        <a:graphic>
          <a:graphicData uri="http://schemas.openxmlformats.org/drawingml/2006/table">
            <a:tbl>
              <a:tblPr/>
              <a:tblGrid>
                <a:gridCol w="2078673">
                  <a:extLst>
                    <a:ext uri="{9D8B030D-6E8A-4147-A177-3AD203B41FA5}">
                      <a16:colId xmlns:a16="http://schemas.microsoft.com/office/drawing/2014/main" val="20000"/>
                    </a:ext>
                  </a:extLst>
                </a:gridCol>
                <a:gridCol w="2078673">
                  <a:extLst>
                    <a:ext uri="{9D8B030D-6E8A-4147-A177-3AD203B41FA5}">
                      <a16:colId xmlns:a16="http://schemas.microsoft.com/office/drawing/2014/main" val="20001"/>
                    </a:ext>
                  </a:extLst>
                </a:gridCol>
                <a:gridCol w="2078673">
                  <a:extLst>
                    <a:ext uri="{9D8B030D-6E8A-4147-A177-3AD203B41FA5}">
                      <a16:colId xmlns:a16="http://schemas.microsoft.com/office/drawing/2014/main" val="20002"/>
                    </a:ext>
                  </a:extLst>
                </a:gridCol>
              </a:tblGrid>
              <a:tr h="1455201">
                <a:tc>
                  <a:txBody>
                    <a:bodyPr/>
                    <a:lstStyle/>
                    <a:p>
                      <a:pPr marL="0" lvl="0" indent="0" algn="ctr">
                        <a:lnSpc>
                          <a:spcPts val="4339"/>
                        </a:lnSpc>
                        <a:spcBef>
                          <a:spcPct val="0"/>
                        </a:spcBef>
                        <a:defRPr/>
                      </a:pPr>
                      <a:r>
                        <a:rPr lang="en-US" sz="3099" u="none" strike="noStrike">
                          <a:solidFill>
                            <a:srgbClr val="000000"/>
                          </a:solidFill>
                          <a:latin typeface="Poppins Bol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4339"/>
                        </a:lnSpc>
                        <a:spcBef>
                          <a:spcPct val="0"/>
                        </a:spcBef>
                        <a:defRPr/>
                      </a:pPr>
                      <a:r>
                        <a:rPr lang="en-US" sz="3099" u="none" strike="noStrike">
                          <a:solidFill>
                            <a:srgbClr val="000000"/>
                          </a:solidFill>
                          <a:latin typeface="Poppins Bold"/>
                        </a:rPr>
                        <a:t>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2355"/>
                        </a:lnSpc>
                        <a:defRPr/>
                      </a:pPr>
                      <a:r>
                        <a:rPr lang="en-US" sz="3099">
                          <a:solidFill>
                            <a:srgbClr val="000000"/>
                          </a:solidFill>
                          <a:latin typeface="Poppins Bold"/>
                        </a:rPr>
                        <a:t>OUT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1234010">
                <a:tc>
                  <a:txBody>
                    <a:bodyPr/>
                    <a:lstStyle/>
                    <a:p>
                      <a:pPr marL="0" lvl="0" indent="0" algn="ctr">
                        <a:lnSpc>
                          <a:spcPts val="3359"/>
                        </a:lnSpc>
                        <a:spcBef>
                          <a:spcPct val="0"/>
                        </a:spcBef>
                        <a:defRPr/>
                      </a:pPr>
                      <a:r>
                        <a:rPr lang="en-US" sz="2399" dirty="0">
                          <a:solidFill>
                            <a:srgbClr val="000000"/>
                          </a:solidFill>
                          <a:latin typeface="Poppins"/>
                        </a:rPr>
                        <a:t>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1234198">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dirty="0">
                          <a:solidFill>
                            <a:srgbClr val="000000"/>
                          </a:solidFill>
                          <a:latin typeface="Poppins"/>
                        </a:rPr>
                        <a:t>1</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bl>
          </a:graphicData>
        </a:graphic>
      </p:graphicFrame>
      <p:grpSp>
        <p:nvGrpSpPr>
          <p:cNvPr id="14" name="Group 14"/>
          <p:cNvGrpSpPr/>
          <p:nvPr/>
        </p:nvGrpSpPr>
        <p:grpSpPr>
          <a:xfrm>
            <a:off x="12612659" y="1620063"/>
            <a:ext cx="3131408" cy="866569"/>
            <a:chOff x="0" y="0"/>
            <a:chExt cx="812800" cy="224930"/>
          </a:xfrm>
        </p:grpSpPr>
        <p:sp>
          <p:nvSpPr>
            <p:cNvPr id="15" name="Freeform 15"/>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16" name="TextBox 16"/>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dirty="0">
                  <a:solidFill>
                    <a:srgbClr val="000000"/>
                  </a:solidFill>
                  <a:latin typeface="Poppins Bold"/>
                </a:rPr>
                <a:t>Truth Table</a:t>
              </a:r>
            </a:p>
          </p:txBody>
        </p:sp>
      </p:grpSp>
      <p:sp>
        <p:nvSpPr>
          <p:cNvPr id="17" name="TextBox 17"/>
          <p:cNvSpPr txBox="1"/>
          <p:nvPr/>
        </p:nvSpPr>
        <p:spPr>
          <a:xfrm>
            <a:off x="880986" y="6939924"/>
            <a:ext cx="8682540" cy="2066929"/>
          </a:xfrm>
          <a:prstGeom prst="rect">
            <a:avLst/>
          </a:prstGeom>
        </p:spPr>
        <p:txBody>
          <a:bodyPr lIns="0" tIns="0" rIns="0" bIns="0" rtlCol="0" anchor="t">
            <a:spAutoFit/>
          </a:bodyPr>
          <a:lstStyle/>
          <a:p>
            <a:pPr algn="just">
              <a:lnSpc>
                <a:spcPts val="4199"/>
              </a:lnSpc>
            </a:pPr>
            <a:r>
              <a:rPr lang="en-US" sz="2999">
                <a:solidFill>
                  <a:srgbClr val="000000"/>
                </a:solidFill>
                <a:latin typeface="Canva Sans"/>
              </a:rPr>
              <a:t>Outputs a high (1) signal if any of its inputs are high (1). It outputs a low (0) signal only when all of its inputs are low (0). Its purpose is to perform the logical OR operation.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484961" y="353492"/>
            <a:ext cx="5282520" cy="866569"/>
            <a:chOff x="0" y="0"/>
            <a:chExt cx="1371151" cy="224930"/>
          </a:xfrm>
        </p:grpSpPr>
        <p:sp>
          <p:nvSpPr>
            <p:cNvPr id="3" name="Freeform 3"/>
            <p:cNvSpPr/>
            <p:nvPr/>
          </p:nvSpPr>
          <p:spPr>
            <a:xfrm>
              <a:off x="0" y="0"/>
              <a:ext cx="1371151" cy="224930"/>
            </a:xfrm>
            <a:custGeom>
              <a:avLst/>
              <a:gdLst/>
              <a:ahLst/>
              <a:cxnLst/>
              <a:rect l="l" t="t" r="r" b="b"/>
              <a:pathLst>
                <a:path w="1371151" h="224930">
                  <a:moveTo>
                    <a:pt x="75284" y="0"/>
                  </a:moveTo>
                  <a:lnTo>
                    <a:pt x="1295867" y="0"/>
                  </a:lnTo>
                  <a:cubicBezTo>
                    <a:pt x="1315833" y="0"/>
                    <a:pt x="1334982" y="7932"/>
                    <a:pt x="1349101" y="22050"/>
                  </a:cubicBezTo>
                  <a:cubicBezTo>
                    <a:pt x="1363219" y="36169"/>
                    <a:pt x="1371151" y="55317"/>
                    <a:pt x="1371151" y="75284"/>
                  </a:cubicBezTo>
                  <a:lnTo>
                    <a:pt x="1371151" y="149646"/>
                  </a:lnTo>
                  <a:cubicBezTo>
                    <a:pt x="1371151" y="169613"/>
                    <a:pt x="1363219" y="188761"/>
                    <a:pt x="1349101" y="202880"/>
                  </a:cubicBezTo>
                  <a:cubicBezTo>
                    <a:pt x="1334982" y="216998"/>
                    <a:pt x="1315833" y="224930"/>
                    <a:pt x="1295867" y="224930"/>
                  </a:cubicBezTo>
                  <a:lnTo>
                    <a:pt x="75284" y="224930"/>
                  </a:lnTo>
                  <a:cubicBezTo>
                    <a:pt x="55317" y="224930"/>
                    <a:pt x="36169" y="216998"/>
                    <a:pt x="22050" y="202880"/>
                  </a:cubicBezTo>
                  <a:cubicBezTo>
                    <a:pt x="7932" y="188761"/>
                    <a:pt x="0" y="169613"/>
                    <a:pt x="0" y="149646"/>
                  </a:cubicBezTo>
                  <a:lnTo>
                    <a:pt x="0" y="75284"/>
                  </a:lnTo>
                  <a:cubicBezTo>
                    <a:pt x="0" y="55317"/>
                    <a:pt x="7932" y="36169"/>
                    <a:pt x="22050" y="22050"/>
                  </a:cubicBezTo>
                  <a:cubicBezTo>
                    <a:pt x="36169" y="7932"/>
                    <a:pt x="55317" y="0"/>
                    <a:pt x="75284" y="0"/>
                  </a:cubicBezTo>
                  <a:close/>
                </a:path>
              </a:pathLst>
            </a:custGeom>
            <a:solidFill>
              <a:srgbClr val="C1C1FF"/>
            </a:solidFill>
          </p:spPr>
          <p:txBody>
            <a:bodyPr tIns="365760"/>
            <a:lstStyle/>
            <a:p>
              <a:endParaRPr lang="en-US"/>
            </a:p>
          </p:txBody>
        </p:sp>
        <p:sp>
          <p:nvSpPr>
            <p:cNvPr id="4" name="TextBox 4"/>
            <p:cNvSpPr txBox="1"/>
            <p:nvPr/>
          </p:nvSpPr>
          <p:spPr>
            <a:xfrm>
              <a:off x="0" y="-85725"/>
              <a:ext cx="1371151" cy="310655"/>
            </a:xfrm>
            <a:prstGeom prst="rect">
              <a:avLst/>
            </a:prstGeom>
          </p:spPr>
          <p:txBody>
            <a:bodyPr lIns="50800" tIns="365760" rIns="50800" bIns="50800" rtlCol="0" anchor="ctr"/>
            <a:lstStyle/>
            <a:p>
              <a:pPr algn="ctr">
                <a:lnSpc>
                  <a:spcPts val="4479"/>
                </a:lnSpc>
              </a:pPr>
              <a:r>
                <a:rPr lang="en-US" sz="3199">
                  <a:solidFill>
                    <a:srgbClr val="000000"/>
                  </a:solidFill>
                  <a:latin typeface="Poppins Bold"/>
                </a:rPr>
                <a:t>NOT GATE(Inverter)</a:t>
              </a:r>
            </a:p>
          </p:txBody>
        </p:sp>
      </p:grpSp>
      <p:grpSp>
        <p:nvGrpSpPr>
          <p:cNvPr id="5" name="Group 5"/>
          <p:cNvGrpSpPr/>
          <p:nvPr/>
        </p:nvGrpSpPr>
        <p:grpSpPr>
          <a:xfrm>
            <a:off x="484961" y="1820136"/>
            <a:ext cx="9474591" cy="3719082"/>
            <a:chOff x="0" y="0"/>
            <a:chExt cx="2282712" cy="896038"/>
          </a:xfrm>
        </p:grpSpPr>
        <p:sp>
          <p:nvSpPr>
            <p:cNvPr id="6" name="Freeform 6"/>
            <p:cNvSpPr/>
            <p:nvPr/>
          </p:nvSpPr>
          <p:spPr>
            <a:xfrm>
              <a:off x="0" y="0"/>
              <a:ext cx="2282712" cy="896038"/>
            </a:xfrm>
            <a:custGeom>
              <a:avLst/>
              <a:gdLst/>
              <a:ahLst/>
              <a:cxnLst/>
              <a:rect l="l" t="t" r="r" b="b"/>
              <a:pathLst>
                <a:path w="2282712" h="896038">
                  <a:moveTo>
                    <a:pt x="40039" y="0"/>
                  </a:moveTo>
                  <a:lnTo>
                    <a:pt x="2242673" y="0"/>
                  </a:lnTo>
                  <a:cubicBezTo>
                    <a:pt x="2264786" y="0"/>
                    <a:pt x="2282712" y="17926"/>
                    <a:pt x="2282712" y="40039"/>
                  </a:cubicBezTo>
                  <a:lnTo>
                    <a:pt x="2282712" y="855999"/>
                  </a:lnTo>
                  <a:cubicBezTo>
                    <a:pt x="2282712" y="866618"/>
                    <a:pt x="2278494" y="876802"/>
                    <a:pt x="2270985" y="884311"/>
                  </a:cubicBezTo>
                  <a:cubicBezTo>
                    <a:pt x="2263476" y="891820"/>
                    <a:pt x="2253292" y="896038"/>
                    <a:pt x="2242673" y="896038"/>
                  </a:cubicBezTo>
                  <a:lnTo>
                    <a:pt x="40039" y="896038"/>
                  </a:lnTo>
                  <a:cubicBezTo>
                    <a:pt x="29420" y="896038"/>
                    <a:pt x="19236" y="891820"/>
                    <a:pt x="11727" y="884311"/>
                  </a:cubicBezTo>
                  <a:cubicBezTo>
                    <a:pt x="4218" y="876802"/>
                    <a:pt x="0" y="866618"/>
                    <a:pt x="0" y="855999"/>
                  </a:cubicBezTo>
                  <a:lnTo>
                    <a:pt x="0" y="40039"/>
                  </a:lnTo>
                  <a:cubicBezTo>
                    <a:pt x="0" y="29420"/>
                    <a:pt x="4218" y="19236"/>
                    <a:pt x="11727" y="11727"/>
                  </a:cubicBezTo>
                  <a:cubicBezTo>
                    <a:pt x="19236" y="4218"/>
                    <a:pt x="29420" y="0"/>
                    <a:pt x="40039" y="0"/>
                  </a:cubicBezTo>
                  <a:close/>
                </a:path>
              </a:pathLst>
            </a:custGeom>
            <a:blipFill>
              <a:blip r:embed="rId2"/>
              <a:stretch>
                <a:fillRect t="-5128" b="-5128"/>
              </a:stretch>
            </a:blipFill>
            <a:ln w="38100" cap="rnd">
              <a:solidFill>
                <a:srgbClr val="000000"/>
              </a:solidFill>
              <a:prstDash val="solid"/>
              <a:round/>
            </a:ln>
          </p:spPr>
        </p:sp>
      </p:grpSp>
      <p:grpSp>
        <p:nvGrpSpPr>
          <p:cNvPr id="7" name="Group 7"/>
          <p:cNvGrpSpPr/>
          <p:nvPr/>
        </p:nvGrpSpPr>
        <p:grpSpPr>
          <a:xfrm>
            <a:off x="484961" y="6137661"/>
            <a:ext cx="9474591" cy="3719082"/>
            <a:chOff x="0" y="0"/>
            <a:chExt cx="2495366" cy="979511"/>
          </a:xfrm>
        </p:grpSpPr>
        <p:sp>
          <p:nvSpPr>
            <p:cNvPr id="8" name="Freeform 8"/>
            <p:cNvSpPr/>
            <p:nvPr/>
          </p:nvSpPr>
          <p:spPr>
            <a:xfrm>
              <a:off x="0" y="0"/>
              <a:ext cx="2495366" cy="979511"/>
            </a:xfrm>
            <a:custGeom>
              <a:avLst/>
              <a:gdLst/>
              <a:ahLst/>
              <a:cxnLst/>
              <a:rect l="l" t="t" r="r" b="b"/>
              <a:pathLst>
                <a:path w="2495366" h="979511">
                  <a:moveTo>
                    <a:pt x="41673" y="0"/>
                  </a:moveTo>
                  <a:lnTo>
                    <a:pt x="2453692" y="0"/>
                  </a:lnTo>
                  <a:cubicBezTo>
                    <a:pt x="2476708" y="0"/>
                    <a:pt x="2495366" y="18658"/>
                    <a:pt x="2495366" y="41673"/>
                  </a:cubicBezTo>
                  <a:lnTo>
                    <a:pt x="2495366" y="937838"/>
                  </a:lnTo>
                  <a:cubicBezTo>
                    <a:pt x="2495366" y="960853"/>
                    <a:pt x="2476708" y="979511"/>
                    <a:pt x="2453692" y="979511"/>
                  </a:cubicBezTo>
                  <a:lnTo>
                    <a:pt x="41673" y="979511"/>
                  </a:lnTo>
                  <a:cubicBezTo>
                    <a:pt x="18658" y="979511"/>
                    <a:pt x="0" y="960853"/>
                    <a:pt x="0" y="937838"/>
                  </a:cubicBezTo>
                  <a:lnTo>
                    <a:pt x="0" y="41673"/>
                  </a:lnTo>
                  <a:cubicBezTo>
                    <a:pt x="0" y="18658"/>
                    <a:pt x="18658" y="0"/>
                    <a:pt x="41673" y="0"/>
                  </a:cubicBezTo>
                  <a:close/>
                </a:path>
              </a:pathLst>
            </a:custGeom>
            <a:solidFill>
              <a:srgbClr val="9899FF"/>
            </a:solidFill>
          </p:spPr>
        </p:sp>
        <p:sp>
          <p:nvSpPr>
            <p:cNvPr id="9" name="TextBox 9"/>
            <p:cNvSpPr txBox="1"/>
            <p:nvPr/>
          </p:nvSpPr>
          <p:spPr>
            <a:xfrm>
              <a:off x="0" y="-85725"/>
              <a:ext cx="2495366" cy="1065236"/>
            </a:xfrm>
            <a:prstGeom prst="rect">
              <a:avLst/>
            </a:prstGeom>
          </p:spPr>
          <p:txBody>
            <a:bodyPr lIns="50800" tIns="50800" rIns="50800" bIns="50800" rtlCol="0" anchor="ctr"/>
            <a:lstStyle/>
            <a:p>
              <a:pPr algn="ctr">
                <a:lnSpc>
                  <a:spcPts val="3919"/>
                </a:lnSpc>
              </a:pPr>
              <a:endParaRPr/>
            </a:p>
          </p:txBody>
        </p:sp>
      </p:grpSp>
      <p:grpSp>
        <p:nvGrpSpPr>
          <p:cNvPr id="10" name="Group 10"/>
          <p:cNvGrpSpPr/>
          <p:nvPr/>
        </p:nvGrpSpPr>
        <p:grpSpPr>
          <a:xfrm>
            <a:off x="10460508" y="1221694"/>
            <a:ext cx="7435711" cy="8635049"/>
            <a:chOff x="0" y="0"/>
            <a:chExt cx="1958377" cy="2274251"/>
          </a:xfrm>
        </p:grpSpPr>
        <p:sp>
          <p:nvSpPr>
            <p:cNvPr id="11" name="Freeform 11"/>
            <p:cNvSpPr/>
            <p:nvPr/>
          </p:nvSpPr>
          <p:spPr>
            <a:xfrm>
              <a:off x="0" y="0"/>
              <a:ext cx="1958377" cy="2274251"/>
            </a:xfrm>
            <a:custGeom>
              <a:avLst/>
              <a:gdLst/>
              <a:ahLst/>
              <a:cxnLst/>
              <a:rect l="l" t="t" r="r" b="b"/>
              <a:pathLst>
                <a:path w="1958377" h="2274251">
                  <a:moveTo>
                    <a:pt x="53100" y="0"/>
                  </a:moveTo>
                  <a:lnTo>
                    <a:pt x="1905276" y="0"/>
                  </a:lnTo>
                  <a:cubicBezTo>
                    <a:pt x="1919359" y="0"/>
                    <a:pt x="1932866" y="5594"/>
                    <a:pt x="1942824" y="15553"/>
                  </a:cubicBezTo>
                  <a:cubicBezTo>
                    <a:pt x="1952782" y="25511"/>
                    <a:pt x="1958377" y="39017"/>
                    <a:pt x="1958377" y="53100"/>
                  </a:cubicBezTo>
                  <a:lnTo>
                    <a:pt x="1958377" y="2221151"/>
                  </a:lnTo>
                  <a:cubicBezTo>
                    <a:pt x="1958377" y="2250478"/>
                    <a:pt x="1934603" y="2274251"/>
                    <a:pt x="1905276" y="2274251"/>
                  </a:cubicBezTo>
                  <a:lnTo>
                    <a:pt x="53100" y="2274251"/>
                  </a:lnTo>
                  <a:cubicBezTo>
                    <a:pt x="39017" y="2274251"/>
                    <a:pt x="25511" y="2268657"/>
                    <a:pt x="15553" y="2258699"/>
                  </a:cubicBezTo>
                  <a:cubicBezTo>
                    <a:pt x="5594" y="2248741"/>
                    <a:pt x="0" y="2235234"/>
                    <a:pt x="0" y="2221151"/>
                  </a:cubicBezTo>
                  <a:lnTo>
                    <a:pt x="0" y="53100"/>
                  </a:lnTo>
                  <a:cubicBezTo>
                    <a:pt x="0" y="39017"/>
                    <a:pt x="5594" y="25511"/>
                    <a:pt x="15553" y="15553"/>
                  </a:cubicBezTo>
                  <a:cubicBezTo>
                    <a:pt x="25511" y="5594"/>
                    <a:pt x="39017" y="0"/>
                    <a:pt x="53100" y="0"/>
                  </a:cubicBezTo>
                  <a:close/>
                </a:path>
              </a:pathLst>
            </a:custGeom>
            <a:solidFill>
              <a:srgbClr val="9899FF"/>
            </a:solidFill>
          </p:spPr>
        </p:sp>
        <p:sp>
          <p:nvSpPr>
            <p:cNvPr id="12" name="TextBox 12"/>
            <p:cNvSpPr txBox="1"/>
            <p:nvPr/>
          </p:nvSpPr>
          <p:spPr>
            <a:xfrm>
              <a:off x="0" y="-85725"/>
              <a:ext cx="1958377" cy="2359976"/>
            </a:xfrm>
            <a:prstGeom prst="rect">
              <a:avLst/>
            </a:prstGeom>
          </p:spPr>
          <p:txBody>
            <a:bodyPr lIns="50800" tIns="50800" rIns="50800" bIns="50800" rtlCol="0" anchor="ctr"/>
            <a:lstStyle/>
            <a:p>
              <a:pPr algn="ctr">
                <a:lnSpc>
                  <a:spcPts val="3919"/>
                </a:lnSpc>
              </a:pPr>
              <a:endParaRPr/>
            </a:p>
          </p:txBody>
        </p:sp>
      </p:grpSp>
      <p:graphicFrame>
        <p:nvGraphicFramePr>
          <p:cNvPr id="13" name="Table 13"/>
          <p:cNvGraphicFramePr>
            <a:graphicFrameLocks noGrp="1"/>
          </p:cNvGraphicFramePr>
          <p:nvPr/>
        </p:nvGraphicFramePr>
        <p:xfrm>
          <a:off x="11060354" y="4059081"/>
          <a:ext cx="6198946" cy="3938120"/>
        </p:xfrm>
        <a:graphic>
          <a:graphicData uri="http://schemas.openxmlformats.org/drawingml/2006/table">
            <a:tbl>
              <a:tblPr/>
              <a:tblGrid>
                <a:gridCol w="3127534">
                  <a:extLst>
                    <a:ext uri="{9D8B030D-6E8A-4147-A177-3AD203B41FA5}">
                      <a16:colId xmlns:a16="http://schemas.microsoft.com/office/drawing/2014/main" val="20000"/>
                    </a:ext>
                  </a:extLst>
                </a:gridCol>
                <a:gridCol w="3071412">
                  <a:extLst>
                    <a:ext uri="{9D8B030D-6E8A-4147-A177-3AD203B41FA5}">
                      <a16:colId xmlns:a16="http://schemas.microsoft.com/office/drawing/2014/main" val="20001"/>
                    </a:ext>
                  </a:extLst>
                </a:gridCol>
              </a:tblGrid>
              <a:tr h="1460657">
                <a:tc>
                  <a:txBody>
                    <a:bodyPr/>
                    <a:lstStyle/>
                    <a:p>
                      <a:pPr marL="0" lvl="0" indent="0" algn="ctr">
                        <a:lnSpc>
                          <a:spcPts val="4339"/>
                        </a:lnSpc>
                        <a:spcBef>
                          <a:spcPct val="0"/>
                        </a:spcBef>
                        <a:defRPr/>
                      </a:pPr>
                      <a:r>
                        <a:rPr lang="en-US" sz="3099" u="none" strike="noStrike">
                          <a:solidFill>
                            <a:srgbClr val="000000"/>
                          </a:solidFill>
                          <a:latin typeface="Poppins Bol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2355"/>
                        </a:lnSpc>
                        <a:defRPr/>
                      </a:pPr>
                      <a:r>
                        <a:rPr lang="en-US" sz="3099">
                          <a:solidFill>
                            <a:srgbClr val="000000"/>
                          </a:solidFill>
                          <a:latin typeface="Poppins Bold"/>
                        </a:rPr>
                        <a:t>OUT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1218560">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1258903">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bl>
          </a:graphicData>
        </a:graphic>
      </p:graphicFrame>
      <p:grpSp>
        <p:nvGrpSpPr>
          <p:cNvPr id="14" name="Group 14"/>
          <p:cNvGrpSpPr/>
          <p:nvPr/>
        </p:nvGrpSpPr>
        <p:grpSpPr>
          <a:xfrm>
            <a:off x="12612659" y="1620063"/>
            <a:ext cx="3131408" cy="866569"/>
            <a:chOff x="0" y="0"/>
            <a:chExt cx="812800" cy="224930"/>
          </a:xfrm>
        </p:grpSpPr>
        <p:sp>
          <p:nvSpPr>
            <p:cNvPr id="15" name="Freeform 15"/>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16" name="TextBox 16"/>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a:solidFill>
                    <a:srgbClr val="000000"/>
                  </a:solidFill>
                  <a:latin typeface="Poppins Bold"/>
                </a:rPr>
                <a:t>Truth Table</a:t>
              </a:r>
            </a:p>
          </p:txBody>
        </p:sp>
      </p:grpSp>
      <p:sp>
        <p:nvSpPr>
          <p:cNvPr id="17" name="TextBox 17"/>
          <p:cNvSpPr txBox="1"/>
          <p:nvPr/>
        </p:nvSpPr>
        <p:spPr>
          <a:xfrm>
            <a:off x="880986" y="6939924"/>
            <a:ext cx="8682540" cy="2066929"/>
          </a:xfrm>
          <a:prstGeom prst="rect">
            <a:avLst/>
          </a:prstGeom>
        </p:spPr>
        <p:txBody>
          <a:bodyPr lIns="0" tIns="0" rIns="0" bIns="0" rtlCol="0" anchor="t">
            <a:spAutoFit/>
          </a:bodyPr>
          <a:lstStyle/>
          <a:p>
            <a:pPr algn="just">
              <a:lnSpc>
                <a:spcPts val="4199"/>
              </a:lnSpc>
            </a:pPr>
            <a:r>
              <a:rPr lang="en-US" sz="2999">
                <a:solidFill>
                  <a:srgbClr val="000000"/>
                </a:solidFill>
                <a:latin typeface="Canva Sans"/>
              </a:rPr>
              <a:t>Outputs the opposite value of its input. If the input is high (1), the output is low (0), and vice versa. Its purpose is to perform the logical NOT operation.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484961" y="353492"/>
            <a:ext cx="3131408" cy="866569"/>
            <a:chOff x="0" y="0"/>
            <a:chExt cx="812800" cy="224930"/>
          </a:xfrm>
        </p:grpSpPr>
        <p:sp>
          <p:nvSpPr>
            <p:cNvPr id="3" name="Freeform 3"/>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4" name="TextBox 4"/>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dirty="0">
                  <a:solidFill>
                    <a:srgbClr val="000000"/>
                  </a:solidFill>
                  <a:latin typeface="Poppins Bold"/>
                </a:rPr>
                <a:t>NAND GATE</a:t>
              </a:r>
            </a:p>
          </p:txBody>
        </p:sp>
      </p:grpSp>
      <p:grpSp>
        <p:nvGrpSpPr>
          <p:cNvPr id="5" name="Group 5"/>
          <p:cNvGrpSpPr/>
          <p:nvPr/>
        </p:nvGrpSpPr>
        <p:grpSpPr>
          <a:xfrm>
            <a:off x="484961" y="1820136"/>
            <a:ext cx="9474591" cy="3323364"/>
            <a:chOff x="0" y="0"/>
            <a:chExt cx="2282712" cy="800698"/>
          </a:xfrm>
        </p:grpSpPr>
        <p:sp>
          <p:nvSpPr>
            <p:cNvPr id="6" name="Freeform 6"/>
            <p:cNvSpPr/>
            <p:nvPr/>
          </p:nvSpPr>
          <p:spPr>
            <a:xfrm>
              <a:off x="0" y="0"/>
              <a:ext cx="2282712" cy="800698"/>
            </a:xfrm>
            <a:custGeom>
              <a:avLst/>
              <a:gdLst/>
              <a:ahLst/>
              <a:cxnLst/>
              <a:rect l="l" t="t" r="r" b="b"/>
              <a:pathLst>
                <a:path w="2282712" h="800698">
                  <a:moveTo>
                    <a:pt x="40039" y="0"/>
                  </a:moveTo>
                  <a:lnTo>
                    <a:pt x="2242673" y="0"/>
                  </a:lnTo>
                  <a:cubicBezTo>
                    <a:pt x="2264786" y="0"/>
                    <a:pt x="2282712" y="17926"/>
                    <a:pt x="2282712" y="40039"/>
                  </a:cubicBezTo>
                  <a:lnTo>
                    <a:pt x="2282712" y="760659"/>
                  </a:lnTo>
                  <a:cubicBezTo>
                    <a:pt x="2282712" y="771278"/>
                    <a:pt x="2278494" y="781462"/>
                    <a:pt x="2270985" y="788971"/>
                  </a:cubicBezTo>
                  <a:cubicBezTo>
                    <a:pt x="2263476" y="796479"/>
                    <a:pt x="2253292" y="800698"/>
                    <a:pt x="2242673" y="800698"/>
                  </a:cubicBezTo>
                  <a:lnTo>
                    <a:pt x="40039" y="800698"/>
                  </a:lnTo>
                  <a:cubicBezTo>
                    <a:pt x="29420" y="800698"/>
                    <a:pt x="19236" y="796479"/>
                    <a:pt x="11727" y="788971"/>
                  </a:cubicBezTo>
                  <a:cubicBezTo>
                    <a:pt x="4218" y="781462"/>
                    <a:pt x="0" y="771278"/>
                    <a:pt x="0" y="760659"/>
                  </a:cubicBezTo>
                  <a:lnTo>
                    <a:pt x="0" y="40039"/>
                  </a:lnTo>
                  <a:cubicBezTo>
                    <a:pt x="0" y="29420"/>
                    <a:pt x="4218" y="19236"/>
                    <a:pt x="11727" y="11727"/>
                  </a:cubicBezTo>
                  <a:cubicBezTo>
                    <a:pt x="19236" y="4218"/>
                    <a:pt x="29420" y="0"/>
                    <a:pt x="40039" y="0"/>
                  </a:cubicBezTo>
                  <a:close/>
                </a:path>
              </a:pathLst>
            </a:custGeom>
            <a:blipFill>
              <a:blip r:embed="rId2"/>
              <a:stretch>
                <a:fillRect t="-1316" b="-1316"/>
              </a:stretch>
            </a:blipFill>
            <a:ln w="38100" cap="rnd">
              <a:solidFill>
                <a:srgbClr val="000000"/>
              </a:solidFill>
              <a:prstDash val="solid"/>
              <a:round/>
            </a:ln>
          </p:spPr>
        </p:sp>
      </p:grpSp>
      <p:grpSp>
        <p:nvGrpSpPr>
          <p:cNvPr id="7" name="Group 7"/>
          <p:cNvGrpSpPr/>
          <p:nvPr/>
        </p:nvGrpSpPr>
        <p:grpSpPr>
          <a:xfrm>
            <a:off x="484961" y="7575215"/>
            <a:ext cx="9474591" cy="2281528"/>
            <a:chOff x="0" y="0"/>
            <a:chExt cx="2495366" cy="600896"/>
          </a:xfrm>
        </p:grpSpPr>
        <p:sp>
          <p:nvSpPr>
            <p:cNvPr id="8" name="Freeform 8"/>
            <p:cNvSpPr/>
            <p:nvPr/>
          </p:nvSpPr>
          <p:spPr>
            <a:xfrm>
              <a:off x="0" y="0"/>
              <a:ext cx="2495366" cy="600896"/>
            </a:xfrm>
            <a:custGeom>
              <a:avLst/>
              <a:gdLst/>
              <a:ahLst/>
              <a:cxnLst/>
              <a:rect l="l" t="t" r="r" b="b"/>
              <a:pathLst>
                <a:path w="2495366" h="600896">
                  <a:moveTo>
                    <a:pt x="41673" y="0"/>
                  </a:moveTo>
                  <a:lnTo>
                    <a:pt x="2453692" y="0"/>
                  </a:lnTo>
                  <a:cubicBezTo>
                    <a:pt x="2476708" y="0"/>
                    <a:pt x="2495366" y="18658"/>
                    <a:pt x="2495366" y="41673"/>
                  </a:cubicBezTo>
                  <a:lnTo>
                    <a:pt x="2495366" y="559223"/>
                  </a:lnTo>
                  <a:cubicBezTo>
                    <a:pt x="2495366" y="582238"/>
                    <a:pt x="2476708" y="600896"/>
                    <a:pt x="2453692" y="600896"/>
                  </a:cubicBezTo>
                  <a:lnTo>
                    <a:pt x="41673" y="600896"/>
                  </a:lnTo>
                  <a:cubicBezTo>
                    <a:pt x="18658" y="600896"/>
                    <a:pt x="0" y="582238"/>
                    <a:pt x="0" y="559223"/>
                  </a:cubicBezTo>
                  <a:lnTo>
                    <a:pt x="0" y="41673"/>
                  </a:lnTo>
                  <a:cubicBezTo>
                    <a:pt x="0" y="18658"/>
                    <a:pt x="18658" y="0"/>
                    <a:pt x="41673" y="0"/>
                  </a:cubicBezTo>
                  <a:close/>
                </a:path>
              </a:pathLst>
            </a:custGeom>
            <a:solidFill>
              <a:srgbClr val="9899FF"/>
            </a:solidFill>
          </p:spPr>
        </p:sp>
        <p:sp>
          <p:nvSpPr>
            <p:cNvPr id="9" name="TextBox 9"/>
            <p:cNvSpPr txBox="1"/>
            <p:nvPr/>
          </p:nvSpPr>
          <p:spPr>
            <a:xfrm>
              <a:off x="0" y="-85725"/>
              <a:ext cx="2495366" cy="686621"/>
            </a:xfrm>
            <a:prstGeom prst="rect">
              <a:avLst/>
            </a:prstGeom>
          </p:spPr>
          <p:txBody>
            <a:bodyPr lIns="50800" tIns="50800" rIns="50800" bIns="50800" rtlCol="0" anchor="ctr"/>
            <a:lstStyle/>
            <a:p>
              <a:pPr algn="ctr">
                <a:lnSpc>
                  <a:spcPts val="3919"/>
                </a:lnSpc>
              </a:pPr>
              <a:endParaRPr/>
            </a:p>
          </p:txBody>
        </p:sp>
      </p:grpSp>
      <p:grpSp>
        <p:nvGrpSpPr>
          <p:cNvPr id="10" name="Group 10"/>
          <p:cNvGrpSpPr/>
          <p:nvPr/>
        </p:nvGrpSpPr>
        <p:grpSpPr>
          <a:xfrm>
            <a:off x="10460508" y="1221694"/>
            <a:ext cx="7435711" cy="8635049"/>
            <a:chOff x="0" y="0"/>
            <a:chExt cx="1958377" cy="2274251"/>
          </a:xfrm>
        </p:grpSpPr>
        <p:sp>
          <p:nvSpPr>
            <p:cNvPr id="11" name="Freeform 11"/>
            <p:cNvSpPr/>
            <p:nvPr/>
          </p:nvSpPr>
          <p:spPr>
            <a:xfrm>
              <a:off x="0" y="0"/>
              <a:ext cx="1958377" cy="2274251"/>
            </a:xfrm>
            <a:custGeom>
              <a:avLst/>
              <a:gdLst/>
              <a:ahLst/>
              <a:cxnLst/>
              <a:rect l="l" t="t" r="r" b="b"/>
              <a:pathLst>
                <a:path w="1958377" h="2274251">
                  <a:moveTo>
                    <a:pt x="53100" y="0"/>
                  </a:moveTo>
                  <a:lnTo>
                    <a:pt x="1905276" y="0"/>
                  </a:lnTo>
                  <a:cubicBezTo>
                    <a:pt x="1919359" y="0"/>
                    <a:pt x="1932866" y="5594"/>
                    <a:pt x="1942824" y="15553"/>
                  </a:cubicBezTo>
                  <a:cubicBezTo>
                    <a:pt x="1952782" y="25511"/>
                    <a:pt x="1958377" y="39017"/>
                    <a:pt x="1958377" y="53100"/>
                  </a:cubicBezTo>
                  <a:lnTo>
                    <a:pt x="1958377" y="2221151"/>
                  </a:lnTo>
                  <a:cubicBezTo>
                    <a:pt x="1958377" y="2250478"/>
                    <a:pt x="1934603" y="2274251"/>
                    <a:pt x="1905276" y="2274251"/>
                  </a:cubicBezTo>
                  <a:lnTo>
                    <a:pt x="53100" y="2274251"/>
                  </a:lnTo>
                  <a:cubicBezTo>
                    <a:pt x="39017" y="2274251"/>
                    <a:pt x="25511" y="2268657"/>
                    <a:pt x="15553" y="2258699"/>
                  </a:cubicBezTo>
                  <a:cubicBezTo>
                    <a:pt x="5594" y="2248741"/>
                    <a:pt x="0" y="2235234"/>
                    <a:pt x="0" y="2221151"/>
                  </a:cubicBezTo>
                  <a:lnTo>
                    <a:pt x="0" y="53100"/>
                  </a:lnTo>
                  <a:cubicBezTo>
                    <a:pt x="0" y="39017"/>
                    <a:pt x="5594" y="25511"/>
                    <a:pt x="15553" y="15553"/>
                  </a:cubicBezTo>
                  <a:cubicBezTo>
                    <a:pt x="25511" y="5594"/>
                    <a:pt x="39017" y="0"/>
                    <a:pt x="53100" y="0"/>
                  </a:cubicBezTo>
                  <a:close/>
                </a:path>
              </a:pathLst>
            </a:custGeom>
            <a:solidFill>
              <a:srgbClr val="9899FF"/>
            </a:solidFill>
          </p:spPr>
        </p:sp>
        <p:sp>
          <p:nvSpPr>
            <p:cNvPr id="12" name="TextBox 12"/>
            <p:cNvSpPr txBox="1"/>
            <p:nvPr/>
          </p:nvSpPr>
          <p:spPr>
            <a:xfrm>
              <a:off x="0" y="-85725"/>
              <a:ext cx="1958377" cy="2359976"/>
            </a:xfrm>
            <a:prstGeom prst="rect">
              <a:avLst/>
            </a:prstGeom>
          </p:spPr>
          <p:txBody>
            <a:bodyPr lIns="50800" tIns="50800" rIns="50800" bIns="50800" rtlCol="0" anchor="ctr"/>
            <a:lstStyle/>
            <a:p>
              <a:pPr algn="ctr">
                <a:lnSpc>
                  <a:spcPts val="3919"/>
                </a:lnSpc>
              </a:pPr>
              <a:endParaRPr/>
            </a:p>
          </p:txBody>
        </p:sp>
      </p:grpSp>
      <p:graphicFrame>
        <p:nvGraphicFramePr>
          <p:cNvPr id="13" name="Table 13"/>
          <p:cNvGraphicFramePr>
            <a:graphicFrameLocks noGrp="1"/>
          </p:cNvGraphicFramePr>
          <p:nvPr/>
        </p:nvGraphicFramePr>
        <p:xfrm>
          <a:off x="11060354" y="2866872"/>
          <a:ext cx="6236019" cy="6391429"/>
        </p:xfrm>
        <a:graphic>
          <a:graphicData uri="http://schemas.openxmlformats.org/drawingml/2006/table">
            <a:tbl>
              <a:tblPr/>
              <a:tblGrid>
                <a:gridCol w="2078673">
                  <a:extLst>
                    <a:ext uri="{9D8B030D-6E8A-4147-A177-3AD203B41FA5}">
                      <a16:colId xmlns:a16="http://schemas.microsoft.com/office/drawing/2014/main" val="20000"/>
                    </a:ext>
                  </a:extLst>
                </a:gridCol>
                <a:gridCol w="2078673">
                  <a:extLst>
                    <a:ext uri="{9D8B030D-6E8A-4147-A177-3AD203B41FA5}">
                      <a16:colId xmlns:a16="http://schemas.microsoft.com/office/drawing/2014/main" val="20001"/>
                    </a:ext>
                  </a:extLst>
                </a:gridCol>
                <a:gridCol w="2078673">
                  <a:extLst>
                    <a:ext uri="{9D8B030D-6E8A-4147-A177-3AD203B41FA5}">
                      <a16:colId xmlns:a16="http://schemas.microsoft.com/office/drawing/2014/main" val="20002"/>
                    </a:ext>
                  </a:extLst>
                </a:gridCol>
              </a:tblGrid>
              <a:tr h="1455201">
                <a:tc>
                  <a:txBody>
                    <a:bodyPr/>
                    <a:lstStyle/>
                    <a:p>
                      <a:pPr marL="0" lvl="0" indent="0" algn="ctr">
                        <a:lnSpc>
                          <a:spcPts val="4339"/>
                        </a:lnSpc>
                        <a:spcBef>
                          <a:spcPct val="0"/>
                        </a:spcBef>
                        <a:defRPr/>
                      </a:pPr>
                      <a:r>
                        <a:rPr lang="en-US" sz="3099" u="none" strike="noStrike">
                          <a:solidFill>
                            <a:srgbClr val="000000"/>
                          </a:solidFill>
                          <a:latin typeface="Poppins Bol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4339"/>
                        </a:lnSpc>
                        <a:spcBef>
                          <a:spcPct val="0"/>
                        </a:spcBef>
                        <a:defRPr/>
                      </a:pPr>
                      <a:r>
                        <a:rPr lang="en-US" sz="3099" u="none" strike="noStrike">
                          <a:solidFill>
                            <a:srgbClr val="000000"/>
                          </a:solidFill>
                          <a:latin typeface="Poppins Bold"/>
                        </a:rPr>
                        <a:t>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2355"/>
                        </a:lnSpc>
                        <a:defRPr/>
                      </a:pPr>
                      <a:r>
                        <a:rPr lang="en-US" sz="3099">
                          <a:solidFill>
                            <a:srgbClr val="000000"/>
                          </a:solidFill>
                          <a:latin typeface="Poppins Bold"/>
                        </a:rPr>
                        <a:t>Z(OUT)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1234010">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1234198">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bl>
          </a:graphicData>
        </a:graphic>
      </p:graphicFrame>
      <p:grpSp>
        <p:nvGrpSpPr>
          <p:cNvPr id="14" name="Group 14"/>
          <p:cNvGrpSpPr/>
          <p:nvPr/>
        </p:nvGrpSpPr>
        <p:grpSpPr>
          <a:xfrm>
            <a:off x="12612659" y="1620063"/>
            <a:ext cx="3131408" cy="866569"/>
            <a:chOff x="0" y="0"/>
            <a:chExt cx="812800" cy="224930"/>
          </a:xfrm>
        </p:grpSpPr>
        <p:sp>
          <p:nvSpPr>
            <p:cNvPr id="15" name="Freeform 15"/>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16" name="TextBox 16"/>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a:solidFill>
                    <a:srgbClr val="000000"/>
                  </a:solidFill>
                  <a:latin typeface="Poppins Bold"/>
                </a:rPr>
                <a:t>Truth Table</a:t>
              </a:r>
            </a:p>
          </p:txBody>
        </p:sp>
      </p:grpSp>
      <p:grpSp>
        <p:nvGrpSpPr>
          <p:cNvPr id="17" name="Group 17"/>
          <p:cNvGrpSpPr/>
          <p:nvPr/>
        </p:nvGrpSpPr>
        <p:grpSpPr>
          <a:xfrm>
            <a:off x="484961" y="5392615"/>
            <a:ext cx="9474591" cy="1875090"/>
            <a:chOff x="0" y="0"/>
            <a:chExt cx="2282712" cy="451765"/>
          </a:xfrm>
        </p:grpSpPr>
        <p:sp>
          <p:nvSpPr>
            <p:cNvPr id="18" name="Freeform 18"/>
            <p:cNvSpPr/>
            <p:nvPr/>
          </p:nvSpPr>
          <p:spPr>
            <a:xfrm>
              <a:off x="0" y="0"/>
              <a:ext cx="2282712" cy="451765"/>
            </a:xfrm>
            <a:custGeom>
              <a:avLst/>
              <a:gdLst/>
              <a:ahLst/>
              <a:cxnLst/>
              <a:rect l="l" t="t" r="r" b="b"/>
              <a:pathLst>
                <a:path w="2282712" h="451765">
                  <a:moveTo>
                    <a:pt x="40039" y="0"/>
                  </a:moveTo>
                  <a:lnTo>
                    <a:pt x="2242673" y="0"/>
                  </a:lnTo>
                  <a:cubicBezTo>
                    <a:pt x="2264786" y="0"/>
                    <a:pt x="2282712" y="17926"/>
                    <a:pt x="2282712" y="40039"/>
                  </a:cubicBezTo>
                  <a:lnTo>
                    <a:pt x="2282712" y="411726"/>
                  </a:lnTo>
                  <a:cubicBezTo>
                    <a:pt x="2282712" y="422345"/>
                    <a:pt x="2278494" y="432529"/>
                    <a:pt x="2270985" y="440038"/>
                  </a:cubicBezTo>
                  <a:cubicBezTo>
                    <a:pt x="2263476" y="447547"/>
                    <a:pt x="2253292" y="451765"/>
                    <a:pt x="2242673" y="451765"/>
                  </a:cubicBezTo>
                  <a:lnTo>
                    <a:pt x="40039" y="451765"/>
                  </a:lnTo>
                  <a:cubicBezTo>
                    <a:pt x="29420" y="451765"/>
                    <a:pt x="19236" y="447547"/>
                    <a:pt x="11727" y="440038"/>
                  </a:cubicBezTo>
                  <a:cubicBezTo>
                    <a:pt x="4218" y="432529"/>
                    <a:pt x="0" y="422345"/>
                    <a:pt x="0" y="411726"/>
                  </a:cubicBezTo>
                  <a:lnTo>
                    <a:pt x="0" y="40039"/>
                  </a:lnTo>
                  <a:cubicBezTo>
                    <a:pt x="0" y="29420"/>
                    <a:pt x="4218" y="19236"/>
                    <a:pt x="11727" y="11727"/>
                  </a:cubicBezTo>
                  <a:cubicBezTo>
                    <a:pt x="19236" y="4218"/>
                    <a:pt x="29420" y="0"/>
                    <a:pt x="40039" y="0"/>
                  </a:cubicBezTo>
                  <a:close/>
                </a:path>
              </a:pathLst>
            </a:custGeom>
            <a:blipFill>
              <a:blip r:embed="rId3"/>
              <a:stretch>
                <a:fillRect t="-19711" b="-19711"/>
              </a:stretch>
            </a:blipFill>
            <a:ln w="38100" cap="rnd">
              <a:solidFill>
                <a:srgbClr val="000000"/>
              </a:solidFill>
              <a:prstDash val="solid"/>
              <a:round/>
            </a:ln>
          </p:spPr>
        </p:sp>
      </p:grpSp>
      <p:sp>
        <p:nvSpPr>
          <p:cNvPr id="19" name="TextBox 19"/>
          <p:cNvSpPr txBox="1"/>
          <p:nvPr/>
        </p:nvSpPr>
        <p:spPr>
          <a:xfrm>
            <a:off x="861254" y="7978744"/>
            <a:ext cx="8722004" cy="1417320"/>
          </a:xfrm>
          <a:prstGeom prst="rect">
            <a:avLst/>
          </a:prstGeom>
        </p:spPr>
        <p:txBody>
          <a:bodyPr lIns="0" tIns="0" rIns="0" bIns="0" rtlCol="0" anchor="t">
            <a:spAutoFit/>
          </a:bodyPr>
          <a:lstStyle/>
          <a:p>
            <a:pPr algn="just">
              <a:lnSpc>
                <a:spcPts val="3779"/>
              </a:lnSpc>
            </a:pPr>
            <a:r>
              <a:rPr lang="en-US" sz="2700">
                <a:solidFill>
                  <a:srgbClr val="000000"/>
                </a:solidFill>
                <a:latin typeface="Canva Sans"/>
              </a:rPr>
              <a:t>Outputs a low (0) signal only when all of its inputs are high (1). Otherwise, it outputs a high (1) signal. It is essentially an AND gate followed by a NOT gate.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506732" y="219526"/>
            <a:ext cx="3131408" cy="866569"/>
            <a:chOff x="0" y="0"/>
            <a:chExt cx="812800" cy="224930"/>
          </a:xfrm>
        </p:grpSpPr>
        <p:sp>
          <p:nvSpPr>
            <p:cNvPr id="3" name="Freeform 3"/>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4" name="TextBox 4"/>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a:solidFill>
                    <a:srgbClr val="000000"/>
                  </a:solidFill>
                  <a:latin typeface="Poppins Bold"/>
                </a:rPr>
                <a:t>NOR GATE</a:t>
              </a:r>
            </a:p>
          </p:txBody>
        </p:sp>
      </p:grpSp>
      <p:grpSp>
        <p:nvGrpSpPr>
          <p:cNvPr id="5" name="Group 5"/>
          <p:cNvGrpSpPr/>
          <p:nvPr/>
        </p:nvGrpSpPr>
        <p:grpSpPr>
          <a:xfrm>
            <a:off x="484961" y="1820136"/>
            <a:ext cx="9474591" cy="3323364"/>
            <a:chOff x="0" y="0"/>
            <a:chExt cx="2282712" cy="800698"/>
          </a:xfrm>
        </p:grpSpPr>
        <p:sp>
          <p:nvSpPr>
            <p:cNvPr id="6" name="Freeform 6"/>
            <p:cNvSpPr/>
            <p:nvPr/>
          </p:nvSpPr>
          <p:spPr>
            <a:xfrm>
              <a:off x="0" y="0"/>
              <a:ext cx="2282712" cy="800698"/>
            </a:xfrm>
            <a:custGeom>
              <a:avLst/>
              <a:gdLst/>
              <a:ahLst/>
              <a:cxnLst/>
              <a:rect l="l" t="t" r="r" b="b"/>
              <a:pathLst>
                <a:path w="2282712" h="800698">
                  <a:moveTo>
                    <a:pt x="40039" y="0"/>
                  </a:moveTo>
                  <a:lnTo>
                    <a:pt x="2242673" y="0"/>
                  </a:lnTo>
                  <a:cubicBezTo>
                    <a:pt x="2264786" y="0"/>
                    <a:pt x="2282712" y="17926"/>
                    <a:pt x="2282712" y="40039"/>
                  </a:cubicBezTo>
                  <a:lnTo>
                    <a:pt x="2282712" y="760659"/>
                  </a:lnTo>
                  <a:cubicBezTo>
                    <a:pt x="2282712" y="771278"/>
                    <a:pt x="2278494" y="781462"/>
                    <a:pt x="2270985" y="788971"/>
                  </a:cubicBezTo>
                  <a:cubicBezTo>
                    <a:pt x="2263476" y="796479"/>
                    <a:pt x="2253292" y="800698"/>
                    <a:pt x="2242673" y="800698"/>
                  </a:cubicBezTo>
                  <a:lnTo>
                    <a:pt x="40039" y="800698"/>
                  </a:lnTo>
                  <a:cubicBezTo>
                    <a:pt x="29420" y="800698"/>
                    <a:pt x="19236" y="796479"/>
                    <a:pt x="11727" y="788971"/>
                  </a:cubicBezTo>
                  <a:cubicBezTo>
                    <a:pt x="4218" y="781462"/>
                    <a:pt x="0" y="771278"/>
                    <a:pt x="0" y="760659"/>
                  </a:cubicBezTo>
                  <a:lnTo>
                    <a:pt x="0" y="40039"/>
                  </a:lnTo>
                  <a:cubicBezTo>
                    <a:pt x="0" y="29420"/>
                    <a:pt x="4218" y="19236"/>
                    <a:pt x="11727" y="11727"/>
                  </a:cubicBezTo>
                  <a:cubicBezTo>
                    <a:pt x="19236" y="4218"/>
                    <a:pt x="29420" y="0"/>
                    <a:pt x="40039" y="0"/>
                  </a:cubicBezTo>
                  <a:close/>
                </a:path>
              </a:pathLst>
            </a:custGeom>
            <a:blipFill>
              <a:blip r:embed="rId2"/>
              <a:stretch>
                <a:fillRect t="-19126" b="-25515"/>
              </a:stretch>
            </a:blipFill>
            <a:ln w="38100" cap="rnd">
              <a:solidFill>
                <a:srgbClr val="000000"/>
              </a:solidFill>
              <a:prstDash val="solid"/>
              <a:round/>
            </a:ln>
          </p:spPr>
        </p:sp>
      </p:grpSp>
      <p:grpSp>
        <p:nvGrpSpPr>
          <p:cNvPr id="7" name="Group 7"/>
          <p:cNvGrpSpPr/>
          <p:nvPr/>
        </p:nvGrpSpPr>
        <p:grpSpPr>
          <a:xfrm>
            <a:off x="484961" y="7575215"/>
            <a:ext cx="9474591" cy="2281528"/>
            <a:chOff x="0" y="0"/>
            <a:chExt cx="2495366" cy="600896"/>
          </a:xfrm>
        </p:grpSpPr>
        <p:sp>
          <p:nvSpPr>
            <p:cNvPr id="8" name="Freeform 8"/>
            <p:cNvSpPr/>
            <p:nvPr/>
          </p:nvSpPr>
          <p:spPr>
            <a:xfrm>
              <a:off x="0" y="0"/>
              <a:ext cx="2495366" cy="600896"/>
            </a:xfrm>
            <a:custGeom>
              <a:avLst/>
              <a:gdLst/>
              <a:ahLst/>
              <a:cxnLst/>
              <a:rect l="l" t="t" r="r" b="b"/>
              <a:pathLst>
                <a:path w="2495366" h="600896">
                  <a:moveTo>
                    <a:pt x="41673" y="0"/>
                  </a:moveTo>
                  <a:lnTo>
                    <a:pt x="2453692" y="0"/>
                  </a:lnTo>
                  <a:cubicBezTo>
                    <a:pt x="2476708" y="0"/>
                    <a:pt x="2495366" y="18658"/>
                    <a:pt x="2495366" y="41673"/>
                  </a:cubicBezTo>
                  <a:lnTo>
                    <a:pt x="2495366" y="559223"/>
                  </a:lnTo>
                  <a:cubicBezTo>
                    <a:pt x="2495366" y="582238"/>
                    <a:pt x="2476708" y="600896"/>
                    <a:pt x="2453692" y="600896"/>
                  </a:cubicBezTo>
                  <a:lnTo>
                    <a:pt x="41673" y="600896"/>
                  </a:lnTo>
                  <a:cubicBezTo>
                    <a:pt x="18658" y="600896"/>
                    <a:pt x="0" y="582238"/>
                    <a:pt x="0" y="559223"/>
                  </a:cubicBezTo>
                  <a:lnTo>
                    <a:pt x="0" y="41673"/>
                  </a:lnTo>
                  <a:cubicBezTo>
                    <a:pt x="0" y="18658"/>
                    <a:pt x="18658" y="0"/>
                    <a:pt x="41673" y="0"/>
                  </a:cubicBezTo>
                  <a:close/>
                </a:path>
              </a:pathLst>
            </a:custGeom>
            <a:solidFill>
              <a:srgbClr val="9899FF"/>
            </a:solidFill>
          </p:spPr>
        </p:sp>
        <p:sp>
          <p:nvSpPr>
            <p:cNvPr id="9" name="TextBox 9"/>
            <p:cNvSpPr txBox="1"/>
            <p:nvPr/>
          </p:nvSpPr>
          <p:spPr>
            <a:xfrm>
              <a:off x="0" y="-66675"/>
              <a:ext cx="2495366" cy="667571"/>
            </a:xfrm>
            <a:prstGeom prst="rect">
              <a:avLst/>
            </a:prstGeom>
          </p:spPr>
          <p:txBody>
            <a:bodyPr lIns="50800" tIns="50800" rIns="50800" bIns="50800" rtlCol="0" anchor="ctr"/>
            <a:lstStyle/>
            <a:p>
              <a:pPr algn="ctr">
                <a:lnSpc>
                  <a:spcPts val="3639"/>
                </a:lnSpc>
              </a:pPr>
              <a:endParaRPr/>
            </a:p>
          </p:txBody>
        </p:sp>
      </p:grpSp>
      <p:grpSp>
        <p:nvGrpSpPr>
          <p:cNvPr id="10" name="Group 10"/>
          <p:cNvGrpSpPr/>
          <p:nvPr/>
        </p:nvGrpSpPr>
        <p:grpSpPr>
          <a:xfrm>
            <a:off x="10460508" y="1221694"/>
            <a:ext cx="7435711" cy="8635049"/>
            <a:chOff x="0" y="0"/>
            <a:chExt cx="1958377" cy="2274251"/>
          </a:xfrm>
        </p:grpSpPr>
        <p:sp>
          <p:nvSpPr>
            <p:cNvPr id="11" name="Freeform 11"/>
            <p:cNvSpPr/>
            <p:nvPr/>
          </p:nvSpPr>
          <p:spPr>
            <a:xfrm>
              <a:off x="0" y="0"/>
              <a:ext cx="1958377" cy="2274251"/>
            </a:xfrm>
            <a:custGeom>
              <a:avLst/>
              <a:gdLst/>
              <a:ahLst/>
              <a:cxnLst/>
              <a:rect l="l" t="t" r="r" b="b"/>
              <a:pathLst>
                <a:path w="1958377" h="2274251">
                  <a:moveTo>
                    <a:pt x="53100" y="0"/>
                  </a:moveTo>
                  <a:lnTo>
                    <a:pt x="1905276" y="0"/>
                  </a:lnTo>
                  <a:cubicBezTo>
                    <a:pt x="1919359" y="0"/>
                    <a:pt x="1932866" y="5594"/>
                    <a:pt x="1942824" y="15553"/>
                  </a:cubicBezTo>
                  <a:cubicBezTo>
                    <a:pt x="1952782" y="25511"/>
                    <a:pt x="1958377" y="39017"/>
                    <a:pt x="1958377" y="53100"/>
                  </a:cubicBezTo>
                  <a:lnTo>
                    <a:pt x="1958377" y="2221151"/>
                  </a:lnTo>
                  <a:cubicBezTo>
                    <a:pt x="1958377" y="2250478"/>
                    <a:pt x="1934603" y="2274251"/>
                    <a:pt x="1905276" y="2274251"/>
                  </a:cubicBezTo>
                  <a:lnTo>
                    <a:pt x="53100" y="2274251"/>
                  </a:lnTo>
                  <a:cubicBezTo>
                    <a:pt x="39017" y="2274251"/>
                    <a:pt x="25511" y="2268657"/>
                    <a:pt x="15553" y="2258699"/>
                  </a:cubicBezTo>
                  <a:cubicBezTo>
                    <a:pt x="5594" y="2248741"/>
                    <a:pt x="0" y="2235234"/>
                    <a:pt x="0" y="2221151"/>
                  </a:cubicBezTo>
                  <a:lnTo>
                    <a:pt x="0" y="53100"/>
                  </a:lnTo>
                  <a:cubicBezTo>
                    <a:pt x="0" y="39017"/>
                    <a:pt x="5594" y="25511"/>
                    <a:pt x="15553" y="15553"/>
                  </a:cubicBezTo>
                  <a:cubicBezTo>
                    <a:pt x="25511" y="5594"/>
                    <a:pt x="39017" y="0"/>
                    <a:pt x="53100" y="0"/>
                  </a:cubicBezTo>
                  <a:close/>
                </a:path>
              </a:pathLst>
            </a:custGeom>
            <a:solidFill>
              <a:srgbClr val="9899FF"/>
            </a:solidFill>
          </p:spPr>
        </p:sp>
        <p:sp>
          <p:nvSpPr>
            <p:cNvPr id="12" name="TextBox 12"/>
            <p:cNvSpPr txBox="1"/>
            <p:nvPr/>
          </p:nvSpPr>
          <p:spPr>
            <a:xfrm>
              <a:off x="0" y="-85725"/>
              <a:ext cx="1958377" cy="2359976"/>
            </a:xfrm>
            <a:prstGeom prst="rect">
              <a:avLst/>
            </a:prstGeom>
          </p:spPr>
          <p:txBody>
            <a:bodyPr lIns="50800" tIns="50800" rIns="50800" bIns="50800" rtlCol="0" anchor="ctr"/>
            <a:lstStyle/>
            <a:p>
              <a:pPr algn="ctr">
                <a:lnSpc>
                  <a:spcPts val="3919"/>
                </a:lnSpc>
              </a:pPr>
              <a:endParaRPr/>
            </a:p>
          </p:txBody>
        </p:sp>
      </p:grpSp>
      <p:graphicFrame>
        <p:nvGraphicFramePr>
          <p:cNvPr id="13" name="Table 13"/>
          <p:cNvGraphicFramePr>
            <a:graphicFrameLocks noGrp="1"/>
          </p:cNvGraphicFramePr>
          <p:nvPr/>
        </p:nvGraphicFramePr>
        <p:xfrm>
          <a:off x="11060354" y="2866872"/>
          <a:ext cx="6236019" cy="6391429"/>
        </p:xfrm>
        <a:graphic>
          <a:graphicData uri="http://schemas.openxmlformats.org/drawingml/2006/table">
            <a:tbl>
              <a:tblPr/>
              <a:tblGrid>
                <a:gridCol w="2078673">
                  <a:extLst>
                    <a:ext uri="{9D8B030D-6E8A-4147-A177-3AD203B41FA5}">
                      <a16:colId xmlns:a16="http://schemas.microsoft.com/office/drawing/2014/main" val="20000"/>
                    </a:ext>
                  </a:extLst>
                </a:gridCol>
                <a:gridCol w="2078673">
                  <a:extLst>
                    <a:ext uri="{9D8B030D-6E8A-4147-A177-3AD203B41FA5}">
                      <a16:colId xmlns:a16="http://schemas.microsoft.com/office/drawing/2014/main" val="20001"/>
                    </a:ext>
                  </a:extLst>
                </a:gridCol>
                <a:gridCol w="2078673">
                  <a:extLst>
                    <a:ext uri="{9D8B030D-6E8A-4147-A177-3AD203B41FA5}">
                      <a16:colId xmlns:a16="http://schemas.microsoft.com/office/drawing/2014/main" val="20002"/>
                    </a:ext>
                  </a:extLst>
                </a:gridCol>
              </a:tblGrid>
              <a:tr h="1455201">
                <a:tc>
                  <a:txBody>
                    <a:bodyPr/>
                    <a:lstStyle/>
                    <a:p>
                      <a:pPr marL="0" lvl="0" indent="0" algn="ctr">
                        <a:lnSpc>
                          <a:spcPts val="4339"/>
                        </a:lnSpc>
                        <a:spcBef>
                          <a:spcPct val="0"/>
                        </a:spcBef>
                        <a:defRPr/>
                      </a:pPr>
                      <a:r>
                        <a:rPr lang="en-US" sz="3099" u="none" strike="noStrike">
                          <a:solidFill>
                            <a:srgbClr val="000000"/>
                          </a:solidFill>
                          <a:latin typeface="Poppins Bol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4339"/>
                        </a:lnSpc>
                        <a:spcBef>
                          <a:spcPct val="0"/>
                        </a:spcBef>
                        <a:defRPr/>
                      </a:pPr>
                      <a:r>
                        <a:rPr lang="en-US" sz="3099" u="none" strike="noStrike">
                          <a:solidFill>
                            <a:srgbClr val="000000"/>
                          </a:solidFill>
                          <a:latin typeface="Poppins Bold"/>
                        </a:rPr>
                        <a:t>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2355"/>
                        </a:lnSpc>
                        <a:defRPr/>
                      </a:pPr>
                      <a:r>
                        <a:rPr lang="en-US" sz="3099">
                          <a:solidFill>
                            <a:srgbClr val="000000"/>
                          </a:solidFill>
                          <a:latin typeface="Poppins Bold"/>
                        </a:rPr>
                        <a:t>Z(OUT)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1234010">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1234198">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bl>
          </a:graphicData>
        </a:graphic>
      </p:graphicFrame>
      <p:grpSp>
        <p:nvGrpSpPr>
          <p:cNvPr id="14" name="Group 14"/>
          <p:cNvGrpSpPr/>
          <p:nvPr/>
        </p:nvGrpSpPr>
        <p:grpSpPr>
          <a:xfrm>
            <a:off x="12612659" y="1620063"/>
            <a:ext cx="3131408" cy="866569"/>
            <a:chOff x="0" y="0"/>
            <a:chExt cx="812800" cy="224930"/>
          </a:xfrm>
        </p:grpSpPr>
        <p:sp>
          <p:nvSpPr>
            <p:cNvPr id="15" name="Freeform 15"/>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16" name="TextBox 16"/>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a:solidFill>
                    <a:srgbClr val="000000"/>
                  </a:solidFill>
                  <a:latin typeface="Poppins Bold"/>
                </a:rPr>
                <a:t>Truth Table</a:t>
              </a:r>
            </a:p>
          </p:txBody>
        </p:sp>
      </p:grpSp>
      <p:grpSp>
        <p:nvGrpSpPr>
          <p:cNvPr id="17" name="Group 17"/>
          <p:cNvGrpSpPr/>
          <p:nvPr/>
        </p:nvGrpSpPr>
        <p:grpSpPr>
          <a:xfrm>
            <a:off x="484961" y="5392615"/>
            <a:ext cx="9474591" cy="1875090"/>
            <a:chOff x="0" y="0"/>
            <a:chExt cx="2282712" cy="451765"/>
          </a:xfrm>
        </p:grpSpPr>
        <p:sp>
          <p:nvSpPr>
            <p:cNvPr id="18" name="Freeform 18"/>
            <p:cNvSpPr/>
            <p:nvPr/>
          </p:nvSpPr>
          <p:spPr>
            <a:xfrm>
              <a:off x="0" y="0"/>
              <a:ext cx="2282712" cy="451765"/>
            </a:xfrm>
            <a:custGeom>
              <a:avLst/>
              <a:gdLst/>
              <a:ahLst/>
              <a:cxnLst/>
              <a:rect l="l" t="t" r="r" b="b"/>
              <a:pathLst>
                <a:path w="2282712" h="451765">
                  <a:moveTo>
                    <a:pt x="40039" y="0"/>
                  </a:moveTo>
                  <a:lnTo>
                    <a:pt x="2242673" y="0"/>
                  </a:lnTo>
                  <a:cubicBezTo>
                    <a:pt x="2264786" y="0"/>
                    <a:pt x="2282712" y="17926"/>
                    <a:pt x="2282712" y="40039"/>
                  </a:cubicBezTo>
                  <a:lnTo>
                    <a:pt x="2282712" y="411726"/>
                  </a:lnTo>
                  <a:cubicBezTo>
                    <a:pt x="2282712" y="422345"/>
                    <a:pt x="2278494" y="432529"/>
                    <a:pt x="2270985" y="440038"/>
                  </a:cubicBezTo>
                  <a:cubicBezTo>
                    <a:pt x="2263476" y="447547"/>
                    <a:pt x="2253292" y="451765"/>
                    <a:pt x="2242673" y="451765"/>
                  </a:cubicBezTo>
                  <a:lnTo>
                    <a:pt x="40039" y="451765"/>
                  </a:lnTo>
                  <a:cubicBezTo>
                    <a:pt x="29420" y="451765"/>
                    <a:pt x="19236" y="447547"/>
                    <a:pt x="11727" y="440038"/>
                  </a:cubicBezTo>
                  <a:cubicBezTo>
                    <a:pt x="4218" y="432529"/>
                    <a:pt x="0" y="422345"/>
                    <a:pt x="0" y="411726"/>
                  </a:cubicBezTo>
                  <a:lnTo>
                    <a:pt x="0" y="40039"/>
                  </a:lnTo>
                  <a:cubicBezTo>
                    <a:pt x="0" y="29420"/>
                    <a:pt x="4218" y="19236"/>
                    <a:pt x="11727" y="11727"/>
                  </a:cubicBezTo>
                  <a:cubicBezTo>
                    <a:pt x="19236" y="4218"/>
                    <a:pt x="29420" y="0"/>
                    <a:pt x="40039" y="0"/>
                  </a:cubicBezTo>
                  <a:close/>
                </a:path>
              </a:pathLst>
            </a:custGeom>
            <a:blipFill>
              <a:blip r:embed="rId3"/>
              <a:stretch>
                <a:fillRect t="-900" b="-27345"/>
              </a:stretch>
            </a:blipFill>
            <a:ln w="38100" cap="rnd">
              <a:solidFill>
                <a:srgbClr val="000000"/>
              </a:solidFill>
              <a:prstDash val="solid"/>
              <a:round/>
            </a:ln>
          </p:spPr>
        </p:sp>
      </p:grpSp>
      <p:sp>
        <p:nvSpPr>
          <p:cNvPr id="19" name="TextBox 19"/>
          <p:cNvSpPr txBox="1"/>
          <p:nvPr/>
        </p:nvSpPr>
        <p:spPr>
          <a:xfrm>
            <a:off x="861254" y="7740619"/>
            <a:ext cx="8722004" cy="1893570"/>
          </a:xfrm>
          <a:prstGeom prst="rect">
            <a:avLst/>
          </a:prstGeom>
        </p:spPr>
        <p:txBody>
          <a:bodyPr lIns="0" tIns="0" rIns="0" bIns="0" rtlCol="0" anchor="t">
            <a:spAutoFit/>
          </a:bodyPr>
          <a:lstStyle/>
          <a:p>
            <a:pPr algn="just">
              <a:lnSpc>
                <a:spcPts val="3779"/>
              </a:lnSpc>
            </a:pPr>
            <a:r>
              <a:rPr lang="en-US" sz="2700">
                <a:solidFill>
                  <a:srgbClr val="000000"/>
                </a:solidFill>
                <a:latin typeface="Canva Sans"/>
              </a:rPr>
              <a:t>The NOR gate produces a LOW output (0) if any of its inputs are HIGH (1) otherwise, it produces a HIGH output (1). It is essentially a OR gate followed by a NOT gate.</a:t>
            </a:r>
          </a:p>
        </p:txBody>
      </p:sp>
    </p:spTree>
  </p:cSld>
  <p:clrMapOvr>
    <a:masterClrMapping/>
  </p:clrMapOvr>
  <p:transition spd="slow">
    <p:strips/>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484961" y="353492"/>
            <a:ext cx="3131408" cy="866569"/>
            <a:chOff x="0" y="0"/>
            <a:chExt cx="812800" cy="224930"/>
          </a:xfrm>
        </p:grpSpPr>
        <p:sp>
          <p:nvSpPr>
            <p:cNvPr id="3" name="Freeform 3"/>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4" name="TextBox 4"/>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dirty="0">
                  <a:solidFill>
                    <a:srgbClr val="000000"/>
                  </a:solidFill>
                  <a:latin typeface="Poppins Bold"/>
                </a:rPr>
                <a:t>XOR GATE</a:t>
              </a:r>
            </a:p>
          </p:txBody>
        </p:sp>
      </p:grpSp>
      <p:grpSp>
        <p:nvGrpSpPr>
          <p:cNvPr id="5" name="Group 5"/>
          <p:cNvGrpSpPr/>
          <p:nvPr/>
        </p:nvGrpSpPr>
        <p:grpSpPr>
          <a:xfrm>
            <a:off x="484961" y="1820136"/>
            <a:ext cx="9474591" cy="3323364"/>
            <a:chOff x="0" y="0"/>
            <a:chExt cx="2282712" cy="800698"/>
          </a:xfrm>
        </p:grpSpPr>
        <p:sp>
          <p:nvSpPr>
            <p:cNvPr id="6" name="Freeform 6"/>
            <p:cNvSpPr/>
            <p:nvPr/>
          </p:nvSpPr>
          <p:spPr>
            <a:xfrm>
              <a:off x="0" y="0"/>
              <a:ext cx="2282712" cy="800698"/>
            </a:xfrm>
            <a:custGeom>
              <a:avLst/>
              <a:gdLst/>
              <a:ahLst/>
              <a:cxnLst/>
              <a:rect l="l" t="t" r="r" b="b"/>
              <a:pathLst>
                <a:path w="2282712" h="800698">
                  <a:moveTo>
                    <a:pt x="40039" y="0"/>
                  </a:moveTo>
                  <a:lnTo>
                    <a:pt x="2242673" y="0"/>
                  </a:lnTo>
                  <a:cubicBezTo>
                    <a:pt x="2264786" y="0"/>
                    <a:pt x="2282712" y="17926"/>
                    <a:pt x="2282712" y="40039"/>
                  </a:cubicBezTo>
                  <a:lnTo>
                    <a:pt x="2282712" y="760659"/>
                  </a:lnTo>
                  <a:cubicBezTo>
                    <a:pt x="2282712" y="771278"/>
                    <a:pt x="2278494" y="781462"/>
                    <a:pt x="2270985" y="788971"/>
                  </a:cubicBezTo>
                  <a:cubicBezTo>
                    <a:pt x="2263476" y="796479"/>
                    <a:pt x="2253292" y="800698"/>
                    <a:pt x="2242673" y="800698"/>
                  </a:cubicBezTo>
                  <a:lnTo>
                    <a:pt x="40039" y="800698"/>
                  </a:lnTo>
                  <a:cubicBezTo>
                    <a:pt x="29420" y="800698"/>
                    <a:pt x="19236" y="796479"/>
                    <a:pt x="11727" y="788971"/>
                  </a:cubicBezTo>
                  <a:cubicBezTo>
                    <a:pt x="4218" y="781462"/>
                    <a:pt x="0" y="771278"/>
                    <a:pt x="0" y="760659"/>
                  </a:cubicBezTo>
                  <a:lnTo>
                    <a:pt x="0" y="40039"/>
                  </a:lnTo>
                  <a:cubicBezTo>
                    <a:pt x="0" y="29420"/>
                    <a:pt x="4218" y="19236"/>
                    <a:pt x="11727" y="11727"/>
                  </a:cubicBezTo>
                  <a:cubicBezTo>
                    <a:pt x="19236" y="4218"/>
                    <a:pt x="29420" y="0"/>
                    <a:pt x="40039" y="0"/>
                  </a:cubicBezTo>
                  <a:close/>
                </a:path>
              </a:pathLst>
            </a:custGeom>
            <a:blipFill>
              <a:blip r:embed="rId2"/>
              <a:stretch>
                <a:fillRect t="-1338" b="-1338"/>
              </a:stretch>
            </a:blipFill>
            <a:ln w="38100" cap="rnd">
              <a:solidFill>
                <a:srgbClr val="000000"/>
              </a:solidFill>
              <a:prstDash val="solid"/>
              <a:round/>
            </a:ln>
          </p:spPr>
        </p:sp>
      </p:grpSp>
      <p:grpSp>
        <p:nvGrpSpPr>
          <p:cNvPr id="7" name="Group 7"/>
          <p:cNvGrpSpPr/>
          <p:nvPr/>
        </p:nvGrpSpPr>
        <p:grpSpPr>
          <a:xfrm>
            <a:off x="484961" y="5539218"/>
            <a:ext cx="9474591" cy="4317524"/>
            <a:chOff x="0" y="0"/>
            <a:chExt cx="2495366" cy="1137126"/>
          </a:xfrm>
        </p:grpSpPr>
        <p:sp>
          <p:nvSpPr>
            <p:cNvPr id="8" name="Freeform 8"/>
            <p:cNvSpPr/>
            <p:nvPr/>
          </p:nvSpPr>
          <p:spPr>
            <a:xfrm>
              <a:off x="0" y="0"/>
              <a:ext cx="2495366" cy="1137126"/>
            </a:xfrm>
            <a:custGeom>
              <a:avLst/>
              <a:gdLst/>
              <a:ahLst/>
              <a:cxnLst/>
              <a:rect l="l" t="t" r="r" b="b"/>
              <a:pathLst>
                <a:path w="2495366" h="1137126">
                  <a:moveTo>
                    <a:pt x="41673" y="0"/>
                  </a:moveTo>
                  <a:lnTo>
                    <a:pt x="2453692" y="0"/>
                  </a:lnTo>
                  <a:cubicBezTo>
                    <a:pt x="2476708" y="0"/>
                    <a:pt x="2495366" y="18658"/>
                    <a:pt x="2495366" y="41673"/>
                  </a:cubicBezTo>
                  <a:lnTo>
                    <a:pt x="2495366" y="1095452"/>
                  </a:lnTo>
                  <a:cubicBezTo>
                    <a:pt x="2495366" y="1118468"/>
                    <a:pt x="2476708" y="1137126"/>
                    <a:pt x="2453692" y="1137126"/>
                  </a:cubicBezTo>
                  <a:lnTo>
                    <a:pt x="41673" y="1137126"/>
                  </a:lnTo>
                  <a:cubicBezTo>
                    <a:pt x="18658" y="1137126"/>
                    <a:pt x="0" y="1118468"/>
                    <a:pt x="0" y="1095452"/>
                  </a:cubicBezTo>
                  <a:lnTo>
                    <a:pt x="0" y="41673"/>
                  </a:lnTo>
                  <a:cubicBezTo>
                    <a:pt x="0" y="18658"/>
                    <a:pt x="18658" y="0"/>
                    <a:pt x="41673" y="0"/>
                  </a:cubicBezTo>
                  <a:close/>
                </a:path>
              </a:pathLst>
            </a:custGeom>
            <a:solidFill>
              <a:srgbClr val="9899FF"/>
            </a:solidFill>
          </p:spPr>
        </p:sp>
        <p:sp>
          <p:nvSpPr>
            <p:cNvPr id="9" name="TextBox 9"/>
            <p:cNvSpPr txBox="1"/>
            <p:nvPr/>
          </p:nvSpPr>
          <p:spPr>
            <a:xfrm>
              <a:off x="0" y="-85725"/>
              <a:ext cx="2495366" cy="1222851"/>
            </a:xfrm>
            <a:prstGeom prst="rect">
              <a:avLst/>
            </a:prstGeom>
          </p:spPr>
          <p:txBody>
            <a:bodyPr lIns="50800" tIns="50800" rIns="50800" bIns="50800" rtlCol="0" anchor="ctr"/>
            <a:lstStyle/>
            <a:p>
              <a:pPr algn="ctr">
                <a:lnSpc>
                  <a:spcPts val="3919"/>
                </a:lnSpc>
              </a:pPr>
              <a:endParaRPr/>
            </a:p>
          </p:txBody>
        </p:sp>
      </p:grpSp>
      <p:grpSp>
        <p:nvGrpSpPr>
          <p:cNvPr id="10" name="Group 10"/>
          <p:cNvGrpSpPr/>
          <p:nvPr/>
        </p:nvGrpSpPr>
        <p:grpSpPr>
          <a:xfrm>
            <a:off x="10460508" y="1221694"/>
            <a:ext cx="7435711" cy="8635049"/>
            <a:chOff x="0" y="0"/>
            <a:chExt cx="1958377" cy="2274251"/>
          </a:xfrm>
        </p:grpSpPr>
        <p:sp>
          <p:nvSpPr>
            <p:cNvPr id="11" name="Freeform 11"/>
            <p:cNvSpPr/>
            <p:nvPr/>
          </p:nvSpPr>
          <p:spPr>
            <a:xfrm>
              <a:off x="0" y="0"/>
              <a:ext cx="1958377" cy="2274251"/>
            </a:xfrm>
            <a:custGeom>
              <a:avLst/>
              <a:gdLst/>
              <a:ahLst/>
              <a:cxnLst/>
              <a:rect l="l" t="t" r="r" b="b"/>
              <a:pathLst>
                <a:path w="1958377" h="2274251">
                  <a:moveTo>
                    <a:pt x="53100" y="0"/>
                  </a:moveTo>
                  <a:lnTo>
                    <a:pt x="1905276" y="0"/>
                  </a:lnTo>
                  <a:cubicBezTo>
                    <a:pt x="1919359" y="0"/>
                    <a:pt x="1932866" y="5594"/>
                    <a:pt x="1942824" y="15553"/>
                  </a:cubicBezTo>
                  <a:cubicBezTo>
                    <a:pt x="1952782" y="25511"/>
                    <a:pt x="1958377" y="39017"/>
                    <a:pt x="1958377" y="53100"/>
                  </a:cubicBezTo>
                  <a:lnTo>
                    <a:pt x="1958377" y="2221151"/>
                  </a:lnTo>
                  <a:cubicBezTo>
                    <a:pt x="1958377" y="2250478"/>
                    <a:pt x="1934603" y="2274251"/>
                    <a:pt x="1905276" y="2274251"/>
                  </a:cubicBezTo>
                  <a:lnTo>
                    <a:pt x="53100" y="2274251"/>
                  </a:lnTo>
                  <a:cubicBezTo>
                    <a:pt x="39017" y="2274251"/>
                    <a:pt x="25511" y="2268657"/>
                    <a:pt x="15553" y="2258699"/>
                  </a:cubicBezTo>
                  <a:cubicBezTo>
                    <a:pt x="5594" y="2248741"/>
                    <a:pt x="0" y="2235234"/>
                    <a:pt x="0" y="2221151"/>
                  </a:cubicBezTo>
                  <a:lnTo>
                    <a:pt x="0" y="53100"/>
                  </a:lnTo>
                  <a:cubicBezTo>
                    <a:pt x="0" y="39017"/>
                    <a:pt x="5594" y="25511"/>
                    <a:pt x="15553" y="15553"/>
                  </a:cubicBezTo>
                  <a:cubicBezTo>
                    <a:pt x="25511" y="5594"/>
                    <a:pt x="39017" y="0"/>
                    <a:pt x="53100" y="0"/>
                  </a:cubicBezTo>
                  <a:close/>
                </a:path>
              </a:pathLst>
            </a:custGeom>
            <a:solidFill>
              <a:srgbClr val="9899FF"/>
            </a:solidFill>
          </p:spPr>
        </p:sp>
        <p:sp>
          <p:nvSpPr>
            <p:cNvPr id="12" name="TextBox 12"/>
            <p:cNvSpPr txBox="1"/>
            <p:nvPr/>
          </p:nvSpPr>
          <p:spPr>
            <a:xfrm>
              <a:off x="0" y="-85725"/>
              <a:ext cx="1958377" cy="2359976"/>
            </a:xfrm>
            <a:prstGeom prst="rect">
              <a:avLst/>
            </a:prstGeom>
          </p:spPr>
          <p:txBody>
            <a:bodyPr lIns="50800" tIns="50800" rIns="50800" bIns="50800" rtlCol="0" anchor="ctr"/>
            <a:lstStyle/>
            <a:p>
              <a:pPr algn="ctr">
                <a:lnSpc>
                  <a:spcPts val="3919"/>
                </a:lnSpc>
              </a:pPr>
              <a:endParaRPr/>
            </a:p>
          </p:txBody>
        </p:sp>
      </p:grpSp>
      <p:graphicFrame>
        <p:nvGraphicFramePr>
          <p:cNvPr id="13" name="Table 13"/>
          <p:cNvGraphicFramePr>
            <a:graphicFrameLocks noGrp="1"/>
          </p:cNvGraphicFramePr>
          <p:nvPr/>
        </p:nvGraphicFramePr>
        <p:xfrm>
          <a:off x="11060354" y="2866872"/>
          <a:ext cx="6236019" cy="6391429"/>
        </p:xfrm>
        <a:graphic>
          <a:graphicData uri="http://schemas.openxmlformats.org/drawingml/2006/table">
            <a:tbl>
              <a:tblPr/>
              <a:tblGrid>
                <a:gridCol w="2078673">
                  <a:extLst>
                    <a:ext uri="{9D8B030D-6E8A-4147-A177-3AD203B41FA5}">
                      <a16:colId xmlns:a16="http://schemas.microsoft.com/office/drawing/2014/main" val="20000"/>
                    </a:ext>
                  </a:extLst>
                </a:gridCol>
                <a:gridCol w="2078673">
                  <a:extLst>
                    <a:ext uri="{9D8B030D-6E8A-4147-A177-3AD203B41FA5}">
                      <a16:colId xmlns:a16="http://schemas.microsoft.com/office/drawing/2014/main" val="20001"/>
                    </a:ext>
                  </a:extLst>
                </a:gridCol>
                <a:gridCol w="2078673">
                  <a:extLst>
                    <a:ext uri="{9D8B030D-6E8A-4147-A177-3AD203B41FA5}">
                      <a16:colId xmlns:a16="http://schemas.microsoft.com/office/drawing/2014/main" val="20002"/>
                    </a:ext>
                  </a:extLst>
                </a:gridCol>
              </a:tblGrid>
              <a:tr h="1455201">
                <a:tc>
                  <a:txBody>
                    <a:bodyPr/>
                    <a:lstStyle/>
                    <a:p>
                      <a:pPr marL="0" lvl="0" indent="0" algn="ctr">
                        <a:lnSpc>
                          <a:spcPts val="4339"/>
                        </a:lnSpc>
                        <a:spcBef>
                          <a:spcPct val="0"/>
                        </a:spcBef>
                        <a:defRPr/>
                      </a:pPr>
                      <a:r>
                        <a:rPr lang="en-US" sz="3099" u="none" strike="noStrike">
                          <a:solidFill>
                            <a:srgbClr val="000000"/>
                          </a:solidFill>
                          <a:latin typeface="Poppins Bol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4339"/>
                        </a:lnSpc>
                        <a:spcBef>
                          <a:spcPct val="0"/>
                        </a:spcBef>
                        <a:defRPr/>
                      </a:pPr>
                      <a:r>
                        <a:rPr lang="en-US" sz="3099" u="none" strike="noStrike">
                          <a:solidFill>
                            <a:srgbClr val="000000"/>
                          </a:solidFill>
                          <a:latin typeface="Poppins Bold"/>
                        </a:rPr>
                        <a:t>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2355"/>
                        </a:lnSpc>
                        <a:defRPr/>
                      </a:pPr>
                      <a:r>
                        <a:rPr lang="en-US" sz="3099">
                          <a:solidFill>
                            <a:srgbClr val="000000"/>
                          </a:solidFill>
                          <a:latin typeface="Poppins Bold"/>
                        </a:rPr>
                        <a:t>OUT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1234010">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1234198">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bl>
          </a:graphicData>
        </a:graphic>
      </p:graphicFrame>
      <p:grpSp>
        <p:nvGrpSpPr>
          <p:cNvPr id="14" name="Group 14"/>
          <p:cNvGrpSpPr/>
          <p:nvPr/>
        </p:nvGrpSpPr>
        <p:grpSpPr>
          <a:xfrm>
            <a:off x="12612659" y="1620063"/>
            <a:ext cx="3131408" cy="866569"/>
            <a:chOff x="0" y="0"/>
            <a:chExt cx="812800" cy="224930"/>
          </a:xfrm>
        </p:grpSpPr>
        <p:sp>
          <p:nvSpPr>
            <p:cNvPr id="15" name="Freeform 15"/>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16" name="TextBox 16"/>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a:solidFill>
                    <a:srgbClr val="000000"/>
                  </a:solidFill>
                  <a:latin typeface="Poppins Bold"/>
                </a:rPr>
                <a:t>Truth Table</a:t>
              </a:r>
            </a:p>
          </p:txBody>
        </p:sp>
      </p:grpSp>
      <p:sp>
        <p:nvSpPr>
          <p:cNvPr id="17" name="TextBox 17"/>
          <p:cNvSpPr txBox="1"/>
          <p:nvPr/>
        </p:nvSpPr>
        <p:spPr>
          <a:xfrm>
            <a:off x="861254" y="6557520"/>
            <a:ext cx="8722004" cy="2223770"/>
          </a:xfrm>
          <a:prstGeom prst="rect">
            <a:avLst/>
          </a:prstGeom>
        </p:spPr>
        <p:txBody>
          <a:bodyPr lIns="0" tIns="0" rIns="0" bIns="0" rtlCol="0" anchor="t">
            <a:spAutoFit/>
          </a:bodyPr>
          <a:lstStyle/>
          <a:p>
            <a:pPr algn="just">
              <a:lnSpc>
                <a:spcPts val="4479"/>
              </a:lnSpc>
            </a:pPr>
            <a:r>
              <a:rPr lang="en-US" sz="3199">
                <a:solidFill>
                  <a:srgbClr val="000000"/>
                </a:solidFill>
                <a:latin typeface="Canva Sans"/>
              </a:rPr>
              <a:t>Outputs a high (1) signal if any of its inputs are high (1). It outputs a low (0) signal only when all of its inputs are low (0). Its purpose is to perform the logical OR operation.</a:t>
            </a:r>
          </a:p>
        </p:txBody>
      </p:sp>
    </p:spTree>
  </p:cSld>
  <p:clrMapOvr>
    <a:masterClrMapping/>
  </p:clrMapOvr>
  <p:transition spd="slow">
    <p:strips dir="rd"/>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484961" y="353492"/>
            <a:ext cx="3131408" cy="866569"/>
            <a:chOff x="0" y="0"/>
            <a:chExt cx="812800" cy="224930"/>
          </a:xfrm>
        </p:grpSpPr>
        <p:sp>
          <p:nvSpPr>
            <p:cNvPr id="3" name="Freeform 3"/>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4" name="TextBox 4"/>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a:solidFill>
                    <a:srgbClr val="000000"/>
                  </a:solidFill>
                  <a:latin typeface="Poppins Bold"/>
                </a:rPr>
                <a:t>XNOR GATE</a:t>
              </a:r>
            </a:p>
          </p:txBody>
        </p:sp>
      </p:grpSp>
      <p:grpSp>
        <p:nvGrpSpPr>
          <p:cNvPr id="5" name="Group 5"/>
          <p:cNvGrpSpPr/>
          <p:nvPr/>
        </p:nvGrpSpPr>
        <p:grpSpPr>
          <a:xfrm>
            <a:off x="484961" y="1820136"/>
            <a:ext cx="9474591" cy="3323364"/>
            <a:chOff x="0" y="0"/>
            <a:chExt cx="2282712" cy="800698"/>
          </a:xfrm>
        </p:grpSpPr>
        <p:sp>
          <p:nvSpPr>
            <p:cNvPr id="6" name="Freeform 6"/>
            <p:cNvSpPr/>
            <p:nvPr/>
          </p:nvSpPr>
          <p:spPr>
            <a:xfrm>
              <a:off x="0" y="0"/>
              <a:ext cx="2282712" cy="800698"/>
            </a:xfrm>
            <a:custGeom>
              <a:avLst/>
              <a:gdLst/>
              <a:ahLst/>
              <a:cxnLst/>
              <a:rect l="l" t="t" r="r" b="b"/>
              <a:pathLst>
                <a:path w="2282712" h="800698">
                  <a:moveTo>
                    <a:pt x="40039" y="0"/>
                  </a:moveTo>
                  <a:lnTo>
                    <a:pt x="2242673" y="0"/>
                  </a:lnTo>
                  <a:cubicBezTo>
                    <a:pt x="2264786" y="0"/>
                    <a:pt x="2282712" y="17926"/>
                    <a:pt x="2282712" y="40039"/>
                  </a:cubicBezTo>
                  <a:lnTo>
                    <a:pt x="2282712" y="760659"/>
                  </a:lnTo>
                  <a:cubicBezTo>
                    <a:pt x="2282712" y="771278"/>
                    <a:pt x="2278494" y="781462"/>
                    <a:pt x="2270985" y="788971"/>
                  </a:cubicBezTo>
                  <a:cubicBezTo>
                    <a:pt x="2263476" y="796479"/>
                    <a:pt x="2253292" y="800698"/>
                    <a:pt x="2242673" y="800698"/>
                  </a:cubicBezTo>
                  <a:lnTo>
                    <a:pt x="40039" y="800698"/>
                  </a:lnTo>
                  <a:cubicBezTo>
                    <a:pt x="29420" y="800698"/>
                    <a:pt x="19236" y="796479"/>
                    <a:pt x="11727" y="788971"/>
                  </a:cubicBezTo>
                  <a:cubicBezTo>
                    <a:pt x="4218" y="781462"/>
                    <a:pt x="0" y="771278"/>
                    <a:pt x="0" y="760659"/>
                  </a:cubicBezTo>
                  <a:lnTo>
                    <a:pt x="0" y="40039"/>
                  </a:lnTo>
                  <a:cubicBezTo>
                    <a:pt x="0" y="29420"/>
                    <a:pt x="4218" y="19236"/>
                    <a:pt x="11727" y="11727"/>
                  </a:cubicBezTo>
                  <a:cubicBezTo>
                    <a:pt x="19236" y="4218"/>
                    <a:pt x="29420" y="0"/>
                    <a:pt x="40039" y="0"/>
                  </a:cubicBezTo>
                  <a:close/>
                </a:path>
              </a:pathLst>
            </a:custGeom>
            <a:blipFill>
              <a:blip r:embed="rId2"/>
              <a:stretch>
                <a:fillRect t="-22320" b="-22320"/>
              </a:stretch>
            </a:blipFill>
            <a:ln w="38100" cap="rnd">
              <a:solidFill>
                <a:srgbClr val="000000"/>
              </a:solidFill>
              <a:prstDash val="solid"/>
              <a:round/>
            </a:ln>
          </p:spPr>
        </p:sp>
      </p:grpSp>
      <p:grpSp>
        <p:nvGrpSpPr>
          <p:cNvPr id="7" name="Group 7"/>
          <p:cNvGrpSpPr/>
          <p:nvPr/>
        </p:nvGrpSpPr>
        <p:grpSpPr>
          <a:xfrm>
            <a:off x="484961" y="5539218"/>
            <a:ext cx="9474591" cy="4317524"/>
            <a:chOff x="0" y="0"/>
            <a:chExt cx="2495366" cy="1137126"/>
          </a:xfrm>
        </p:grpSpPr>
        <p:sp>
          <p:nvSpPr>
            <p:cNvPr id="8" name="Freeform 8"/>
            <p:cNvSpPr/>
            <p:nvPr/>
          </p:nvSpPr>
          <p:spPr>
            <a:xfrm>
              <a:off x="0" y="0"/>
              <a:ext cx="2495366" cy="1137126"/>
            </a:xfrm>
            <a:custGeom>
              <a:avLst/>
              <a:gdLst/>
              <a:ahLst/>
              <a:cxnLst/>
              <a:rect l="l" t="t" r="r" b="b"/>
              <a:pathLst>
                <a:path w="2495366" h="1137126">
                  <a:moveTo>
                    <a:pt x="41673" y="0"/>
                  </a:moveTo>
                  <a:lnTo>
                    <a:pt x="2453692" y="0"/>
                  </a:lnTo>
                  <a:cubicBezTo>
                    <a:pt x="2476708" y="0"/>
                    <a:pt x="2495366" y="18658"/>
                    <a:pt x="2495366" y="41673"/>
                  </a:cubicBezTo>
                  <a:lnTo>
                    <a:pt x="2495366" y="1095452"/>
                  </a:lnTo>
                  <a:cubicBezTo>
                    <a:pt x="2495366" y="1118468"/>
                    <a:pt x="2476708" y="1137126"/>
                    <a:pt x="2453692" y="1137126"/>
                  </a:cubicBezTo>
                  <a:lnTo>
                    <a:pt x="41673" y="1137126"/>
                  </a:lnTo>
                  <a:cubicBezTo>
                    <a:pt x="18658" y="1137126"/>
                    <a:pt x="0" y="1118468"/>
                    <a:pt x="0" y="1095452"/>
                  </a:cubicBezTo>
                  <a:lnTo>
                    <a:pt x="0" y="41673"/>
                  </a:lnTo>
                  <a:cubicBezTo>
                    <a:pt x="0" y="18658"/>
                    <a:pt x="18658" y="0"/>
                    <a:pt x="41673" y="0"/>
                  </a:cubicBezTo>
                  <a:close/>
                </a:path>
              </a:pathLst>
            </a:custGeom>
            <a:solidFill>
              <a:srgbClr val="9899FF"/>
            </a:solidFill>
          </p:spPr>
        </p:sp>
        <p:sp>
          <p:nvSpPr>
            <p:cNvPr id="9" name="TextBox 9"/>
            <p:cNvSpPr txBox="1"/>
            <p:nvPr/>
          </p:nvSpPr>
          <p:spPr>
            <a:xfrm>
              <a:off x="0" y="-85725"/>
              <a:ext cx="2495366" cy="1222851"/>
            </a:xfrm>
            <a:prstGeom prst="rect">
              <a:avLst/>
            </a:prstGeom>
          </p:spPr>
          <p:txBody>
            <a:bodyPr lIns="50800" tIns="50800" rIns="50800" bIns="50800" rtlCol="0" anchor="ctr"/>
            <a:lstStyle/>
            <a:p>
              <a:pPr algn="ctr">
                <a:lnSpc>
                  <a:spcPts val="3919"/>
                </a:lnSpc>
              </a:pPr>
              <a:endParaRPr/>
            </a:p>
          </p:txBody>
        </p:sp>
      </p:grpSp>
      <p:grpSp>
        <p:nvGrpSpPr>
          <p:cNvPr id="10" name="Group 10"/>
          <p:cNvGrpSpPr/>
          <p:nvPr/>
        </p:nvGrpSpPr>
        <p:grpSpPr>
          <a:xfrm>
            <a:off x="10460508" y="1221694"/>
            <a:ext cx="7435711" cy="8635049"/>
            <a:chOff x="0" y="0"/>
            <a:chExt cx="1958377" cy="2274251"/>
          </a:xfrm>
        </p:grpSpPr>
        <p:sp>
          <p:nvSpPr>
            <p:cNvPr id="11" name="Freeform 11"/>
            <p:cNvSpPr/>
            <p:nvPr/>
          </p:nvSpPr>
          <p:spPr>
            <a:xfrm>
              <a:off x="0" y="0"/>
              <a:ext cx="1958377" cy="2274251"/>
            </a:xfrm>
            <a:custGeom>
              <a:avLst/>
              <a:gdLst/>
              <a:ahLst/>
              <a:cxnLst/>
              <a:rect l="l" t="t" r="r" b="b"/>
              <a:pathLst>
                <a:path w="1958377" h="2274251">
                  <a:moveTo>
                    <a:pt x="53100" y="0"/>
                  </a:moveTo>
                  <a:lnTo>
                    <a:pt x="1905276" y="0"/>
                  </a:lnTo>
                  <a:cubicBezTo>
                    <a:pt x="1919359" y="0"/>
                    <a:pt x="1932866" y="5594"/>
                    <a:pt x="1942824" y="15553"/>
                  </a:cubicBezTo>
                  <a:cubicBezTo>
                    <a:pt x="1952782" y="25511"/>
                    <a:pt x="1958377" y="39017"/>
                    <a:pt x="1958377" y="53100"/>
                  </a:cubicBezTo>
                  <a:lnTo>
                    <a:pt x="1958377" y="2221151"/>
                  </a:lnTo>
                  <a:cubicBezTo>
                    <a:pt x="1958377" y="2250478"/>
                    <a:pt x="1934603" y="2274251"/>
                    <a:pt x="1905276" y="2274251"/>
                  </a:cubicBezTo>
                  <a:lnTo>
                    <a:pt x="53100" y="2274251"/>
                  </a:lnTo>
                  <a:cubicBezTo>
                    <a:pt x="39017" y="2274251"/>
                    <a:pt x="25511" y="2268657"/>
                    <a:pt x="15553" y="2258699"/>
                  </a:cubicBezTo>
                  <a:cubicBezTo>
                    <a:pt x="5594" y="2248741"/>
                    <a:pt x="0" y="2235234"/>
                    <a:pt x="0" y="2221151"/>
                  </a:cubicBezTo>
                  <a:lnTo>
                    <a:pt x="0" y="53100"/>
                  </a:lnTo>
                  <a:cubicBezTo>
                    <a:pt x="0" y="39017"/>
                    <a:pt x="5594" y="25511"/>
                    <a:pt x="15553" y="15553"/>
                  </a:cubicBezTo>
                  <a:cubicBezTo>
                    <a:pt x="25511" y="5594"/>
                    <a:pt x="39017" y="0"/>
                    <a:pt x="53100" y="0"/>
                  </a:cubicBezTo>
                  <a:close/>
                </a:path>
              </a:pathLst>
            </a:custGeom>
            <a:solidFill>
              <a:srgbClr val="9899FF"/>
            </a:solidFill>
          </p:spPr>
        </p:sp>
        <p:sp>
          <p:nvSpPr>
            <p:cNvPr id="12" name="TextBox 12"/>
            <p:cNvSpPr txBox="1"/>
            <p:nvPr/>
          </p:nvSpPr>
          <p:spPr>
            <a:xfrm>
              <a:off x="0" y="-85725"/>
              <a:ext cx="1958377" cy="2359976"/>
            </a:xfrm>
            <a:prstGeom prst="rect">
              <a:avLst/>
            </a:prstGeom>
          </p:spPr>
          <p:txBody>
            <a:bodyPr lIns="50800" tIns="50800" rIns="50800" bIns="50800" rtlCol="0" anchor="ctr"/>
            <a:lstStyle/>
            <a:p>
              <a:pPr algn="ctr">
                <a:lnSpc>
                  <a:spcPts val="3919"/>
                </a:lnSpc>
              </a:pPr>
              <a:endParaRPr/>
            </a:p>
          </p:txBody>
        </p:sp>
      </p:grpSp>
      <p:graphicFrame>
        <p:nvGraphicFramePr>
          <p:cNvPr id="13" name="Table 13"/>
          <p:cNvGraphicFramePr>
            <a:graphicFrameLocks noGrp="1"/>
          </p:cNvGraphicFramePr>
          <p:nvPr/>
        </p:nvGraphicFramePr>
        <p:xfrm>
          <a:off x="11060354" y="2866872"/>
          <a:ext cx="6236019" cy="6391429"/>
        </p:xfrm>
        <a:graphic>
          <a:graphicData uri="http://schemas.openxmlformats.org/drawingml/2006/table">
            <a:tbl>
              <a:tblPr/>
              <a:tblGrid>
                <a:gridCol w="2078673">
                  <a:extLst>
                    <a:ext uri="{9D8B030D-6E8A-4147-A177-3AD203B41FA5}">
                      <a16:colId xmlns:a16="http://schemas.microsoft.com/office/drawing/2014/main" val="20000"/>
                    </a:ext>
                  </a:extLst>
                </a:gridCol>
                <a:gridCol w="2078673">
                  <a:extLst>
                    <a:ext uri="{9D8B030D-6E8A-4147-A177-3AD203B41FA5}">
                      <a16:colId xmlns:a16="http://schemas.microsoft.com/office/drawing/2014/main" val="20001"/>
                    </a:ext>
                  </a:extLst>
                </a:gridCol>
                <a:gridCol w="2078673">
                  <a:extLst>
                    <a:ext uri="{9D8B030D-6E8A-4147-A177-3AD203B41FA5}">
                      <a16:colId xmlns:a16="http://schemas.microsoft.com/office/drawing/2014/main" val="20002"/>
                    </a:ext>
                  </a:extLst>
                </a:gridCol>
              </a:tblGrid>
              <a:tr h="1455201">
                <a:tc>
                  <a:txBody>
                    <a:bodyPr/>
                    <a:lstStyle/>
                    <a:p>
                      <a:pPr marL="0" lvl="0" indent="0" algn="ctr">
                        <a:lnSpc>
                          <a:spcPts val="4339"/>
                        </a:lnSpc>
                        <a:spcBef>
                          <a:spcPct val="0"/>
                        </a:spcBef>
                        <a:defRPr/>
                      </a:pPr>
                      <a:r>
                        <a:rPr lang="en-US" sz="3099" u="none" strike="noStrike">
                          <a:solidFill>
                            <a:srgbClr val="000000"/>
                          </a:solidFill>
                          <a:latin typeface="Poppins Bol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4339"/>
                        </a:lnSpc>
                        <a:spcBef>
                          <a:spcPct val="0"/>
                        </a:spcBef>
                        <a:defRPr/>
                      </a:pPr>
                      <a:r>
                        <a:rPr lang="en-US" sz="3099" u="none" strike="noStrike">
                          <a:solidFill>
                            <a:srgbClr val="000000"/>
                          </a:solidFill>
                          <a:latin typeface="Poppins Bold"/>
                        </a:rPr>
                        <a:t>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2355"/>
                        </a:lnSpc>
                        <a:defRPr/>
                      </a:pPr>
                      <a:r>
                        <a:rPr lang="en-US" sz="3099">
                          <a:solidFill>
                            <a:srgbClr val="000000"/>
                          </a:solidFill>
                          <a:latin typeface="Poppins Bold"/>
                        </a:rPr>
                        <a:t>OUT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1234010">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1234198">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1234010">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tc>
                  <a:txBody>
                    <a:bodyPr/>
                    <a:lstStyle/>
                    <a:p>
                      <a:pPr marL="0" lvl="0" indent="0" algn="ctr">
                        <a:lnSpc>
                          <a:spcPts val="3359"/>
                        </a:lnSpc>
                        <a:spcBef>
                          <a:spcPct val="0"/>
                        </a:spcBef>
                        <a:defRPr/>
                      </a:pPr>
                      <a:r>
                        <a:rPr lang="en-US" sz="2399">
                          <a:solidFill>
                            <a:srgbClr val="000000"/>
                          </a:solidFill>
                          <a:latin typeface="Poppi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bl>
          </a:graphicData>
        </a:graphic>
      </p:graphicFrame>
      <p:grpSp>
        <p:nvGrpSpPr>
          <p:cNvPr id="14" name="Group 14"/>
          <p:cNvGrpSpPr/>
          <p:nvPr/>
        </p:nvGrpSpPr>
        <p:grpSpPr>
          <a:xfrm>
            <a:off x="12612659" y="1620063"/>
            <a:ext cx="3131408" cy="866569"/>
            <a:chOff x="0" y="0"/>
            <a:chExt cx="812800" cy="224930"/>
          </a:xfrm>
        </p:grpSpPr>
        <p:sp>
          <p:nvSpPr>
            <p:cNvPr id="15" name="Freeform 15"/>
            <p:cNvSpPr/>
            <p:nvPr/>
          </p:nvSpPr>
          <p:spPr>
            <a:xfrm>
              <a:off x="0" y="0"/>
              <a:ext cx="812800" cy="224930"/>
            </a:xfrm>
            <a:custGeom>
              <a:avLst/>
              <a:gdLst/>
              <a:ahLst/>
              <a:cxnLst/>
              <a:rect l="l" t="t" r="r" b="b"/>
              <a:pathLst>
                <a:path w="812800" h="224930">
                  <a:moveTo>
                    <a:pt x="112465" y="0"/>
                  </a:moveTo>
                  <a:lnTo>
                    <a:pt x="700335" y="0"/>
                  </a:lnTo>
                  <a:cubicBezTo>
                    <a:pt x="762448" y="0"/>
                    <a:pt x="812800" y="50352"/>
                    <a:pt x="812800" y="112465"/>
                  </a:cubicBezTo>
                  <a:lnTo>
                    <a:pt x="812800" y="112465"/>
                  </a:lnTo>
                  <a:cubicBezTo>
                    <a:pt x="812800" y="142293"/>
                    <a:pt x="800951" y="170898"/>
                    <a:pt x="779860" y="191990"/>
                  </a:cubicBezTo>
                  <a:cubicBezTo>
                    <a:pt x="758769" y="213081"/>
                    <a:pt x="730163" y="224930"/>
                    <a:pt x="700335" y="224930"/>
                  </a:cubicBezTo>
                  <a:lnTo>
                    <a:pt x="112465" y="224930"/>
                  </a:lnTo>
                  <a:cubicBezTo>
                    <a:pt x="50352" y="224930"/>
                    <a:pt x="0" y="174578"/>
                    <a:pt x="0" y="112465"/>
                  </a:cubicBezTo>
                  <a:lnTo>
                    <a:pt x="0" y="112465"/>
                  </a:lnTo>
                  <a:cubicBezTo>
                    <a:pt x="0" y="50352"/>
                    <a:pt x="50352" y="0"/>
                    <a:pt x="112465" y="0"/>
                  </a:cubicBezTo>
                  <a:close/>
                </a:path>
              </a:pathLst>
            </a:custGeom>
            <a:solidFill>
              <a:srgbClr val="C1C1FF"/>
            </a:solidFill>
          </p:spPr>
          <p:txBody>
            <a:bodyPr tIns="365760"/>
            <a:lstStyle/>
            <a:p>
              <a:endParaRPr lang="en-US"/>
            </a:p>
          </p:txBody>
        </p:sp>
        <p:sp>
          <p:nvSpPr>
            <p:cNvPr id="16" name="TextBox 16"/>
            <p:cNvSpPr txBox="1"/>
            <p:nvPr/>
          </p:nvSpPr>
          <p:spPr>
            <a:xfrm>
              <a:off x="0" y="-85725"/>
              <a:ext cx="812800" cy="310655"/>
            </a:xfrm>
            <a:prstGeom prst="rect">
              <a:avLst/>
            </a:prstGeom>
          </p:spPr>
          <p:txBody>
            <a:bodyPr lIns="50800" tIns="365760" rIns="50800" bIns="50800" rtlCol="0" anchor="ctr"/>
            <a:lstStyle/>
            <a:p>
              <a:pPr algn="ctr">
                <a:lnSpc>
                  <a:spcPts val="4479"/>
                </a:lnSpc>
              </a:pPr>
              <a:r>
                <a:rPr lang="en-US" sz="3199" dirty="0">
                  <a:solidFill>
                    <a:srgbClr val="000000"/>
                  </a:solidFill>
                  <a:latin typeface="Poppins Bold"/>
                </a:rPr>
                <a:t>Truth Table</a:t>
              </a:r>
            </a:p>
          </p:txBody>
        </p:sp>
      </p:grpSp>
      <p:sp>
        <p:nvSpPr>
          <p:cNvPr id="17" name="TextBox 17"/>
          <p:cNvSpPr txBox="1"/>
          <p:nvPr/>
        </p:nvSpPr>
        <p:spPr>
          <a:xfrm>
            <a:off x="861254" y="6276533"/>
            <a:ext cx="8722004" cy="2785745"/>
          </a:xfrm>
          <a:prstGeom prst="rect">
            <a:avLst/>
          </a:prstGeom>
        </p:spPr>
        <p:txBody>
          <a:bodyPr lIns="0" tIns="0" rIns="0" bIns="0" rtlCol="0" anchor="t">
            <a:spAutoFit/>
          </a:bodyPr>
          <a:lstStyle/>
          <a:p>
            <a:pPr algn="just">
              <a:lnSpc>
                <a:spcPts val="4479"/>
              </a:lnSpc>
            </a:pPr>
            <a:r>
              <a:rPr lang="en-US" sz="3199">
                <a:solidFill>
                  <a:srgbClr val="000000"/>
                </a:solidFill>
                <a:latin typeface="Canva Sans"/>
              </a:rPr>
              <a:t>Outputs a high (1) signal if its inputs are the same (both high or both low). It outputs a low (0) signal if its inputs are different (one high and one low). It is essentially an XOR gate followed by a NOT gate.</a:t>
            </a:r>
          </a:p>
        </p:txBody>
      </p:sp>
    </p:spTree>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6003590" y="270229"/>
            <a:ext cx="6280821" cy="899466"/>
            <a:chOff x="0" y="0"/>
            <a:chExt cx="1654208" cy="236896"/>
          </a:xfrm>
        </p:grpSpPr>
        <p:sp>
          <p:nvSpPr>
            <p:cNvPr id="3" name="Freeform 3"/>
            <p:cNvSpPr/>
            <p:nvPr/>
          </p:nvSpPr>
          <p:spPr>
            <a:xfrm>
              <a:off x="0" y="0"/>
              <a:ext cx="1654208" cy="236896"/>
            </a:xfrm>
            <a:custGeom>
              <a:avLst/>
              <a:gdLst/>
              <a:ahLst/>
              <a:cxnLst/>
              <a:rect l="l" t="t" r="r" b="b"/>
              <a:pathLst>
                <a:path w="1654208" h="236896">
                  <a:moveTo>
                    <a:pt x="118448" y="0"/>
                  </a:moveTo>
                  <a:lnTo>
                    <a:pt x="1535760" y="0"/>
                  </a:lnTo>
                  <a:cubicBezTo>
                    <a:pt x="1601177" y="0"/>
                    <a:pt x="1654208" y="53031"/>
                    <a:pt x="1654208" y="118448"/>
                  </a:cubicBezTo>
                  <a:lnTo>
                    <a:pt x="1654208" y="118448"/>
                  </a:lnTo>
                  <a:cubicBezTo>
                    <a:pt x="1654208" y="183865"/>
                    <a:pt x="1601177" y="236896"/>
                    <a:pt x="1535760" y="236896"/>
                  </a:cubicBezTo>
                  <a:lnTo>
                    <a:pt x="118448" y="236896"/>
                  </a:lnTo>
                  <a:cubicBezTo>
                    <a:pt x="53031" y="236896"/>
                    <a:pt x="0" y="183865"/>
                    <a:pt x="0" y="118448"/>
                  </a:cubicBezTo>
                  <a:lnTo>
                    <a:pt x="0" y="118448"/>
                  </a:lnTo>
                  <a:cubicBezTo>
                    <a:pt x="0" y="53031"/>
                    <a:pt x="53031" y="0"/>
                    <a:pt x="118448" y="0"/>
                  </a:cubicBezTo>
                  <a:close/>
                </a:path>
              </a:pathLst>
            </a:custGeom>
            <a:solidFill>
              <a:srgbClr val="51FAFF"/>
            </a:solidFill>
            <a:ln cap="rnd">
              <a:noFill/>
              <a:prstDash val="solid"/>
              <a:round/>
            </a:ln>
          </p:spPr>
          <p:txBody>
            <a:bodyPr tIns="365760"/>
            <a:lstStyle/>
            <a:p>
              <a:endParaRPr lang="en-US"/>
            </a:p>
          </p:txBody>
        </p:sp>
        <p:sp>
          <p:nvSpPr>
            <p:cNvPr id="4" name="TextBox 4"/>
            <p:cNvSpPr txBox="1"/>
            <p:nvPr/>
          </p:nvSpPr>
          <p:spPr>
            <a:xfrm>
              <a:off x="0" y="-76200"/>
              <a:ext cx="1654208" cy="313096"/>
            </a:xfrm>
            <a:prstGeom prst="rect">
              <a:avLst/>
            </a:prstGeom>
          </p:spPr>
          <p:txBody>
            <a:bodyPr lIns="50800" tIns="365760" rIns="50800" bIns="50800" rtlCol="0" anchor="ctr"/>
            <a:lstStyle/>
            <a:p>
              <a:pPr marL="0" lvl="0" indent="0" algn="ctr">
                <a:lnSpc>
                  <a:spcPts val="5599"/>
                </a:lnSpc>
                <a:spcBef>
                  <a:spcPct val="0"/>
                </a:spcBef>
              </a:pPr>
              <a:r>
                <a:rPr lang="en-US" sz="3999" u="none" strike="noStrike" dirty="0">
                  <a:solidFill>
                    <a:srgbClr val="000000"/>
                  </a:solidFill>
                  <a:latin typeface="Open Sans Extra Bold Bold"/>
                </a:rPr>
                <a:t>COMPUTER NETWORK</a:t>
              </a:r>
            </a:p>
          </p:txBody>
        </p:sp>
      </p:grpSp>
      <p:grpSp>
        <p:nvGrpSpPr>
          <p:cNvPr id="5" name="Group 5"/>
          <p:cNvGrpSpPr/>
          <p:nvPr/>
        </p:nvGrpSpPr>
        <p:grpSpPr>
          <a:xfrm>
            <a:off x="316987" y="1491934"/>
            <a:ext cx="9773715" cy="8491371"/>
            <a:chOff x="0" y="0"/>
            <a:chExt cx="2574147" cy="2236410"/>
          </a:xfrm>
        </p:grpSpPr>
        <p:sp>
          <p:nvSpPr>
            <p:cNvPr id="6" name="Freeform 6"/>
            <p:cNvSpPr/>
            <p:nvPr/>
          </p:nvSpPr>
          <p:spPr>
            <a:xfrm>
              <a:off x="0" y="0"/>
              <a:ext cx="2574147" cy="2236410"/>
            </a:xfrm>
            <a:custGeom>
              <a:avLst/>
              <a:gdLst/>
              <a:ahLst/>
              <a:cxnLst/>
              <a:rect l="l" t="t" r="r" b="b"/>
              <a:pathLst>
                <a:path w="2574147" h="2236410">
                  <a:moveTo>
                    <a:pt x="40398" y="0"/>
                  </a:moveTo>
                  <a:lnTo>
                    <a:pt x="2533749" y="0"/>
                  </a:lnTo>
                  <a:cubicBezTo>
                    <a:pt x="2556060" y="0"/>
                    <a:pt x="2574147" y="18087"/>
                    <a:pt x="2574147" y="40398"/>
                  </a:cubicBezTo>
                  <a:lnTo>
                    <a:pt x="2574147" y="2196012"/>
                  </a:lnTo>
                  <a:cubicBezTo>
                    <a:pt x="2574147" y="2218324"/>
                    <a:pt x="2556060" y="2236410"/>
                    <a:pt x="2533749" y="2236410"/>
                  </a:cubicBezTo>
                  <a:lnTo>
                    <a:pt x="40398" y="2236410"/>
                  </a:lnTo>
                  <a:cubicBezTo>
                    <a:pt x="18087" y="2236410"/>
                    <a:pt x="0" y="2218324"/>
                    <a:pt x="0" y="2196012"/>
                  </a:cubicBezTo>
                  <a:lnTo>
                    <a:pt x="0" y="40398"/>
                  </a:lnTo>
                  <a:cubicBezTo>
                    <a:pt x="0" y="18087"/>
                    <a:pt x="18087" y="0"/>
                    <a:pt x="40398" y="0"/>
                  </a:cubicBezTo>
                  <a:close/>
                </a:path>
              </a:pathLst>
            </a:custGeom>
            <a:solidFill>
              <a:srgbClr val="51FAFF"/>
            </a:solidFill>
          </p:spPr>
        </p:sp>
        <p:sp>
          <p:nvSpPr>
            <p:cNvPr id="7" name="TextBox 7"/>
            <p:cNvSpPr txBox="1"/>
            <p:nvPr/>
          </p:nvSpPr>
          <p:spPr>
            <a:xfrm>
              <a:off x="0" y="-66675"/>
              <a:ext cx="2574147" cy="2303085"/>
            </a:xfrm>
            <a:prstGeom prst="rect">
              <a:avLst/>
            </a:prstGeom>
          </p:spPr>
          <p:txBody>
            <a:bodyPr lIns="50800" tIns="50800" rIns="50800" bIns="50800" rtlCol="0" anchor="ctr"/>
            <a:lstStyle/>
            <a:p>
              <a:pPr algn="ctr">
                <a:lnSpc>
                  <a:spcPts val="3639"/>
                </a:lnSpc>
              </a:pPr>
              <a:endParaRPr/>
            </a:p>
            <a:p>
              <a:pPr algn="ctr">
                <a:lnSpc>
                  <a:spcPts val="3639"/>
                </a:lnSpc>
              </a:pPr>
              <a:endParaRPr/>
            </a:p>
            <a:p>
              <a:pPr algn="ctr">
                <a:lnSpc>
                  <a:spcPts val="3639"/>
                </a:lnSpc>
              </a:pPr>
              <a:endParaRPr/>
            </a:p>
            <a:p>
              <a:pPr algn="ctr">
                <a:lnSpc>
                  <a:spcPts val="3639"/>
                </a:lnSpc>
              </a:pPr>
              <a:endParaRPr/>
            </a:p>
            <a:p>
              <a:pPr algn="ctr">
                <a:lnSpc>
                  <a:spcPts val="3639"/>
                </a:lnSpc>
              </a:pPr>
              <a:endParaRPr/>
            </a:p>
            <a:p>
              <a:pPr algn="ctr">
                <a:lnSpc>
                  <a:spcPts val="3639"/>
                </a:lnSpc>
              </a:pPr>
              <a:endParaRPr/>
            </a:p>
            <a:p>
              <a:pPr algn="ctr">
                <a:lnSpc>
                  <a:spcPts val="3639"/>
                </a:lnSpc>
              </a:pPr>
              <a:endParaRPr/>
            </a:p>
            <a:p>
              <a:pPr algn="ctr">
                <a:lnSpc>
                  <a:spcPts val="3639"/>
                </a:lnSpc>
              </a:pPr>
              <a:endParaRPr/>
            </a:p>
            <a:p>
              <a:pPr algn="ctr">
                <a:lnSpc>
                  <a:spcPts val="3639"/>
                </a:lnSpc>
              </a:pPr>
              <a:endParaRPr/>
            </a:p>
          </p:txBody>
        </p:sp>
      </p:grpSp>
      <p:grpSp>
        <p:nvGrpSpPr>
          <p:cNvPr id="8" name="Group 8"/>
          <p:cNvGrpSpPr/>
          <p:nvPr/>
        </p:nvGrpSpPr>
        <p:grpSpPr>
          <a:xfrm>
            <a:off x="10880863" y="1491934"/>
            <a:ext cx="6101561" cy="745158"/>
            <a:chOff x="0" y="0"/>
            <a:chExt cx="860880" cy="105136"/>
          </a:xfrm>
        </p:grpSpPr>
        <p:sp>
          <p:nvSpPr>
            <p:cNvPr id="9" name="Freeform 9"/>
            <p:cNvSpPr/>
            <p:nvPr/>
          </p:nvSpPr>
          <p:spPr>
            <a:xfrm>
              <a:off x="0" y="0"/>
              <a:ext cx="860880" cy="105136"/>
            </a:xfrm>
            <a:custGeom>
              <a:avLst/>
              <a:gdLst/>
              <a:ahLst/>
              <a:cxnLst/>
              <a:rect l="l" t="t" r="r" b="b"/>
              <a:pathLst>
                <a:path w="860880" h="105136">
                  <a:moveTo>
                    <a:pt x="52568" y="0"/>
                  </a:moveTo>
                  <a:lnTo>
                    <a:pt x="808312" y="0"/>
                  </a:lnTo>
                  <a:cubicBezTo>
                    <a:pt x="837344" y="0"/>
                    <a:pt x="860880" y="23535"/>
                    <a:pt x="860880" y="52568"/>
                  </a:cubicBezTo>
                  <a:lnTo>
                    <a:pt x="860880" y="52568"/>
                  </a:lnTo>
                  <a:cubicBezTo>
                    <a:pt x="860880" y="81600"/>
                    <a:pt x="837344" y="105136"/>
                    <a:pt x="808312" y="105136"/>
                  </a:cubicBezTo>
                  <a:lnTo>
                    <a:pt x="52568" y="105136"/>
                  </a:lnTo>
                  <a:cubicBezTo>
                    <a:pt x="23535" y="105136"/>
                    <a:pt x="0" y="81600"/>
                    <a:pt x="0" y="52568"/>
                  </a:cubicBezTo>
                  <a:lnTo>
                    <a:pt x="0" y="52568"/>
                  </a:lnTo>
                  <a:cubicBezTo>
                    <a:pt x="0" y="23535"/>
                    <a:pt x="23535" y="0"/>
                    <a:pt x="52568" y="0"/>
                  </a:cubicBezTo>
                  <a:close/>
                </a:path>
              </a:pathLst>
            </a:custGeom>
            <a:solidFill>
              <a:srgbClr val="51FAFF"/>
            </a:solidFill>
          </p:spPr>
          <p:txBody>
            <a:bodyPr tIns="548640"/>
            <a:lstStyle/>
            <a:p>
              <a:endParaRPr lang="en-US"/>
            </a:p>
          </p:txBody>
        </p:sp>
        <p:sp>
          <p:nvSpPr>
            <p:cNvPr id="10" name="TextBox 10"/>
            <p:cNvSpPr txBox="1"/>
            <p:nvPr/>
          </p:nvSpPr>
          <p:spPr>
            <a:xfrm>
              <a:off x="0" y="-76200"/>
              <a:ext cx="860880" cy="181336"/>
            </a:xfrm>
            <a:prstGeom prst="rect">
              <a:avLst/>
            </a:prstGeom>
          </p:spPr>
          <p:txBody>
            <a:bodyPr lIns="50800" tIns="548640" rIns="50800" bIns="50800" rtlCol="0" anchor="ctr"/>
            <a:lstStyle/>
            <a:p>
              <a:pPr algn="ctr">
                <a:lnSpc>
                  <a:spcPts val="3779"/>
                </a:lnSpc>
              </a:pPr>
              <a:r>
                <a:rPr lang="en-US" sz="2699">
                  <a:solidFill>
                    <a:srgbClr val="000000"/>
                  </a:solidFill>
                  <a:latin typeface="Poppins Bold"/>
                </a:rPr>
                <a:t>Types of computer networks</a:t>
              </a:r>
            </a:p>
          </p:txBody>
        </p:sp>
      </p:grpSp>
      <p:grpSp>
        <p:nvGrpSpPr>
          <p:cNvPr id="11" name="Group 11"/>
          <p:cNvGrpSpPr/>
          <p:nvPr/>
        </p:nvGrpSpPr>
        <p:grpSpPr>
          <a:xfrm>
            <a:off x="11064920" y="2666920"/>
            <a:ext cx="5917504" cy="488474"/>
            <a:chOff x="0" y="-85725"/>
            <a:chExt cx="7890004" cy="651298"/>
          </a:xfrm>
        </p:grpSpPr>
        <p:grpSp>
          <p:nvGrpSpPr>
            <p:cNvPr id="12" name="Group 12"/>
            <p:cNvGrpSpPr/>
            <p:nvPr/>
          </p:nvGrpSpPr>
          <p:grpSpPr>
            <a:xfrm>
              <a:off x="0" y="43059"/>
              <a:ext cx="522514" cy="5225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FA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738364" y="-85725"/>
              <a:ext cx="7151640" cy="651298"/>
            </a:xfrm>
            <a:prstGeom prst="rect">
              <a:avLst/>
            </a:prstGeom>
          </p:spPr>
          <p:txBody>
            <a:bodyPr wrap="square" lIns="0" tIns="0" rIns="0" bIns="0" rtlCol="0" anchor="t">
              <a:spAutoFit/>
            </a:bodyPr>
            <a:lstStyle/>
            <a:p>
              <a:pPr>
                <a:lnSpc>
                  <a:spcPts val="3920"/>
                </a:lnSpc>
              </a:pPr>
              <a:r>
                <a:rPr lang="en-US" sz="2800" dirty="0">
                  <a:solidFill>
                    <a:srgbClr val="000000"/>
                  </a:solidFill>
                  <a:latin typeface="Poppins"/>
                </a:rPr>
                <a:t>Local Area Network (LAN)</a:t>
              </a:r>
            </a:p>
          </p:txBody>
        </p:sp>
      </p:grpSp>
      <p:grpSp>
        <p:nvGrpSpPr>
          <p:cNvPr id="16" name="Group 16"/>
          <p:cNvGrpSpPr/>
          <p:nvPr/>
        </p:nvGrpSpPr>
        <p:grpSpPr>
          <a:xfrm>
            <a:off x="11064920" y="3559162"/>
            <a:ext cx="391886" cy="39188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FA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1064920" y="4354817"/>
            <a:ext cx="391886" cy="39188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FA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1064920" y="5150472"/>
            <a:ext cx="391886" cy="39188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FAFF"/>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1064920" y="6741781"/>
            <a:ext cx="391886" cy="39188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FAFF"/>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1064920" y="7537436"/>
            <a:ext cx="391886" cy="39188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FAFF"/>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1064920" y="8333091"/>
            <a:ext cx="391886" cy="39188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FAFF"/>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1064920" y="5913832"/>
            <a:ext cx="391886" cy="39188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FAFF"/>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572565" y="6060906"/>
            <a:ext cx="9305156" cy="3772579"/>
            <a:chOff x="0" y="0"/>
            <a:chExt cx="2450741" cy="993601"/>
          </a:xfrm>
        </p:grpSpPr>
        <p:sp>
          <p:nvSpPr>
            <p:cNvPr id="38" name="Freeform 38"/>
            <p:cNvSpPr/>
            <p:nvPr/>
          </p:nvSpPr>
          <p:spPr>
            <a:xfrm>
              <a:off x="0" y="0"/>
              <a:ext cx="2450741" cy="993601"/>
            </a:xfrm>
            <a:custGeom>
              <a:avLst/>
              <a:gdLst/>
              <a:ahLst/>
              <a:cxnLst/>
              <a:rect l="l" t="t" r="r" b="b"/>
              <a:pathLst>
                <a:path w="2450741" h="993601">
                  <a:moveTo>
                    <a:pt x="42432" y="0"/>
                  </a:moveTo>
                  <a:lnTo>
                    <a:pt x="2408309" y="0"/>
                  </a:lnTo>
                  <a:cubicBezTo>
                    <a:pt x="2419562" y="0"/>
                    <a:pt x="2430355" y="4471"/>
                    <a:pt x="2438313" y="12428"/>
                  </a:cubicBezTo>
                  <a:cubicBezTo>
                    <a:pt x="2446270" y="20386"/>
                    <a:pt x="2450741" y="31178"/>
                    <a:pt x="2450741" y="42432"/>
                  </a:cubicBezTo>
                  <a:lnTo>
                    <a:pt x="2450741" y="951169"/>
                  </a:lnTo>
                  <a:cubicBezTo>
                    <a:pt x="2450741" y="974604"/>
                    <a:pt x="2431743" y="993601"/>
                    <a:pt x="2408309" y="993601"/>
                  </a:cubicBezTo>
                  <a:lnTo>
                    <a:pt x="42432" y="993601"/>
                  </a:lnTo>
                  <a:cubicBezTo>
                    <a:pt x="18998" y="993601"/>
                    <a:pt x="0" y="974604"/>
                    <a:pt x="0" y="951169"/>
                  </a:cubicBezTo>
                  <a:lnTo>
                    <a:pt x="0" y="42432"/>
                  </a:lnTo>
                  <a:cubicBezTo>
                    <a:pt x="0" y="18998"/>
                    <a:pt x="18998" y="0"/>
                    <a:pt x="42432" y="0"/>
                  </a:cubicBezTo>
                  <a:close/>
                </a:path>
              </a:pathLst>
            </a:custGeom>
            <a:solidFill>
              <a:srgbClr val="B5FDFF"/>
            </a:solidFill>
          </p:spPr>
        </p:sp>
        <p:sp>
          <p:nvSpPr>
            <p:cNvPr id="39" name="TextBox 39"/>
            <p:cNvSpPr txBox="1"/>
            <p:nvPr/>
          </p:nvSpPr>
          <p:spPr>
            <a:xfrm>
              <a:off x="0" y="-38100"/>
              <a:ext cx="2450741" cy="1031701"/>
            </a:xfrm>
            <a:prstGeom prst="rect">
              <a:avLst/>
            </a:prstGeom>
          </p:spPr>
          <p:txBody>
            <a:bodyPr lIns="50800" tIns="50800" rIns="50800" bIns="50800" rtlCol="0" anchor="ctr"/>
            <a:lstStyle/>
            <a:p>
              <a:pPr algn="just">
                <a:lnSpc>
                  <a:spcPts val="2659"/>
                </a:lnSpc>
              </a:pPr>
              <a:endParaRPr/>
            </a:p>
            <a:p>
              <a:pPr algn="just">
                <a:lnSpc>
                  <a:spcPts val="3359"/>
                </a:lnSpc>
              </a:pPr>
              <a:endParaRPr/>
            </a:p>
            <a:p>
              <a:pPr algn="just">
                <a:lnSpc>
                  <a:spcPts val="2659"/>
                </a:lnSpc>
              </a:pPr>
              <a:endParaRPr/>
            </a:p>
          </p:txBody>
        </p:sp>
      </p:grpSp>
      <p:sp>
        <p:nvSpPr>
          <p:cNvPr id="40" name="TextBox 40"/>
          <p:cNvSpPr txBox="1"/>
          <p:nvPr/>
        </p:nvSpPr>
        <p:spPr>
          <a:xfrm>
            <a:off x="11618693" y="3441143"/>
            <a:ext cx="5049407" cy="509905"/>
          </a:xfrm>
          <a:prstGeom prst="rect">
            <a:avLst/>
          </a:prstGeom>
        </p:spPr>
        <p:txBody>
          <a:bodyPr lIns="0" tIns="0" rIns="0" bIns="0" rtlCol="0" anchor="t">
            <a:spAutoFit/>
          </a:bodyPr>
          <a:lstStyle/>
          <a:p>
            <a:pPr>
              <a:lnSpc>
                <a:spcPts val="3920"/>
              </a:lnSpc>
            </a:pPr>
            <a:r>
              <a:rPr lang="en-US" sz="2800">
                <a:solidFill>
                  <a:srgbClr val="000000"/>
                </a:solidFill>
                <a:latin typeface="Poppins"/>
              </a:rPr>
              <a:t>Wide Area Network (WAN)</a:t>
            </a:r>
          </a:p>
        </p:txBody>
      </p:sp>
      <p:sp>
        <p:nvSpPr>
          <p:cNvPr id="41" name="TextBox 41"/>
          <p:cNvSpPr txBox="1"/>
          <p:nvPr/>
        </p:nvSpPr>
        <p:spPr>
          <a:xfrm>
            <a:off x="11618693" y="4236798"/>
            <a:ext cx="6354982" cy="509905"/>
          </a:xfrm>
          <a:prstGeom prst="rect">
            <a:avLst/>
          </a:prstGeom>
        </p:spPr>
        <p:txBody>
          <a:bodyPr lIns="0" tIns="0" rIns="0" bIns="0" rtlCol="0" anchor="t">
            <a:spAutoFit/>
          </a:bodyPr>
          <a:lstStyle/>
          <a:p>
            <a:pPr>
              <a:lnSpc>
                <a:spcPts val="3920"/>
              </a:lnSpc>
            </a:pPr>
            <a:r>
              <a:rPr lang="en-US" sz="2800">
                <a:solidFill>
                  <a:srgbClr val="000000"/>
                </a:solidFill>
                <a:latin typeface="Poppins"/>
              </a:rPr>
              <a:t>Metropolitan Area Network (MAN)</a:t>
            </a:r>
          </a:p>
        </p:txBody>
      </p:sp>
      <p:sp>
        <p:nvSpPr>
          <p:cNvPr id="42" name="TextBox 42"/>
          <p:cNvSpPr txBox="1"/>
          <p:nvPr/>
        </p:nvSpPr>
        <p:spPr>
          <a:xfrm>
            <a:off x="11618693" y="5032453"/>
            <a:ext cx="5326282" cy="509905"/>
          </a:xfrm>
          <a:prstGeom prst="rect">
            <a:avLst/>
          </a:prstGeom>
        </p:spPr>
        <p:txBody>
          <a:bodyPr lIns="0" tIns="0" rIns="0" bIns="0" rtlCol="0" anchor="t">
            <a:spAutoFit/>
          </a:bodyPr>
          <a:lstStyle/>
          <a:p>
            <a:pPr>
              <a:lnSpc>
                <a:spcPts val="3920"/>
              </a:lnSpc>
            </a:pPr>
            <a:r>
              <a:rPr lang="en-US" sz="2800">
                <a:solidFill>
                  <a:srgbClr val="000000"/>
                </a:solidFill>
                <a:latin typeface="Poppins"/>
              </a:rPr>
              <a:t>Wireless LAN (WLAN)</a:t>
            </a:r>
          </a:p>
        </p:txBody>
      </p:sp>
      <p:sp>
        <p:nvSpPr>
          <p:cNvPr id="43" name="TextBox 43"/>
          <p:cNvSpPr txBox="1"/>
          <p:nvPr/>
        </p:nvSpPr>
        <p:spPr>
          <a:xfrm>
            <a:off x="11618693" y="5828107"/>
            <a:ext cx="5228590" cy="509905"/>
          </a:xfrm>
          <a:prstGeom prst="rect">
            <a:avLst/>
          </a:prstGeom>
        </p:spPr>
        <p:txBody>
          <a:bodyPr lIns="0" tIns="0" rIns="0" bIns="0" rtlCol="0" anchor="t">
            <a:spAutoFit/>
          </a:bodyPr>
          <a:lstStyle/>
          <a:p>
            <a:pPr>
              <a:lnSpc>
                <a:spcPts val="3920"/>
              </a:lnSpc>
            </a:pPr>
            <a:r>
              <a:rPr lang="en-US" sz="2800">
                <a:solidFill>
                  <a:srgbClr val="000000"/>
                </a:solidFill>
                <a:latin typeface="Poppins"/>
              </a:rPr>
              <a:t>Virtual Private Network (VPN)</a:t>
            </a:r>
          </a:p>
        </p:txBody>
      </p:sp>
      <p:sp>
        <p:nvSpPr>
          <p:cNvPr id="44" name="TextBox 44"/>
          <p:cNvSpPr txBox="1"/>
          <p:nvPr/>
        </p:nvSpPr>
        <p:spPr>
          <a:xfrm>
            <a:off x="11618693" y="6623762"/>
            <a:ext cx="4444524" cy="509905"/>
          </a:xfrm>
          <a:prstGeom prst="rect">
            <a:avLst/>
          </a:prstGeom>
        </p:spPr>
        <p:txBody>
          <a:bodyPr lIns="0" tIns="0" rIns="0" bIns="0" rtlCol="0" anchor="t">
            <a:spAutoFit/>
          </a:bodyPr>
          <a:lstStyle/>
          <a:p>
            <a:pPr>
              <a:lnSpc>
                <a:spcPts val="3920"/>
              </a:lnSpc>
            </a:pPr>
            <a:r>
              <a:rPr lang="en-US" sz="2800">
                <a:solidFill>
                  <a:srgbClr val="000000"/>
                </a:solidFill>
                <a:latin typeface="Poppins"/>
              </a:rPr>
              <a:t>Internet</a:t>
            </a:r>
          </a:p>
        </p:txBody>
      </p:sp>
      <p:sp>
        <p:nvSpPr>
          <p:cNvPr id="45" name="TextBox 45"/>
          <p:cNvSpPr txBox="1"/>
          <p:nvPr/>
        </p:nvSpPr>
        <p:spPr>
          <a:xfrm>
            <a:off x="11618693" y="7419417"/>
            <a:ext cx="4444524" cy="509905"/>
          </a:xfrm>
          <a:prstGeom prst="rect">
            <a:avLst/>
          </a:prstGeom>
        </p:spPr>
        <p:txBody>
          <a:bodyPr lIns="0" tIns="0" rIns="0" bIns="0" rtlCol="0" anchor="t">
            <a:spAutoFit/>
          </a:bodyPr>
          <a:lstStyle/>
          <a:p>
            <a:pPr>
              <a:lnSpc>
                <a:spcPts val="3920"/>
              </a:lnSpc>
            </a:pPr>
            <a:r>
              <a:rPr lang="en-US" sz="2800">
                <a:solidFill>
                  <a:srgbClr val="000000"/>
                </a:solidFill>
                <a:latin typeface="Poppins"/>
              </a:rPr>
              <a:t>Intranet</a:t>
            </a:r>
          </a:p>
        </p:txBody>
      </p:sp>
      <p:sp>
        <p:nvSpPr>
          <p:cNvPr id="46" name="TextBox 46"/>
          <p:cNvSpPr txBox="1"/>
          <p:nvPr/>
        </p:nvSpPr>
        <p:spPr>
          <a:xfrm>
            <a:off x="11618693" y="8215071"/>
            <a:ext cx="4444524" cy="509905"/>
          </a:xfrm>
          <a:prstGeom prst="rect">
            <a:avLst/>
          </a:prstGeom>
        </p:spPr>
        <p:txBody>
          <a:bodyPr lIns="0" tIns="0" rIns="0" bIns="0" rtlCol="0" anchor="t">
            <a:spAutoFit/>
          </a:bodyPr>
          <a:lstStyle/>
          <a:p>
            <a:pPr>
              <a:lnSpc>
                <a:spcPts val="3920"/>
              </a:lnSpc>
            </a:pPr>
            <a:r>
              <a:rPr lang="en-US" sz="2800">
                <a:solidFill>
                  <a:srgbClr val="000000"/>
                </a:solidFill>
                <a:latin typeface="Poppins"/>
              </a:rPr>
              <a:t>Extranet</a:t>
            </a:r>
          </a:p>
        </p:txBody>
      </p:sp>
      <p:sp>
        <p:nvSpPr>
          <p:cNvPr id="47" name="TextBox 47"/>
          <p:cNvSpPr txBox="1"/>
          <p:nvPr/>
        </p:nvSpPr>
        <p:spPr>
          <a:xfrm>
            <a:off x="862575" y="2088910"/>
            <a:ext cx="8682540" cy="3648710"/>
          </a:xfrm>
          <a:prstGeom prst="rect">
            <a:avLst/>
          </a:prstGeom>
        </p:spPr>
        <p:txBody>
          <a:bodyPr lIns="0" tIns="0" rIns="0" bIns="0" rtlCol="0" anchor="t">
            <a:spAutoFit/>
          </a:bodyPr>
          <a:lstStyle/>
          <a:p>
            <a:pPr algn="just">
              <a:lnSpc>
                <a:spcPts val="3640"/>
              </a:lnSpc>
            </a:pPr>
            <a:r>
              <a:rPr lang="en-US" sz="2600">
                <a:solidFill>
                  <a:srgbClr val="000000"/>
                </a:solidFill>
                <a:latin typeface="Canva Sans"/>
              </a:rPr>
              <a:t>A computer network is a collection of interconnected devices that can communicate with each other and share resources. These devices, known as nodes, can include computers, servers, routers, switches, printers, and other hardware devices. The connections between these devices can be established using various communication technologies such as wired Ethernet, Wi-Fi, or cellular networks.</a:t>
            </a:r>
          </a:p>
        </p:txBody>
      </p:sp>
      <p:sp>
        <p:nvSpPr>
          <p:cNvPr id="48" name="TextBox 48"/>
          <p:cNvSpPr txBox="1"/>
          <p:nvPr/>
        </p:nvSpPr>
        <p:spPr>
          <a:xfrm>
            <a:off x="862575" y="6299912"/>
            <a:ext cx="8682540" cy="3353165"/>
          </a:xfrm>
          <a:prstGeom prst="rect">
            <a:avLst/>
          </a:prstGeom>
        </p:spPr>
        <p:txBody>
          <a:bodyPr lIns="0" tIns="0" rIns="0" bIns="0" rtlCol="0" anchor="t">
            <a:spAutoFit/>
          </a:bodyPr>
          <a:lstStyle/>
          <a:p>
            <a:pPr algn="just">
              <a:lnSpc>
                <a:spcPts val="3359"/>
              </a:lnSpc>
            </a:pPr>
            <a:r>
              <a:rPr lang="en-US" sz="2399">
                <a:solidFill>
                  <a:srgbClr val="000000"/>
                </a:solidFill>
                <a:latin typeface="Canva Sans"/>
              </a:rPr>
              <a:t>The primary purpose of a computer network is to facilitate communication and resource sharing among connected devices. This enables users to access data, services, and applications from different locations within the network. Computer networks can vary in size and complexity, ranging from small local networks within a home or office to large-scale networks spanning multiple cities or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74391" y="320537"/>
            <a:ext cx="5258510" cy="708163"/>
            <a:chOff x="0" y="0"/>
            <a:chExt cx="1384957" cy="186512"/>
          </a:xfrm>
        </p:grpSpPr>
        <p:sp>
          <p:nvSpPr>
            <p:cNvPr id="3" name="Freeform 3"/>
            <p:cNvSpPr/>
            <p:nvPr/>
          </p:nvSpPr>
          <p:spPr>
            <a:xfrm>
              <a:off x="0" y="0"/>
              <a:ext cx="1384957" cy="186512"/>
            </a:xfrm>
            <a:custGeom>
              <a:avLst/>
              <a:gdLst/>
              <a:ahLst/>
              <a:cxnLst/>
              <a:rect l="l" t="t" r="r" b="b"/>
              <a:pathLst>
                <a:path w="1384957" h="186512">
                  <a:moveTo>
                    <a:pt x="75086" y="0"/>
                  </a:moveTo>
                  <a:lnTo>
                    <a:pt x="1309872" y="0"/>
                  </a:lnTo>
                  <a:cubicBezTo>
                    <a:pt x="1351340" y="0"/>
                    <a:pt x="1384957" y="33617"/>
                    <a:pt x="1384957" y="75086"/>
                  </a:cubicBezTo>
                  <a:lnTo>
                    <a:pt x="1384957" y="111427"/>
                  </a:lnTo>
                  <a:cubicBezTo>
                    <a:pt x="1384957" y="152895"/>
                    <a:pt x="1351340" y="186512"/>
                    <a:pt x="1309872" y="186512"/>
                  </a:cubicBezTo>
                  <a:lnTo>
                    <a:pt x="75086" y="186512"/>
                  </a:lnTo>
                  <a:cubicBezTo>
                    <a:pt x="33617" y="186512"/>
                    <a:pt x="0" y="152895"/>
                    <a:pt x="0" y="111427"/>
                  </a:cubicBezTo>
                  <a:lnTo>
                    <a:pt x="0" y="75086"/>
                  </a:lnTo>
                  <a:cubicBezTo>
                    <a:pt x="0" y="33617"/>
                    <a:pt x="33617" y="0"/>
                    <a:pt x="75086" y="0"/>
                  </a:cubicBezTo>
                  <a:close/>
                </a:path>
              </a:pathLst>
            </a:custGeom>
            <a:solidFill>
              <a:srgbClr val="51FAFF"/>
            </a:solidFill>
          </p:spPr>
        </p:sp>
        <p:sp>
          <p:nvSpPr>
            <p:cNvPr id="4" name="TextBox 4"/>
            <p:cNvSpPr txBox="1"/>
            <p:nvPr/>
          </p:nvSpPr>
          <p:spPr>
            <a:xfrm>
              <a:off x="0" y="-66675"/>
              <a:ext cx="1384957" cy="253187"/>
            </a:xfrm>
            <a:prstGeom prst="rect">
              <a:avLst/>
            </a:prstGeom>
          </p:spPr>
          <p:txBody>
            <a:bodyPr lIns="50800" tIns="274320" rIns="50800" bIns="50800" rtlCol="0" anchor="ctr"/>
            <a:lstStyle/>
            <a:p>
              <a:pPr algn="ctr">
                <a:lnSpc>
                  <a:spcPts val="3359"/>
                </a:lnSpc>
              </a:pPr>
              <a:r>
                <a:rPr lang="en-US" sz="2399" dirty="0">
                  <a:solidFill>
                    <a:srgbClr val="000000"/>
                  </a:solidFill>
                  <a:latin typeface="Poppins Semi-Bold"/>
                </a:rPr>
                <a:t>Local Area Network (LAN)</a:t>
              </a:r>
            </a:p>
          </p:txBody>
        </p:sp>
      </p:grpSp>
      <p:grpSp>
        <p:nvGrpSpPr>
          <p:cNvPr id="5" name="Group 5"/>
          <p:cNvGrpSpPr/>
          <p:nvPr/>
        </p:nvGrpSpPr>
        <p:grpSpPr>
          <a:xfrm>
            <a:off x="429548" y="1498004"/>
            <a:ext cx="8260056" cy="8260056"/>
            <a:chOff x="0" y="0"/>
            <a:chExt cx="812800" cy="812800"/>
          </a:xfrm>
        </p:grpSpPr>
        <p:sp>
          <p:nvSpPr>
            <p:cNvPr id="6" name="Freeform 6"/>
            <p:cNvSpPr/>
            <p:nvPr/>
          </p:nvSpPr>
          <p:spPr>
            <a:xfrm>
              <a:off x="0" y="0"/>
              <a:ext cx="812800" cy="812800"/>
            </a:xfrm>
            <a:custGeom>
              <a:avLst/>
              <a:gdLst/>
              <a:ahLst/>
              <a:cxnLst/>
              <a:rect l="l" t="t" r="r" b="b"/>
              <a:pathLst>
                <a:path w="812800" h="812800">
                  <a:moveTo>
                    <a:pt x="21557" y="0"/>
                  </a:moveTo>
                  <a:lnTo>
                    <a:pt x="791243" y="0"/>
                  </a:lnTo>
                  <a:cubicBezTo>
                    <a:pt x="803149" y="0"/>
                    <a:pt x="812800" y="9652"/>
                    <a:pt x="812800" y="21557"/>
                  </a:cubicBezTo>
                  <a:lnTo>
                    <a:pt x="812800" y="791243"/>
                  </a:lnTo>
                  <a:cubicBezTo>
                    <a:pt x="812800" y="803149"/>
                    <a:pt x="803149" y="812800"/>
                    <a:pt x="791243" y="812800"/>
                  </a:cubicBezTo>
                  <a:lnTo>
                    <a:pt x="21557" y="812800"/>
                  </a:lnTo>
                  <a:cubicBezTo>
                    <a:pt x="9652" y="812800"/>
                    <a:pt x="0" y="803149"/>
                    <a:pt x="0" y="791243"/>
                  </a:cubicBezTo>
                  <a:lnTo>
                    <a:pt x="0" y="21557"/>
                  </a:lnTo>
                  <a:cubicBezTo>
                    <a:pt x="0" y="9652"/>
                    <a:pt x="9652" y="0"/>
                    <a:pt x="21557" y="0"/>
                  </a:cubicBezTo>
                  <a:close/>
                </a:path>
              </a:pathLst>
            </a:custGeom>
            <a:blipFill>
              <a:blip r:embed="rId2"/>
              <a:stretch>
                <a:fillRect/>
              </a:stretch>
            </a:blipFill>
            <a:ln w="38100" cap="rnd">
              <a:solidFill>
                <a:srgbClr val="000000"/>
              </a:solidFill>
              <a:prstDash val="solid"/>
              <a:round/>
            </a:ln>
          </p:spPr>
        </p:sp>
      </p:grpSp>
      <p:grpSp>
        <p:nvGrpSpPr>
          <p:cNvPr id="7" name="Group 7"/>
          <p:cNvGrpSpPr/>
          <p:nvPr/>
        </p:nvGrpSpPr>
        <p:grpSpPr>
          <a:xfrm>
            <a:off x="9144000" y="1498004"/>
            <a:ext cx="8623616" cy="8337470"/>
            <a:chOff x="0" y="0"/>
            <a:chExt cx="2271240" cy="2195877"/>
          </a:xfrm>
        </p:grpSpPr>
        <p:sp>
          <p:nvSpPr>
            <p:cNvPr id="8" name="Freeform 8"/>
            <p:cNvSpPr/>
            <p:nvPr/>
          </p:nvSpPr>
          <p:spPr>
            <a:xfrm>
              <a:off x="0" y="0"/>
              <a:ext cx="2271240" cy="2195877"/>
            </a:xfrm>
            <a:custGeom>
              <a:avLst/>
              <a:gdLst/>
              <a:ahLst/>
              <a:cxnLst/>
              <a:rect l="l" t="t" r="r" b="b"/>
              <a:pathLst>
                <a:path w="2271240" h="2195877">
                  <a:moveTo>
                    <a:pt x="45786" y="0"/>
                  </a:moveTo>
                  <a:lnTo>
                    <a:pt x="2225455" y="0"/>
                  </a:lnTo>
                  <a:cubicBezTo>
                    <a:pt x="2237598" y="0"/>
                    <a:pt x="2249244" y="4824"/>
                    <a:pt x="2257830" y="13410"/>
                  </a:cubicBezTo>
                  <a:cubicBezTo>
                    <a:pt x="2266417" y="21997"/>
                    <a:pt x="2271240" y="33643"/>
                    <a:pt x="2271240" y="45786"/>
                  </a:cubicBezTo>
                  <a:lnTo>
                    <a:pt x="2271240" y="2150091"/>
                  </a:lnTo>
                  <a:cubicBezTo>
                    <a:pt x="2271240" y="2175378"/>
                    <a:pt x="2250741" y="2195877"/>
                    <a:pt x="2225455" y="2195877"/>
                  </a:cubicBezTo>
                  <a:lnTo>
                    <a:pt x="45786" y="2195877"/>
                  </a:lnTo>
                  <a:cubicBezTo>
                    <a:pt x="33643" y="2195877"/>
                    <a:pt x="21997" y="2191053"/>
                    <a:pt x="13410" y="2182467"/>
                  </a:cubicBezTo>
                  <a:cubicBezTo>
                    <a:pt x="4824" y="2173880"/>
                    <a:pt x="0" y="2162234"/>
                    <a:pt x="0" y="2150091"/>
                  </a:cubicBezTo>
                  <a:lnTo>
                    <a:pt x="0" y="45786"/>
                  </a:lnTo>
                  <a:cubicBezTo>
                    <a:pt x="0" y="33643"/>
                    <a:pt x="4824" y="21997"/>
                    <a:pt x="13410" y="13410"/>
                  </a:cubicBezTo>
                  <a:cubicBezTo>
                    <a:pt x="21997" y="4824"/>
                    <a:pt x="33643" y="0"/>
                    <a:pt x="45786" y="0"/>
                  </a:cubicBezTo>
                  <a:close/>
                </a:path>
              </a:pathLst>
            </a:custGeom>
            <a:solidFill>
              <a:srgbClr val="B5FDFF"/>
            </a:solidFill>
            <a:ln w="38100" cap="rnd">
              <a:solidFill>
                <a:srgbClr val="000000"/>
              </a:solidFill>
              <a:prstDash val="solid"/>
              <a:round/>
            </a:ln>
          </p:spPr>
        </p:sp>
        <p:sp>
          <p:nvSpPr>
            <p:cNvPr id="9" name="TextBox 9"/>
            <p:cNvSpPr txBox="1"/>
            <p:nvPr/>
          </p:nvSpPr>
          <p:spPr>
            <a:xfrm>
              <a:off x="0" y="-114300"/>
              <a:ext cx="2271240" cy="2310177"/>
            </a:xfrm>
            <a:prstGeom prst="rect">
              <a:avLst/>
            </a:prstGeom>
          </p:spPr>
          <p:txBody>
            <a:bodyPr lIns="63500" tIns="63500" rIns="63500" bIns="63500" rtlCol="0" anchor="ctr"/>
            <a:lstStyle/>
            <a:p>
              <a:pPr algn="ctr">
                <a:lnSpc>
                  <a:spcPts val="5179"/>
                </a:lnSpc>
              </a:pPr>
              <a:endParaRPr/>
            </a:p>
          </p:txBody>
        </p:sp>
      </p:grpSp>
      <p:sp>
        <p:nvSpPr>
          <p:cNvPr id="10" name="TextBox 10"/>
          <p:cNvSpPr txBox="1"/>
          <p:nvPr/>
        </p:nvSpPr>
        <p:spPr>
          <a:xfrm>
            <a:off x="9559669" y="2548890"/>
            <a:ext cx="7792278" cy="6169025"/>
          </a:xfrm>
          <a:prstGeom prst="rect">
            <a:avLst/>
          </a:prstGeom>
        </p:spPr>
        <p:txBody>
          <a:bodyPr lIns="0" tIns="0" rIns="0" bIns="0" rtlCol="0" anchor="t">
            <a:spAutoFit/>
          </a:bodyPr>
          <a:lstStyle/>
          <a:p>
            <a:pPr algn="just">
              <a:lnSpc>
                <a:spcPts val="4900"/>
              </a:lnSpc>
            </a:pPr>
            <a:r>
              <a:rPr lang="en-US" sz="3500">
                <a:solidFill>
                  <a:srgbClr val="000000"/>
                </a:solidFill>
                <a:latin typeface="Canva Sans"/>
              </a:rPr>
              <a:t>LANs are used to connect devices within a limited area such as a home, office, or school. They facilitate the sharing of resources like printers, files, and internet access among connected devices. LANs are typically fast and are used for tasks requiring high speed communication between devices in close proximity.</a:t>
            </a:r>
          </a:p>
        </p:txBody>
      </p:sp>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74391" y="320537"/>
            <a:ext cx="5258510" cy="708163"/>
            <a:chOff x="0" y="0"/>
            <a:chExt cx="1384957" cy="186512"/>
          </a:xfrm>
        </p:grpSpPr>
        <p:sp>
          <p:nvSpPr>
            <p:cNvPr id="3" name="Freeform 3"/>
            <p:cNvSpPr/>
            <p:nvPr/>
          </p:nvSpPr>
          <p:spPr>
            <a:xfrm>
              <a:off x="0" y="0"/>
              <a:ext cx="1384957" cy="186512"/>
            </a:xfrm>
            <a:custGeom>
              <a:avLst/>
              <a:gdLst/>
              <a:ahLst/>
              <a:cxnLst/>
              <a:rect l="l" t="t" r="r" b="b"/>
              <a:pathLst>
                <a:path w="1384957" h="186512">
                  <a:moveTo>
                    <a:pt x="75086" y="0"/>
                  </a:moveTo>
                  <a:lnTo>
                    <a:pt x="1309872" y="0"/>
                  </a:lnTo>
                  <a:cubicBezTo>
                    <a:pt x="1351340" y="0"/>
                    <a:pt x="1384957" y="33617"/>
                    <a:pt x="1384957" y="75086"/>
                  </a:cubicBezTo>
                  <a:lnTo>
                    <a:pt x="1384957" y="111427"/>
                  </a:lnTo>
                  <a:cubicBezTo>
                    <a:pt x="1384957" y="152895"/>
                    <a:pt x="1351340" y="186512"/>
                    <a:pt x="1309872" y="186512"/>
                  </a:cubicBezTo>
                  <a:lnTo>
                    <a:pt x="75086" y="186512"/>
                  </a:lnTo>
                  <a:cubicBezTo>
                    <a:pt x="33617" y="186512"/>
                    <a:pt x="0" y="152895"/>
                    <a:pt x="0" y="111427"/>
                  </a:cubicBezTo>
                  <a:lnTo>
                    <a:pt x="0" y="75086"/>
                  </a:lnTo>
                  <a:cubicBezTo>
                    <a:pt x="0" y="33617"/>
                    <a:pt x="33617" y="0"/>
                    <a:pt x="75086" y="0"/>
                  </a:cubicBezTo>
                  <a:close/>
                </a:path>
              </a:pathLst>
            </a:custGeom>
            <a:solidFill>
              <a:srgbClr val="51FAFF"/>
            </a:solidFill>
          </p:spPr>
        </p:sp>
        <p:sp>
          <p:nvSpPr>
            <p:cNvPr id="4" name="TextBox 4"/>
            <p:cNvSpPr txBox="1"/>
            <p:nvPr/>
          </p:nvSpPr>
          <p:spPr>
            <a:xfrm>
              <a:off x="0" y="-66675"/>
              <a:ext cx="1384957" cy="253187"/>
            </a:xfrm>
            <a:prstGeom prst="rect">
              <a:avLst/>
            </a:prstGeom>
          </p:spPr>
          <p:txBody>
            <a:bodyPr lIns="50800" tIns="274320" rIns="54864" bIns="50800" rtlCol="0" anchor="ctr"/>
            <a:lstStyle/>
            <a:p>
              <a:pPr algn="ctr">
                <a:lnSpc>
                  <a:spcPts val="3359"/>
                </a:lnSpc>
              </a:pPr>
              <a:r>
                <a:rPr lang="en-US" sz="2399" dirty="0">
                  <a:solidFill>
                    <a:srgbClr val="000000"/>
                  </a:solidFill>
                  <a:latin typeface="Poppins Semi-Bold"/>
                </a:rPr>
                <a:t>Wide Area Network (WAN)</a:t>
              </a:r>
            </a:p>
          </p:txBody>
        </p:sp>
      </p:grpSp>
      <p:grpSp>
        <p:nvGrpSpPr>
          <p:cNvPr id="5" name="Group 5"/>
          <p:cNvGrpSpPr/>
          <p:nvPr/>
        </p:nvGrpSpPr>
        <p:grpSpPr>
          <a:xfrm>
            <a:off x="429548" y="1498004"/>
            <a:ext cx="8260056" cy="8260056"/>
            <a:chOff x="0" y="0"/>
            <a:chExt cx="812800" cy="812800"/>
          </a:xfrm>
        </p:grpSpPr>
        <p:sp>
          <p:nvSpPr>
            <p:cNvPr id="6" name="Freeform 6"/>
            <p:cNvSpPr/>
            <p:nvPr/>
          </p:nvSpPr>
          <p:spPr>
            <a:xfrm>
              <a:off x="0" y="0"/>
              <a:ext cx="812800" cy="812800"/>
            </a:xfrm>
            <a:custGeom>
              <a:avLst/>
              <a:gdLst/>
              <a:ahLst/>
              <a:cxnLst/>
              <a:rect l="l" t="t" r="r" b="b"/>
              <a:pathLst>
                <a:path w="812800" h="812800">
                  <a:moveTo>
                    <a:pt x="21557" y="0"/>
                  </a:moveTo>
                  <a:lnTo>
                    <a:pt x="791243" y="0"/>
                  </a:lnTo>
                  <a:cubicBezTo>
                    <a:pt x="803149" y="0"/>
                    <a:pt x="812800" y="9652"/>
                    <a:pt x="812800" y="21557"/>
                  </a:cubicBezTo>
                  <a:lnTo>
                    <a:pt x="812800" y="791243"/>
                  </a:lnTo>
                  <a:cubicBezTo>
                    <a:pt x="812800" y="803149"/>
                    <a:pt x="803149" y="812800"/>
                    <a:pt x="791243" y="812800"/>
                  </a:cubicBezTo>
                  <a:lnTo>
                    <a:pt x="21557" y="812800"/>
                  </a:lnTo>
                  <a:cubicBezTo>
                    <a:pt x="9652" y="812800"/>
                    <a:pt x="0" y="803149"/>
                    <a:pt x="0" y="791243"/>
                  </a:cubicBezTo>
                  <a:lnTo>
                    <a:pt x="0" y="21557"/>
                  </a:lnTo>
                  <a:cubicBezTo>
                    <a:pt x="0" y="9652"/>
                    <a:pt x="9652" y="0"/>
                    <a:pt x="21557" y="0"/>
                  </a:cubicBezTo>
                  <a:close/>
                </a:path>
              </a:pathLst>
            </a:custGeom>
            <a:blipFill>
              <a:blip r:embed="rId2"/>
              <a:stretch>
                <a:fillRect/>
              </a:stretch>
            </a:blipFill>
            <a:ln w="38100" cap="rnd">
              <a:solidFill>
                <a:srgbClr val="000000"/>
              </a:solidFill>
              <a:prstDash val="solid"/>
              <a:round/>
            </a:ln>
          </p:spPr>
        </p:sp>
      </p:grpSp>
      <p:grpSp>
        <p:nvGrpSpPr>
          <p:cNvPr id="7" name="Group 7"/>
          <p:cNvGrpSpPr/>
          <p:nvPr/>
        </p:nvGrpSpPr>
        <p:grpSpPr>
          <a:xfrm>
            <a:off x="9144000" y="1498004"/>
            <a:ext cx="8623616" cy="8337470"/>
            <a:chOff x="0" y="0"/>
            <a:chExt cx="2271240" cy="2195877"/>
          </a:xfrm>
        </p:grpSpPr>
        <p:sp>
          <p:nvSpPr>
            <p:cNvPr id="8" name="Freeform 8"/>
            <p:cNvSpPr/>
            <p:nvPr/>
          </p:nvSpPr>
          <p:spPr>
            <a:xfrm>
              <a:off x="0" y="0"/>
              <a:ext cx="2271240" cy="2195877"/>
            </a:xfrm>
            <a:custGeom>
              <a:avLst/>
              <a:gdLst/>
              <a:ahLst/>
              <a:cxnLst/>
              <a:rect l="l" t="t" r="r" b="b"/>
              <a:pathLst>
                <a:path w="2271240" h="2195877">
                  <a:moveTo>
                    <a:pt x="45786" y="0"/>
                  </a:moveTo>
                  <a:lnTo>
                    <a:pt x="2225455" y="0"/>
                  </a:lnTo>
                  <a:cubicBezTo>
                    <a:pt x="2237598" y="0"/>
                    <a:pt x="2249244" y="4824"/>
                    <a:pt x="2257830" y="13410"/>
                  </a:cubicBezTo>
                  <a:cubicBezTo>
                    <a:pt x="2266417" y="21997"/>
                    <a:pt x="2271240" y="33643"/>
                    <a:pt x="2271240" y="45786"/>
                  </a:cubicBezTo>
                  <a:lnTo>
                    <a:pt x="2271240" y="2150091"/>
                  </a:lnTo>
                  <a:cubicBezTo>
                    <a:pt x="2271240" y="2175378"/>
                    <a:pt x="2250741" y="2195877"/>
                    <a:pt x="2225455" y="2195877"/>
                  </a:cubicBezTo>
                  <a:lnTo>
                    <a:pt x="45786" y="2195877"/>
                  </a:lnTo>
                  <a:cubicBezTo>
                    <a:pt x="33643" y="2195877"/>
                    <a:pt x="21997" y="2191053"/>
                    <a:pt x="13410" y="2182467"/>
                  </a:cubicBezTo>
                  <a:cubicBezTo>
                    <a:pt x="4824" y="2173880"/>
                    <a:pt x="0" y="2162234"/>
                    <a:pt x="0" y="2150091"/>
                  </a:cubicBezTo>
                  <a:lnTo>
                    <a:pt x="0" y="45786"/>
                  </a:lnTo>
                  <a:cubicBezTo>
                    <a:pt x="0" y="33643"/>
                    <a:pt x="4824" y="21997"/>
                    <a:pt x="13410" y="13410"/>
                  </a:cubicBezTo>
                  <a:cubicBezTo>
                    <a:pt x="21997" y="4824"/>
                    <a:pt x="33643" y="0"/>
                    <a:pt x="45786" y="0"/>
                  </a:cubicBezTo>
                  <a:close/>
                </a:path>
              </a:pathLst>
            </a:custGeom>
            <a:solidFill>
              <a:srgbClr val="B5FDFF"/>
            </a:solidFill>
            <a:ln w="38100" cap="rnd">
              <a:solidFill>
                <a:srgbClr val="000000"/>
              </a:solidFill>
              <a:prstDash val="solid"/>
              <a:round/>
            </a:ln>
          </p:spPr>
        </p:sp>
        <p:sp>
          <p:nvSpPr>
            <p:cNvPr id="9" name="TextBox 9"/>
            <p:cNvSpPr txBox="1"/>
            <p:nvPr/>
          </p:nvSpPr>
          <p:spPr>
            <a:xfrm>
              <a:off x="0" y="-114300"/>
              <a:ext cx="2271240" cy="2310177"/>
            </a:xfrm>
            <a:prstGeom prst="rect">
              <a:avLst/>
            </a:prstGeom>
          </p:spPr>
          <p:txBody>
            <a:bodyPr lIns="63500" tIns="63500" rIns="63500" bIns="63500" rtlCol="0" anchor="ctr"/>
            <a:lstStyle/>
            <a:p>
              <a:pPr algn="ctr">
                <a:lnSpc>
                  <a:spcPts val="5179"/>
                </a:lnSpc>
              </a:pPr>
              <a:endParaRPr/>
            </a:p>
          </p:txBody>
        </p:sp>
      </p:grpSp>
      <p:sp>
        <p:nvSpPr>
          <p:cNvPr id="10" name="TextBox 10"/>
          <p:cNvSpPr txBox="1"/>
          <p:nvPr/>
        </p:nvSpPr>
        <p:spPr>
          <a:xfrm>
            <a:off x="9559669" y="2239327"/>
            <a:ext cx="7792278" cy="6788150"/>
          </a:xfrm>
          <a:prstGeom prst="rect">
            <a:avLst/>
          </a:prstGeom>
        </p:spPr>
        <p:txBody>
          <a:bodyPr lIns="0" tIns="0" rIns="0" bIns="0" rtlCol="0" anchor="t">
            <a:spAutoFit/>
          </a:bodyPr>
          <a:lstStyle/>
          <a:p>
            <a:pPr algn="just">
              <a:lnSpc>
                <a:spcPts val="4900"/>
              </a:lnSpc>
            </a:pPr>
            <a:r>
              <a:rPr lang="en-US" sz="3500">
                <a:solidFill>
                  <a:srgbClr val="000000"/>
                </a:solidFill>
                <a:latin typeface="Canva Sans"/>
              </a:rPr>
              <a:t>WANs connect LANs over a large geographical area, often across cities, countries, or continents. They enable communication between distant locations and are commonly used by organizations with multiple branches or offices. WANs utilize various technologies, including leased lines, satellites, and the internet, to facilitate long distance communication.</a:t>
            </a:r>
          </a:p>
        </p:txBody>
      </p:sp>
    </p:spTree>
  </p:cSld>
  <p:clrMapOvr>
    <a:masterClrMapping/>
  </p:clrMapOvr>
  <p:transition spd="slow">
    <p:wipe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74391" y="320537"/>
            <a:ext cx="5748367" cy="708163"/>
            <a:chOff x="0" y="0"/>
            <a:chExt cx="1513973" cy="186512"/>
          </a:xfrm>
        </p:grpSpPr>
        <p:sp>
          <p:nvSpPr>
            <p:cNvPr id="3" name="Freeform 3"/>
            <p:cNvSpPr/>
            <p:nvPr/>
          </p:nvSpPr>
          <p:spPr>
            <a:xfrm>
              <a:off x="0" y="0"/>
              <a:ext cx="1513973" cy="186512"/>
            </a:xfrm>
            <a:custGeom>
              <a:avLst/>
              <a:gdLst/>
              <a:ahLst/>
              <a:cxnLst/>
              <a:rect l="l" t="t" r="r" b="b"/>
              <a:pathLst>
                <a:path w="1513973" h="186512">
                  <a:moveTo>
                    <a:pt x="68687" y="0"/>
                  </a:moveTo>
                  <a:lnTo>
                    <a:pt x="1445286" y="0"/>
                  </a:lnTo>
                  <a:cubicBezTo>
                    <a:pt x="1463503" y="0"/>
                    <a:pt x="1480974" y="7237"/>
                    <a:pt x="1493855" y="20118"/>
                  </a:cubicBezTo>
                  <a:cubicBezTo>
                    <a:pt x="1506737" y="32999"/>
                    <a:pt x="1513973" y="50470"/>
                    <a:pt x="1513973" y="68687"/>
                  </a:cubicBezTo>
                  <a:lnTo>
                    <a:pt x="1513973" y="117825"/>
                  </a:lnTo>
                  <a:cubicBezTo>
                    <a:pt x="1513973" y="136042"/>
                    <a:pt x="1506737" y="153513"/>
                    <a:pt x="1493855" y="166394"/>
                  </a:cubicBezTo>
                  <a:cubicBezTo>
                    <a:pt x="1480974" y="179275"/>
                    <a:pt x="1463503" y="186512"/>
                    <a:pt x="1445286" y="186512"/>
                  </a:cubicBezTo>
                  <a:lnTo>
                    <a:pt x="68687" y="186512"/>
                  </a:lnTo>
                  <a:cubicBezTo>
                    <a:pt x="50470" y="186512"/>
                    <a:pt x="32999" y="179275"/>
                    <a:pt x="20118" y="166394"/>
                  </a:cubicBezTo>
                  <a:cubicBezTo>
                    <a:pt x="7237" y="153513"/>
                    <a:pt x="0" y="136042"/>
                    <a:pt x="0" y="117825"/>
                  </a:cubicBezTo>
                  <a:lnTo>
                    <a:pt x="0" y="68687"/>
                  </a:lnTo>
                  <a:cubicBezTo>
                    <a:pt x="0" y="50470"/>
                    <a:pt x="7237" y="32999"/>
                    <a:pt x="20118" y="20118"/>
                  </a:cubicBezTo>
                  <a:cubicBezTo>
                    <a:pt x="32999" y="7237"/>
                    <a:pt x="50470" y="0"/>
                    <a:pt x="68687" y="0"/>
                  </a:cubicBezTo>
                  <a:close/>
                </a:path>
              </a:pathLst>
            </a:custGeom>
            <a:solidFill>
              <a:srgbClr val="51FAFF"/>
            </a:solidFill>
          </p:spPr>
          <p:txBody>
            <a:bodyPr tIns="274320"/>
            <a:lstStyle/>
            <a:p>
              <a:endParaRPr lang="en-US"/>
            </a:p>
          </p:txBody>
        </p:sp>
        <p:sp>
          <p:nvSpPr>
            <p:cNvPr id="4" name="TextBox 4"/>
            <p:cNvSpPr txBox="1"/>
            <p:nvPr/>
          </p:nvSpPr>
          <p:spPr>
            <a:xfrm>
              <a:off x="0" y="-66675"/>
              <a:ext cx="1513973" cy="253187"/>
            </a:xfrm>
            <a:prstGeom prst="rect">
              <a:avLst/>
            </a:prstGeom>
          </p:spPr>
          <p:txBody>
            <a:bodyPr lIns="50800" tIns="274320" rIns="50800" bIns="50800" rtlCol="0" anchor="ctr"/>
            <a:lstStyle/>
            <a:p>
              <a:pPr algn="ctr">
                <a:lnSpc>
                  <a:spcPts val="3359"/>
                </a:lnSpc>
              </a:pPr>
              <a:r>
                <a:rPr lang="en-US" sz="2399">
                  <a:solidFill>
                    <a:srgbClr val="000000"/>
                  </a:solidFill>
                  <a:latin typeface="Poppins Semi-Bold"/>
                </a:rPr>
                <a:t>Metropolitan Area Network (MAN)</a:t>
              </a:r>
            </a:p>
          </p:txBody>
        </p:sp>
      </p:grpSp>
      <p:grpSp>
        <p:nvGrpSpPr>
          <p:cNvPr id="5" name="Group 5"/>
          <p:cNvGrpSpPr/>
          <p:nvPr/>
        </p:nvGrpSpPr>
        <p:grpSpPr>
          <a:xfrm>
            <a:off x="429548" y="1498004"/>
            <a:ext cx="8260056" cy="8260056"/>
            <a:chOff x="0" y="0"/>
            <a:chExt cx="812800" cy="812800"/>
          </a:xfrm>
        </p:grpSpPr>
        <p:sp>
          <p:nvSpPr>
            <p:cNvPr id="6" name="Freeform 6"/>
            <p:cNvSpPr/>
            <p:nvPr/>
          </p:nvSpPr>
          <p:spPr>
            <a:xfrm>
              <a:off x="0" y="0"/>
              <a:ext cx="812800" cy="812800"/>
            </a:xfrm>
            <a:custGeom>
              <a:avLst/>
              <a:gdLst/>
              <a:ahLst/>
              <a:cxnLst/>
              <a:rect l="l" t="t" r="r" b="b"/>
              <a:pathLst>
                <a:path w="812800" h="812800">
                  <a:moveTo>
                    <a:pt x="21557" y="0"/>
                  </a:moveTo>
                  <a:lnTo>
                    <a:pt x="791243" y="0"/>
                  </a:lnTo>
                  <a:cubicBezTo>
                    <a:pt x="803149" y="0"/>
                    <a:pt x="812800" y="9652"/>
                    <a:pt x="812800" y="21557"/>
                  </a:cubicBezTo>
                  <a:lnTo>
                    <a:pt x="812800" y="791243"/>
                  </a:lnTo>
                  <a:cubicBezTo>
                    <a:pt x="812800" y="803149"/>
                    <a:pt x="803149" y="812800"/>
                    <a:pt x="791243" y="812800"/>
                  </a:cubicBezTo>
                  <a:lnTo>
                    <a:pt x="21557" y="812800"/>
                  </a:lnTo>
                  <a:cubicBezTo>
                    <a:pt x="9652" y="812800"/>
                    <a:pt x="0" y="803149"/>
                    <a:pt x="0" y="791243"/>
                  </a:cubicBezTo>
                  <a:lnTo>
                    <a:pt x="0" y="21557"/>
                  </a:lnTo>
                  <a:cubicBezTo>
                    <a:pt x="0" y="9652"/>
                    <a:pt x="9652" y="0"/>
                    <a:pt x="21557" y="0"/>
                  </a:cubicBezTo>
                  <a:close/>
                </a:path>
              </a:pathLst>
            </a:custGeom>
            <a:blipFill>
              <a:blip r:embed="rId2"/>
              <a:stretch>
                <a:fillRect/>
              </a:stretch>
            </a:blipFill>
            <a:ln w="38100" cap="rnd">
              <a:solidFill>
                <a:srgbClr val="000000"/>
              </a:solidFill>
              <a:prstDash val="solid"/>
              <a:round/>
            </a:ln>
          </p:spPr>
        </p:sp>
      </p:grpSp>
      <p:grpSp>
        <p:nvGrpSpPr>
          <p:cNvPr id="7" name="Group 7"/>
          <p:cNvGrpSpPr/>
          <p:nvPr/>
        </p:nvGrpSpPr>
        <p:grpSpPr>
          <a:xfrm>
            <a:off x="9144000" y="1498004"/>
            <a:ext cx="8623616" cy="8337470"/>
            <a:chOff x="0" y="0"/>
            <a:chExt cx="2271240" cy="2195877"/>
          </a:xfrm>
        </p:grpSpPr>
        <p:sp>
          <p:nvSpPr>
            <p:cNvPr id="8" name="Freeform 8"/>
            <p:cNvSpPr/>
            <p:nvPr/>
          </p:nvSpPr>
          <p:spPr>
            <a:xfrm>
              <a:off x="0" y="0"/>
              <a:ext cx="2271240" cy="2195877"/>
            </a:xfrm>
            <a:custGeom>
              <a:avLst/>
              <a:gdLst/>
              <a:ahLst/>
              <a:cxnLst/>
              <a:rect l="l" t="t" r="r" b="b"/>
              <a:pathLst>
                <a:path w="2271240" h="2195877">
                  <a:moveTo>
                    <a:pt x="45786" y="0"/>
                  </a:moveTo>
                  <a:lnTo>
                    <a:pt x="2225455" y="0"/>
                  </a:lnTo>
                  <a:cubicBezTo>
                    <a:pt x="2237598" y="0"/>
                    <a:pt x="2249244" y="4824"/>
                    <a:pt x="2257830" y="13410"/>
                  </a:cubicBezTo>
                  <a:cubicBezTo>
                    <a:pt x="2266417" y="21997"/>
                    <a:pt x="2271240" y="33643"/>
                    <a:pt x="2271240" y="45786"/>
                  </a:cubicBezTo>
                  <a:lnTo>
                    <a:pt x="2271240" y="2150091"/>
                  </a:lnTo>
                  <a:cubicBezTo>
                    <a:pt x="2271240" y="2175378"/>
                    <a:pt x="2250741" y="2195877"/>
                    <a:pt x="2225455" y="2195877"/>
                  </a:cubicBezTo>
                  <a:lnTo>
                    <a:pt x="45786" y="2195877"/>
                  </a:lnTo>
                  <a:cubicBezTo>
                    <a:pt x="33643" y="2195877"/>
                    <a:pt x="21997" y="2191053"/>
                    <a:pt x="13410" y="2182467"/>
                  </a:cubicBezTo>
                  <a:cubicBezTo>
                    <a:pt x="4824" y="2173880"/>
                    <a:pt x="0" y="2162234"/>
                    <a:pt x="0" y="2150091"/>
                  </a:cubicBezTo>
                  <a:lnTo>
                    <a:pt x="0" y="45786"/>
                  </a:lnTo>
                  <a:cubicBezTo>
                    <a:pt x="0" y="33643"/>
                    <a:pt x="4824" y="21997"/>
                    <a:pt x="13410" y="13410"/>
                  </a:cubicBezTo>
                  <a:cubicBezTo>
                    <a:pt x="21997" y="4824"/>
                    <a:pt x="33643" y="0"/>
                    <a:pt x="45786" y="0"/>
                  </a:cubicBezTo>
                  <a:close/>
                </a:path>
              </a:pathLst>
            </a:custGeom>
            <a:solidFill>
              <a:srgbClr val="B5FDFF"/>
            </a:solidFill>
            <a:ln w="38100" cap="rnd">
              <a:solidFill>
                <a:srgbClr val="000000"/>
              </a:solidFill>
              <a:prstDash val="solid"/>
              <a:round/>
            </a:ln>
          </p:spPr>
        </p:sp>
        <p:sp>
          <p:nvSpPr>
            <p:cNvPr id="9" name="TextBox 9"/>
            <p:cNvSpPr txBox="1"/>
            <p:nvPr/>
          </p:nvSpPr>
          <p:spPr>
            <a:xfrm>
              <a:off x="0" y="-114300"/>
              <a:ext cx="2271240" cy="2310177"/>
            </a:xfrm>
            <a:prstGeom prst="rect">
              <a:avLst/>
            </a:prstGeom>
          </p:spPr>
          <p:txBody>
            <a:bodyPr lIns="63500" tIns="63500" rIns="63500" bIns="63500" rtlCol="0" anchor="ctr"/>
            <a:lstStyle/>
            <a:p>
              <a:pPr algn="ctr">
                <a:lnSpc>
                  <a:spcPts val="5179"/>
                </a:lnSpc>
              </a:pPr>
              <a:endParaRPr/>
            </a:p>
          </p:txBody>
        </p:sp>
      </p:grpSp>
      <p:sp>
        <p:nvSpPr>
          <p:cNvPr id="10" name="TextBox 10"/>
          <p:cNvSpPr txBox="1"/>
          <p:nvPr/>
        </p:nvSpPr>
        <p:spPr>
          <a:xfrm>
            <a:off x="9559669" y="2858452"/>
            <a:ext cx="7792278" cy="5549900"/>
          </a:xfrm>
          <a:prstGeom prst="rect">
            <a:avLst/>
          </a:prstGeom>
        </p:spPr>
        <p:txBody>
          <a:bodyPr lIns="0" tIns="0" rIns="0" bIns="0" rtlCol="0" anchor="t">
            <a:spAutoFit/>
          </a:bodyPr>
          <a:lstStyle/>
          <a:p>
            <a:pPr algn="just">
              <a:lnSpc>
                <a:spcPts val="4900"/>
              </a:lnSpc>
            </a:pPr>
            <a:r>
              <a:rPr lang="en-US" sz="3500">
                <a:solidFill>
                  <a:srgbClr val="000000"/>
                </a:solidFill>
                <a:latin typeface="Canva Sans"/>
              </a:rPr>
              <a:t>MANs cover a larger geographic area than LANs but smaller than WANs, typically spanning a city or metropolitan area. They provide high-speed connectivity between various locations within a city and are often used by service providers to connect multiple LANs or campuses.</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14212" y="1442920"/>
            <a:ext cx="9438358" cy="3610825"/>
            <a:chOff x="0" y="0"/>
            <a:chExt cx="2589732" cy="990752"/>
          </a:xfrm>
        </p:grpSpPr>
        <p:sp>
          <p:nvSpPr>
            <p:cNvPr id="3" name="Freeform 3"/>
            <p:cNvSpPr/>
            <p:nvPr/>
          </p:nvSpPr>
          <p:spPr>
            <a:xfrm>
              <a:off x="0" y="0"/>
              <a:ext cx="2589732" cy="990752"/>
            </a:xfrm>
            <a:custGeom>
              <a:avLst/>
              <a:gdLst/>
              <a:ahLst/>
              <a:cxnLst/>
              <a:rect l="l" t="t" r="r" b="b"/>
              <a:pathLst>
                <a:path w="2589732" h="990752">
                  <a:moveTo>
                    <a:pt x="41833" y="0"/>
                  </a:moveTo>
                  <a:lnTo>
                    <a:pt x="2547898" y="0"/>
                  </a:lnTo>
                  <a:cubicBezTo>
                    <a:pt x="2558993" y="0"/>
                    <a:pt x="2569634" y="4407"/>
                    <a:pt x="2577479" y="12253"/>
                  </a:cubicBezTo>
                  <a:cubicBezTo>
                    <a:pt x="2585324" y="20098"/>
                    <a:pt x="2589732" y="30738"/>
                    <a:pt x="2589732" y="41833"/>
                  </a:cubicBezTo>
                  <a:lnTo>
                    <a:pt x="2589732" y="948918"/>
                  </a:lnTo>
                  <a:cubicBezTo>
                    <a:pt x="2589732" y="972022"/>
                    <a:pt x="2571002" y="990752"/>
                    <a:pt x="2547898" y="990752"/>
                  </a:cubicBezTo>
                  <a:lnTo>
                    <a:pt x="41833" y="990752"/>
                  </a:lnTo>
                  <a:cubicBezTo>
                    <a:pt x="30738" y="990752"/>
                    <a:pt x="20098" y="986344"/>
                    <a:pt x="12253" y="978499"/>
                  </a:cubicBezTo>
                  <a:cubicBezTo>
                    <a:pt x="4407" y="970654"/>
                    <a:pt x="0" y="960013"/>
                    <a:pt x="0" y="948918"/>
                  </a:cubicBezTo>
                  <a:lnTo>
                    <a:pt x="0" y="41833"/>
                  </a:lnTo>
                  <a:cubicBezTo>
                    <a:pt x="0" y="18729"/>
                    <a:pt x="18729" y="0"/>
                    <a:pt x="41833" y="0"/>
                  </a:cubicBezTo>
                  <a:close/>
                </a:path>
              </a:pathLst>
            </a:custGeom>
            <a:solidFill>
              <a:srgbClr val="2BE8B3"/>
            </a:solidFill>
          </p:spPr>
        </p:sp>
        <p:sp>
          <p:nvSpPr>
            <p:cNvPr id="4" name="TextBox 4"/>
            <p:cNvSpPr txBox="1"/>
            <p:nvPr/>
          </p:nvSpPr>
          <p:spPr>
            <a:xfrm>
              <a:off x="0" y="-38100"/>
              <a:ext cx="2589732" cy="102885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610074" y="6277653"/>
            <a:ext cx="9649226" cy="3609347"/>
            <a:chOff x="0" y="0"/>
            <a:chExt cx="2541360" cy="950610"/>
          </a:xfrm>
        </p:grpSpPr>
        <p:sp>
          <p:nvSpPr>
            <p:cNvPr id="6" name="Freeform 6"/>
            <p:cNvSpPr/>
            <p:nvPr/>
          </p:nvSpPr>
          <p:spPr>
            <a:xfrm>
              <a:off x="0" y="0"/>
              <a:ext cx="2541360" cy="950610"/>
            </a:xfrm>
            <a:custGeom>
              <a:avLst/>
              <a:gdLst/>
              <a:ahLst/>
              <a:cxnLst/>
              <a:rect l="l" t="t" r="r" b="b"/>
              <a:pathLst>
                <a:path w="2541360" h="950610">
                  <a:moveTo>
                    <a:pt x="40919" y="0"/>
                  </a:moveTo>
                  <a:lnTo>
                    <a:pt x="2500441" y="0"/>
                  </a:lnTo>
                  <a:cubicBezTo>
                    <a:pt x="2511293" y="0"/>
                    <a:pt x="2521701" y="4311"/>
                    <a:pt x="2529375" y="11985"/>
                  </a:cubicBezTo>
                  <a:cubicBezTo>
                    <a:pt x="2537049" y="19659"/>
                    <a:pt x="2541360" y="30067"/>
                    <a:pt x="2541360" y="40919"/>
                  </a:cubicBezTo>
                  <a:lnTo>
                    <a:pt x="2541360" y="909691"/>
                  </a:lnTo>
                  <a:cubicBezTo>
                    <a:pt x="2541360" y="920543"/>
                    <a:pt x="2537049" y="930951"/>
                    <a:pt x="2529375" y="938625"/>
                  </a:cubicBezTo>
                  <a:cubicBezTo>
                    <a:pt x="2521701" y="946299"/>
                    <a:pt x="2511293" y="950610"/>
                    <a:pt x="2500441" y="950610"/>
                  </a:cubicBezTo>
                  <a:lnTo>
                    <a:pt x="40919" y="950610"/>
                  </a:lnTo>
                  <a:cubicBezTo>
                    <a:pt x="30067" y="950610"/>
                    <a:pt x="19659" y="946299"/>
                    <a:pt x="11985" y="938625"/>
                  </a:cubicBezTo>
                  <a:cubicBezTo>
                    <a:pt x="4311" y="930951"/>
                    <a:pt x="0" y="920543"/>
                    <a:pt x="0" y="909691"/>
                  </a:cubicBezTo>
                  <a:lnTo>
                    <a:pt x="0" y="40919"/>
                  </a:lnTo>
                  <a:cubicBezTo>
                    <a:pt x="0" y="30067"/>
                    <a:pt x="4311" y="19659"/>
                    <a:pt x="11985" y="11985"/>
                  </a:cubicBezTo>
                  <a:cubicBezTo>
                    <a:pt x="19659" y="4311"/>
                    <a:pt x="30067" y="0"/>
                    <a:pt x="40919" y="0"/>
                  </a:cubicBezTo>
                  <a:close/>
                </a:path>
              </a:pathLst>
            </a:custGeom>
            <a:solidFill>
              <a:srgbClr val="2BE8B3"/>
            </a:solidFill>
          </p:spPr>
        </p:sp>
        <p:sp>
          <p:nvSpPr>
            <p:cNvPr id="7" name="TextBox 7"/>
            <p:cNvSpPr txBox="1"/>
            <p:nvPr/>
          </p:nvSpPr>
          <p:spPr>
            <a:xfrm>
              <a:off x="0" y="-38100"/>
              <a:ext cx="2541360" cy="98871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338730" y="1532675"/>
            <a:ext cx="2857957" cy="3610825"/>
            <a:chOff x="0" y="0"/>
            <a:chExt cx="784177" cy="990752"/>
          </a:xfrm>
        </p:grpSpPr>
        <p:sp>
          <p:nvSpPr>
            <p:cNvPr id="9" name="Freeform 9"/>
            <p:cNvSpPr/>
            <p:nvPr/>
          </p:nvSpPr>
          <p:spPr>
            <a:xfrm>
              <a:off x="0" y="0"/>
              <a:ext cx="784177" cy="990752"/>
            </a:xfrm>
            <a:custGeom>
              <a:avLst/>
              <a:gdLst/>
              <a:ahLst/>
              <a:cxnLst/>
              <a:rect l="l" t="t" r="r" b="b"/>
              <a:pathLst>
                <a:path w="784177" h="990752">
                  <a:moveTo>
                    <a:pt x="138154" y="0"/>
                  </a:moveTo>
                  <a:lnTo>
                    <a:pt x="646023" y="0"/>
                  </a:lnTo>
                  <a:cubicBezTo>
                    <a:pt x="722323" y="0"/>
                    <a:pt x="784177" y="61854"/>
                    <a:pt x="784177" y="138154"/>
                  </a:cubicBezTo>
                  <a:lnTo>
                    <a:pt x="784177" y="852598"/>
                  </a:lnTo>
                  <a:cubicBezTo>
                    <a:pt x="784177" y="928898"/>
                    <a:pt x="722323" y="990752"/>
                    <a:pt x="646023" y="990752"/>
                  </a:cubicBezTo>
                  <a:lnTo>
                    <a:pt x="138154" y="990752"/>
                  </a:lnTo>
                  <a:cubicBezTo>
                    <a:pt x="61854" y="990752"/>
                    <a:pt x="0" y="928898"/>
                    <a:pt x="0" y="852598"/>
                  </a:cubicBezTo>
                  <a:lnTo>
                    <a:pt x="0" y="138154"/>
                  </a:lnTo>
                  <a:cubicBezTo>
                    <a:pt x="0" y="61854"/>
                    <a:pt x="61854" y="0"/>
                    <a:pt x="138154" y="0"/>
                  </a:cubicBezTo>
                  <a:close/>
                </a:path>
              </a:pathLst>
            </a:custGeom>
            <a:solidFill>
              <a:srgbClr val="2BE8B3"/>
            </a:solidFill>
          </p:spPr>
        </p:sp>
        <p:sp>
          <p:nvSpPr>
            <p:cNvPr id="10" name="TextBox 10"/>
            <p:cNvSpPr txBox="1"/>
            <p:nvPr/>
          </p:nvSpPr>
          <p:spPr>
            <a:xfrm>
              <a:off x="0" y="-38100"/>
              <a:ext cx="784177" cy="102885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51713" y="1942286"/>
            <a:ext cx="3031990" cy="2791602"/>
          </a:xfrm>
          <a:custGeom>
            <a:avLst/>
            <a:gdLst/>
            <a:ahLst/>
            <a:cxnLst/>
            <a:rect l="l" t="t" r="r" b="b"/>
            <a:pathLst>
              <a:path w="3031990" h="2791602">
                <a:moveTo>
                  <a:pt x="0" y="0"/>
                </a:moveTo>
                <a:lnTo>
                  <a:pt x="3031990" y="0"/>
                </a:lnTo>
                <a:lnTo>
                  <a:pt x="3031990" y="2791602"/>
                </a:lnTo>
                <a:lnTo>
                  <a:pt x="0" y="2791602"/>
                </a:lnTo>
                <a:lnTo>
                  <a:pt x="0" y="0"/>
                </a:lnTo>
                <a:close/>
              </a:path>
            </a:pathLst>
          </a:custGeom>
          <a:blipFill>
            <a:blip r:embed="rId2"/>
            <a:stretch>
              <a:fillRect/>
            </a:stretch>
          </a:blipFill>
        </p:spPr>
      </p:sp>
      <p:grpSp>
        <p:nvGrpSpPr>
          <p:cNvPr id="12" name="Group 12"/>
          <p:cNvGrpSpPr/>
          <p:nvPr/>
        </p:nvGrpSpPr>
        <p:grpSpPr>
          <a:xfrm>
            <a:off x="4526278" y="6277653"/>
            <a:ext cx="2857957" cy="3609347"/>
            <a:chOff x="0" y="0"/>
            <a:chExt cx="752713" cy="950610"/>
          </a:xfrm>
        </p:grpSpPr>
        <p:sp>
          <p:nvSpPr>
            <p:cNvPr id="13" name="Freeform 13"/>
            <p:cNvSpPr/>
            <p:nvPr/>
          </p:nvSpPr>
          <p:spPr>
            <a:xfrm>
              <a:off x="0" y="0"/>
              <a:ext cx="752713" cy="950610"/>
            </a:xfrm>
            <a:custGeom>
              <a:avLst/>
              <a:gdLst/>
              <a:ahLst/>
              <a:cxnLst/>
              <a:rect l="l" t="t" r="r" b="b"/>
              <a:pathLst>
                <a:path w="752713" h="950610">
                  <a:moveTo>
                    <a:pt x="138154" y="0"/>
                  </a:moveTo>
                  <a:lnTo>
                    <a:pt x="614559" y="0"/>
                  </a:lnTo>
                  <a:cubicBezTo>
                    <a:pt x="690859" y="0"/>
                    <a:pt x="752713" y="61854"/>
                    <a:pt x="752713" y="138154"/>
                  </a:cubicBezTo>
                  <a:lnTo>
                    <a:pt x="752713" y="812456"/>
                  </a:lnTo>
                  <a:cubicBezTo>
                    <a:pt x="752713" y="888756"/>
                    <a:pt x="690859" y="950610"/>
                    <a:pt x="614559" y="950610"/>
                  </a:cubicBezTo>
                  <a:lnTo>
                    <a:pt x="138154" y="950610"/>
                  </a:lnTo>
                  <a:cubicBezTo>
                    <a:pt x="61854" y="950610"/>
                    <a:pt x="0" y="888756"/>
                    <a:pt x="0" y="812456"/>
                  </a:cubicBezTo>
                  <a:lnTo>
                    <a:pt x="0" y="138154"/>
                  </a:lnTo>
                  <a:cubicBezTo>
                    <a:pt x="0" y="61854"/>
                    <a:pt x="61854" y="0"/>
                    <a:pt x="138154" y="0"/>
                  </a:cubicBezTo>
                  <a:close/>
                </a:path>
              </a:pathLst>
            </a:custGeom>
            <a:solidFill>
              <a:srgbClr val="2BE8B3"/>
            </a:solidFill>
          </p:spPr>
        </p:sp>
        <p:sp>
          <p:nvSpPr>
            <p:cNvPr id="14" name="TextBox 14"/>
            <p:cNvSpPr txBox="1"/>
            <p:nvPr/>
          </p:nvSpPr>
          <p:spPr>
            <a:xfrm>
              <a:off x="0" y="-38100"/>
              <a:ext cx="752713" cy="98871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4689019" y="6905671"/>
            <a:ext cx="2532475" cy="2532475"/>
          </a:xfrm>
          <a:custGeom>
            <a:avLst/>
            <a:gdLst/>
            <a:ahLst/>
            <a:cxnLst/>
            <a:rect l="l" t="t" r="r" b="b"/>
            <a:pathLst>
              <a:path w="2532475" h="2532475">
                <a:moveTo>
                  <a:pt x="0" y="0"/>
                </a:moveTo>
                <a:lnTo>
                  <a:pt x="2532475" y="0"/>
                </a:lnTo>
                <a:lnTo>
                  <a:pt x="2532475" y="2532476"/>
                </a:lnTo>
                <a:lnTo>
                  <a:pt x="0" y="2532476"/>
                </a:lnTo>
                <a:lnTo>
                  <a:pt x="0" y="0"/>
                </a:lnTo>
                <a:close/>
              </a:path>
            </a:pathLst>
          </a:custGeom>
          <a:blipFill>
            <a:blip r:embed="rId3"/>
            <a:stretch>
              <a:fillRect/>
            </a:stretch>
          </a:blipFill>
        </p:spPr>
      </p:sp>
      <p:sp>
        <p:nvSpPr>
          <p:cNvPr id="16" name="TextBox 16"/>
          <p:cNvSpPr txBox="1"/>
          <p:nvPr/>
        </p:nvSpPr>
        <p:spPr>
          <a:xfrm>
            <a:off x="1012069" y="623888"/>
            <a:ext cx="3514208" cy="819150"/>
          </a:xfrm>
          <a:prstGeom prst="rect">
            <a:avLst/>
          </a:prstGeom>
        </p:spPr>
        <p:txBody>
          <a:bodyPr lIns="0" tIns="0" rIns="0" bIns="0" rtlCol="0" anchor="t">
            <a:spAutoFit/>
          </a:bodyPr>
          <a:lstStyle/>
          <a:p>
            <a:pPr>
              <a:lnSpc>
                <a:spcPts val="6000"/>
              </a:lnSpc>
            </a:pPr>
            <a:r>
              <a:rPr lang="en-US" sz="6000">
                <a:solidFill>
                  <a:srgbClr val="000000"/>
                </a:solidFill>
                <a:latin typeface="Archivo Black Bold"/>
              </a:rPr>
              <a:t>Execute</a:t>
            </a:r>
          </a:p>
        </p:txBody>
      </p:sp>
      <p:sp>
        <p:nvSpPr>
          <p:cNvPr id="17" name="TextBox 17"/>
          <p:cNvSpPr txBox="1"/>
          <p:nvPr/>
        </p:nvSpPr>
        <p:spPr>
          <a:xfrm>
            <a:off x="836361" y="1850953"/>
            <a:ext cx="8883224" cy="2708269"/>
          </a:xfrm>
          <a:prstGeom prst="rect">
            <a:avLst/>
          </a:prstGeom>
        </p:spPr>
        <p:txBody>
          <a:bodyPr lIns="0" tIns="0" rIns="0" bIns="0" rtlCol="0" anchor="t">
            <a:spAutoFit/>
          </a:bodyPr>
          <a:lstStyle/>
          <a:p>
            <a:pPr algn="just">
              <a:lnSpc>
                <a:spcPts val="4389"/>
              </a:lnSpc>
            </a:pPr>
            <a:r>
              <a:rPr lang="en-US" sz="2743">
                <a:solidFill>
                  <a:srgbClr val="000000"/>
                </a:solidFill>
                <a:latin typeface="Montserrat Classic"/>
              </a:rPr>
              <a:t>The CPU executes the decoded instructions. This may include arithmetic or logical operations, data manipulation, or control flow actions like branching (making decisions based on conditions) or jumping to different portions of the program.</a:t>
            </a:r>
          </a:p>
        </p:txBody>
      </p:sp>
      <p:sp>
        <p:nvSpPr>
          <p:cNvPr id="18" name="TextBox 18"/>
          <p:cNvSpPr txBox="1"/>
          <p:nvPr/>
        </p:nvSpPr>
        <p:spPr>
          <a:xfrm>
            <a:off x="8067732" y="5477554"/>
            <a:ext cx="3969675" cy="800100"/>
          </a:xfrm>
          <a:prstGeom prst="rect">
            <a:avLst/>
          </a:prstGeom>
        </p:spPr>
        <p:txBody>
          <a:bodyPr lIns="0" tIns="0" rIns="0" bIns="0" rtlCol="0" anchor="t">
            <a:spAutoFit/>
          </a:bodyPr>
          <a:lstStyle/>
          <a:p>
            <a:pPr>
              <a:lnSpc>
                <a:spcPts val="5999"/>
              </a:lnSpc>
            </a:pPr>
            <a:r>
              <a:rPr lang="en-US" sz="5999">
                <a:solidFill>
                  <a:srgbClr val="000000"/>
                </a:solidFill>
                <a:latin typeface="Archivo Black Bold"/>
              </a:rPr>
              <a:t>Store</a:t>
            </a:r>
          </a:p>
        </p:txBody>
      </p:sp>
      <p:sp>
        <p:nvSpPr>
          <p:cNvPr id="19" name="TextBox 19"/>
          <p:cNvSpPr txBox="1"/>
          <p:nvPr/>
        </p:nvSpPr>
        <p:spPr>
          <a:xfrm>
            <a:off x="8067732" y="6611525"/>
            <a:ext cx="8733909" cy="2826622"/>
          </a:xfrm>
          <a:prstGeom prst="rect">
            <a:avLst/>
          </a:prstGeom>
        </p:spPr>
        <p:txBody>
          <a:bodyPr lIns="0" tIns="0" rIns="0" bIns="0" rtlCol="0" anchor="t">
            <a:spAutoFit/>
          </a:bodyPr>
          <a:lstStyle/>
          <a:p>
            <a:pPr algn="just">
              <a:lnSpc>
                <a:spcPts val="4572"/>
              </a:lnSpc>
            </a:pPr>
            <a:r>
              <a:rPr lang="en-US" sz="2857">
                <a:solidFill>
                  <a:srgbClr val="000000"/>
                </a:solidFill>
                <a:latin typeface="Montserrat Classic"/>
              </a:rPr>
              <a:t>Following execution, the operation's outcome may need to be saved in memory or in registers for further processing or output. This stage ensures that the instruction's outcome is appropriately saved for future use.</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74391" y="320537"/>
            <a:ext cx="4285185" cy="708163"/>
            <a:chOff x="0" y="0"/>
            <a:chExt cx="1128608" cy="186512"/>
          </a:xfrm>
        </p:grpSpPr>
        <p:sp>
          <p:nvSpPr>
            <p:cNvPr id="3" name="Freeform 3"/>
            <p:cNvSpPr/>
            <p:nvPr/>
          </p:nvSpPr>
          <p:spPr>
            <a:xfrm>
              <a:off x="0" y="0"/>
              <a:ext cx="1128608" cy="186512"/>
            </a:xfrm>
            <a:custGeom>
              <a:avLst/>
              <a:gdLst/>
              <a:ahLst/>
              <a:cxnLst/>
              <a:rect l="l" t="t" r="r" b="b"/>
              <a:pathLst>
                <a:path w="1128608" h="186512">
                  <a:moveTo>
                    <a:pt x="92140" y="0"/>
                  </a:moveTo>
                  <a:lnTo>
                    <a:pt x="1036468" y="0"/>
                  </a:lnTo>
                  <a:cubicBezTo>
                    <a:pt x="1060905" y="0"/>
                    <a:pt x="1084342" y="9708"/>
                    <a:pt x="1101621" y="26987"/>
                  </a:cubicBezTo>
                  <a:cubicBezTo>
                    <a:pt x="1118901" y="44267"/>
                    <a:pt x="1128608" y="67703"/>
                    <a:pt x="1128608" y="92140"/>
                  </a:cubicBezTo>
                  <a:lnTo>
                    <a:pt x="1128608" y="94372"/>
                  </a:lnTo>
                  <a:cubicBezTo>
                    <a:pt x="1128608" y="145260"/>
                    <a:pt x="1087356" y="186512"/>
                    <a:pt x="1036468" y="186512"/>
                  </a:cubicBezTo>
                  <a:lnTo>
                    <a:pt x="92140" y="186512"/>
                  </a:lnTo>
                  <a:cubicBezTo>
                    <a:pt x="67703" y="186512"/>
                    <a:pt x="44267" y="176805"/>
                    <a:pt x="26987" y="159525"/>
                  </a:cubicBezTo>
                  <a:cubicBezTo>
                    <a:pt x="9708" y="142245"/>
                    <a:pt x="0" y="118809"/>
                    <a:pt x="0" y="94372"/>
                  </a:cubicBezTo>
                  <a:lnTo>
                    <a:pt x="0" y="92140"/>
                  </a:lnTo>
                  <a:cubicBezTo>
                    <a:pt x="0" y="67703"/>
                    <a:pt x="9708" y="44267"/>
                    <a:pt x="26987" y="26987"/>
                  </a:cubicBezTo>
                  <a:cubicBezTo>
                    <a:pt x="44267" y="9708"/>
                    <a:pt x="67703" y="0"/>
                    <a:pt x="92140" y="0"/>
                  </a:cubicBezTo>
                  <a:close/>
                </a:path>
              </a:pathLst>
            </a:custGeom>
            <a:solidFill>
              <a:srgbClr val="51FAFF"/>
            </a:solidFill>
          </p:spPr>
          <p:txBody>
            <a:bodyPr tIns="274320"/>
            <a:lstStyle/>
            <a:p>
              <a:endParaRPr lang="en-US"/>
            </a:p>
          </p:txBody>
        </p:sp>
        <p:sp>
          <p:nvSpPr>
            <p:cNvPr id="4" name="TextBox 4"/>
            <p:cNvSpPr txBox="1"/>
            <p:nvPr/>
          </p:nvSpPr>
          <p:spPr>
            <a:xfrm>
              <a:off x="0" y="-66675"/>
              <a:ext cx="1128608" cy="253187"/>
            </a:xfrm>
            <a:prstGeom prst="rect">
              <a:avLst/>
            </a:prstGeom>
          </p:spPr>
          <p:txBody>
            <a:bodyPr lIns="50800" tIns="274320" rIns="50800" bIns="50800" rtlCol="0" anchor="ctr"/>
            <a:lstStyle/>
            <a:p>
              <a:pPr algn="ctr">
                <a:lnSpc>
                  <a:spcPts val="3359"/>
                </a:lnSpc>
              </a:pPr>
              <a:r>
                <a:rPr lang="en-US" sz="2399">
                  <a:solidFill>
                    <a:srgbClr val="000000"/>
                  </a:solidFill>
                  <a:latin typeface="Poppins Semi-Bold"/>
                </a:rPr>
                <a:t>Wireless LAN (WLAN)</a:t>
              </a:r>
            </a:p>
          </p:txBody>
        </p:sp>
      </p:grpSp>
      <p:grpSp>
        <p:nvGrpSpPr>
          <p:cNvPr id="5" name="Group 5"/>
          <p:cNvGrpSpPr/>
          <p:nvPr/>
        </p:nvGrpSpPr>
        <p:grpSpPr>
          <a:xfrm>
            <a:off x="429548" y="1498004"/>
            <a:ext cx="8260056" cy="8260056"/>
            <a:chOff x="0" y="0"/>
            <a:chExt cx="812800" cy="812800"/>
          </a:xfrm>
        </p:grpSpPr>
        <p:sp>
          <p:nvSpPr>
            <p:cNvPr id="6" name="Freeform 6"/>
            <p:cNvSpPr/>
            <p:nvPr/>
          </p:nvSpPr>
          <p:spPr>
            <a:xfrm>
              <a:off x="0" y="0"/>
              <a:ext cx="812800" cy="812800"/>
            </a:xfrm>
            <a:custGeom>
              <a:avLst/>
              <a:gdLst/>
              <a:ahLst/>
              <a:cxnLst/>
              <a:rect l="l" t="t" r="r" b="b"/>
              <a:pathLst>
                <a:path w="812800" h="812800">
                  <a:moveTo>
                    <a:pt x="21557" y="0"/>
                  </a:moveTo>
                  <a:lnTo>
                    <a:pt x="791243" y="0"/>
                  </a:lnTo>
                  <a:cubicBezTo>
                    <a:pt x="803149" y="0"/>
                    <a:pt x="812800" y="9652"/>
                    <a:pt x="812800" y="21557"/>
                  </a:cubicBezTo>
                  <a:lnTo>
                    <a:pt x="812800" y="791243"/>
                  </a:lnTo>
                  <a:cubicBezTo>
                    <a:pt x="812800" y="803149"/>
                    <a:pt x="803149" y="812800"/>
                    <a:pt x="791243" y="812800"/>
                  </a:cubicBezTo>
                  <a:lnTo>
                    <a:pt x="21557" y="812800"/>
                  </a:lnTo>
                  <a:cubicBezTo>
                    <a:pt x="9652" y="812800"/>
                    <a:pt x="0" y="803149"/>
                    <a:pt x="0" y="791243"/>
                  </a:cubicBezTo>
                  <a:lnTo>
                    <a:pt x="0" y="21557"/>
                  </a:lnTo>
                  <a:cubicBezTo>
                    <a:pt x="0" y="9652"/>
                    <a:pt x="9652" y="0"/>
                    <a:pt x="21557" y="0"/>
                  </a:cubicBezTo>
                  <a:close/>
                </a:path>
              </a:pathLst>
            </a:custGeom>
            <a:blipFill>
              <a:blip r:embed="rId2"/>
              <a:stretch>
                <a:fillRect t="-190" b="-190"/>
              </a:stretch>
            </a:blipFill>
            <a:ln w="38100" cap="rnd">
              <a:solidFill>
                <a:srgbClr val="000000"/>
              </a:solidFill>
              <a:prstDash val="solid"/>
              <a:round/>
            </a:ln>
          </p:spPr>
        </p:sp>
      </p:grpSp>
      <p:grpSp>
        <p:nvGrpSpPr>
          <p:cNvPr id="7" name="Group 7"/>
          <p:cNvGrpSpPr/>
          <p:nvPr/>
        </p:nvGrpSpPr>
        <p:grpSpPr>
          <a:xfrm>
            <a:off x="9144000" y="1498004"/>
            <a:ext cx="8623616" cy="8337470"/>
            <a:chOff x="0" y="0"/>
            <a:chExt cx="2271240" cy="2195877"/>
          </a:xfrm>
        </p:grpSpPr>
        <p:sp>
          <p:nvSpPr>
            <p:cNvPr id="8" name="Freeform 8"/>
            <p:cNvSpPr/>
            <p:nvPr/>
          </p:nvSpPr>
          <p:spPr>
            <a:xfrm>
              <a:off x="0" y="0"/>
              <a:ext cx="2271240" cy="2195877"/>
            </a:xfrm>
            <a:custGeom>
              <a:avLst/>
              <a:gdLst/>
              <a:ahLst/>
              <a:cxnLst/>
              <a:rect l="l" t="t" r="r" b="b"/>
              <a:pathLst>
                <a:path w="2271240" h="2195877">
                  <a:moveTo>
                    <a:pt x="45786" y="0"/>
                  </a:moveTo>
                  <a:lnTo>
                    <a:pt x="2225455" y="0"/>
                  </a:lnTo>
                  <a:cubicBezTo>
                    <a:pt x="2237598" y="0"/>
                    <a:pt x="2249244" y="4824"/>
                    <a:pt x="2257830" y="13410"/>
                  </a:cubicBezTo>
                  <a:cubicBezTo>
                    <a:pt x="2266417" y="21997"/>
                    <a:pt x="2271240" y="33643"/>
                    <a:pt x="2271240" y="45786"/>
                  </a:cubicBezTo>
                  <a:lnTo>
                    <a:pt x="2271240" y="2150091"/>
                  </a:lnTo>
                  <a:cubicBezTo>
                    <a:pt x="2271240" y="2175378"/>
                    <a:pt x="2250741" y="2195877"/>
                    <a:pt x="2225455" y="2195877"/>
                  </a:cubicBezTo>
                  <a:lnTo>
                    <a:pt x="45786" y="2195877"/>
                  </a:lnTo>
                  <a:cubicBezTo>
                    <a:pt x="33643" y="2195877"/>
                    <a:pt x="21997" y="2191053"/>
                    <a:pt x="13410" y="2182467"/>
                  </a:cubicBezTo>
                  <a:cubicBezTo>
                    <a:pt x="4824" y="2173880"/>
                    <a:pt x="0" y="2162234"/>
                    <a:pt x="0" y="2150091"/>
                  </a:cubicBezTo>
                  <a:lnTo>
                    <a:pt x="0" y="45786"/>
                  </a:lnTo>
                  <a:cubicBezTo>
                    <a:pt x="0" y="33643"/>
                    <a:pt x="4824" y="21997"/>
                    <a:pt x="13410" y="13410"/>
                  </a:cubicBezTo>
                  <a:cubicBezTo>
                    <a:pt x="21997" y="4824"/>
                    <a:pt x="33643" y="0"/>
                    <a:pt x="45786" y="0"/>
                  </a:cubicBezTo>
                  <a:close/>
                </a:path>
              </a:pathLst>
            </a:custGeom>
            <a:solidFill>
              <a:srgbClr val="B5FDFF"/>
            </a:solidFill>
            <a:ln w="38100" cap="rnd">
              <a:solidFill>
                <a:srgbClr val="000000"/>
              </a:solidFill>
              <a:prstDash val="solid"/>
              <a:round/>
            </a:ln>
          </p:spPr>
        </p:sp>
        <p:sp>
          <p:nvSpPr>
            <p:cNvPr id="9" name="TextBox 9"/>
            <p:cNvSpPr txBox="1"/>
            <p:nvPr/>
          </p:nvSpPr>
          <p:spPr>
            <a:xfrm>
              <a:off x="0" y="-104775"/>
              <a:ext cx="2271240" cy="2300652"/>
            </a:xfrm>
            <a:prstGeom prst="rect">
              <a:avLst/>
            </a:prstGeom>
          </p:spPr>
          <p:txBody>
            <a:bodyPr lIns="63500" tIns="63500" rIns="63500" bIns="63500" rtlCol="0" anchor="ctr"/>
            <a:lstStyle/>
            <a:p>
              <a:pPr algn="ctr">
                <a:lnSpc>
                  <a:spcPts val="5039"/>
                </a:lnSpc>
              </a:pPr>
              <a:endParaRPr/>
            </a:p>
          </p:txBody>
        </p:sp>
      </p:grpSp>
      <p:sp>
        <p:nvSpPr>
          <p:cNvPr id="10" name="TextBox 10"/>
          <p:cNvSpPr txBox="1"/>
          <p:nvPr/>
        </p:nvSpPr>
        <p:spPr>
          <a:xfrm>
            <a:off x="9559669" y="2239327"/>
            <a:ext cx="7792278" cy="6788150"/>
          </a:xfrm>
          <a:prstGeom prst="rect">
            <a:avLst/>
          </a:prstGeom>
        </p:spPr>
        <p:txBody>
          <a:bodyPr lIns="0" tIns="0" rIns="0" bIns="0" rtlCol="0" anchor="t">
            <a:spAutoFit/>
          </a:bodyPr>
          <a:lstStyle/>
          <a:p>
            <a:pPr algn="just">
              <a:lnSpc>
                <a:spcPts val="4900"/>
              </a:lnSpc>
            </a:pPr>
            <a:r>
              <a:rPr lang="en-US" sz="3500">
                <a:solidFill>
                  <a:srgbClr val="000000"/>
                </a:solidFill>
                <a:latin typeface="Canva Sans"/>
              </a:rPr>
              <a:t>WLANs use wireless communication technologies such as Wi-Fi to connect devices within a limited area without the need for physical cables. They provide flexibility and mobility, allowing devices to connect to the network without being tethered to a specific location. WLANs are commonly found in homes, offices, airports, and cafes.</a:t>
            </a:r>
          </a:p>
        </p:txBody>
      </p:sp>
    </p:spTree>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74391" y="320537"/>
            <a:ext cx="5115813" cy="708163"/>
            <a:chOff x="0" y="0"/>
            <a:chExt cx="1347375" cy="186512"/>
          </a:xfrm>
        </p:grpSpPr>
        <p:sp>
          <p:nvSpPr>
            <p:cNvPr id="3" name="Freeform 3"/>
            <p:cNvSpPr/>
            <p:nvPr/>
          </p:nvSpPr>
          <p:spPr>
            <a:xfrm>
              <a:off x="0" y="0"/>
              <a:ext cx="1347375" cy="186512"/>
            </a:xfrm>
            <a:custGeom>
              <a:avLst/>
              <a:gdLst/>
              <a:ahLst/>
              <a:cxnLst/>
              <a:rect l="l" t="t" r="r" b="b"/>
              <a:pathLst>
                <a:path w="1347375" h="186512">
                  <a:moveTo>
                    <a:pt x="77180" y="0"/>
                  </a:moveTo>
                  <a:lnTo>
                    <a:pt x="1270195" y="0"/>
                  </a:lnTo>
                  <a:cubicBezTo>
                    <a:pt x="1290664" y="0"/>
                    <a:pt x="1310295" y="8131"/>
                    <a:pt x="1324769" y="22605"/>
                  </a:cubicBezTo>
                  <a:cubicBezTo>
                    <a:pt x="1339243" y="37080"/>
                    <a:pt x="1347375" y="56711"/>
                    <a:pt x="1347375" y="77180"/>
                  </a:cubicBezTo>
                  <a:lnTo>
                    <a:pt x="1347375" y="109332"/>
                  </a:lnTo>
                  <a:cubicBezTo>
                    <a:pt x="1347375" y="151957"/>
                    <a:pt x="1312820" y="186512"/>
                    <a:pt x="1270195" y="186512"/>
                  </a:cubicBezTo>
                  <a:lnTo>
                    <a:pt x="77180" y="186512"/>
                  </a:lnTo>
                  <a:cubicBezTo>
                    <a:pt x="56711" y="186512"/>
                    <a:pt x="37080" y="178381"/>
                    <a:pt x="22605" y="163907"/>
                  </a:cubicBezTo>
                  <a:cubicBezTo>
                    <a:pt x="8131" y="149433"/>
                    <a:pt x="0" y="129802"/>
                    <a:pt x="0" y="109332"/>
                  </a:cubicBezTo>
                  <a:lnTo>
                    <a:pt x="0" y="77180"/>
                  </a:lnTo>
                  <a:cubicBezTo>
                    <a:pt x="0" y="56711"/>
                    <a:pt x="8131" y="37080"/>
                    <a:pt x="22605" y="22605"/>
                  </a:cubicBezTo>
                  <a:cubicBezTo>
                    <a:pt x="37080" y="8131"/>
                    <a:pt x="56711" y="0"/>
                    <a:pt x="77180" y="0"/>
                  </a:cubicBezTo>
                  <a:close/>
                </a:path>
              </a:pathLst>
            </a:custGeom>
            <a:solidFill>
              <a:srgbClr val="51FAFF"/>
            </a:solidFill>
          </p:spPr>
          <p:txBody>
            <a:bodyPr tIns="411480" anchor="t"/>
            <a:lstStyle/>
            <a:p>
              <a:endParaRPr lang="en-US"/>
            </a:p>
          </p:txBody>
        </p:sp>
        <p:sp>
          <p:nvSpPr>
            <p:cNvPr id="4" name="TextBox 4"/>
            <p:cNvSpPr txBox="1"/>
            <p:nvPr/>
          </p:nvSpPr>
          <p:spPr>
            <a:xfrm>
              <a:off x="0" y="-66675"/>
              <a:ext cx="1347375" cy="253187"/>
            </a:xfrm>
            <a:prstGeom prst="rect">
              <a:avLst/>
            </a:prstGeom>
          </p:spPr>
          <p:txBody>
            <a:bodyPr lIns="50800" tIns="274320" rIns="50800" bIns="50800" rtlCol="0" anchor="ctr"/>
            <a:lstStyle/>
            <a:p>
              <a:pPr algn="ctr">
                <a:lnSpc>
                  <a:spcPts val="3359"/>
                </a:lnSpc>
              </a:pPr>
              <a:r>
                <a:rPr lang="en-US" sz="2399" dirty="0">
                  <a:solidFill>
                    <a:srgbClr val="000000"/>
                  </a:solidFill>
                  <a:latin typeface="Poppins Semi-Bold"/>
                </a:rPr>
                <a:t>Virtual Private Network (VPN)</a:t>
              </a:r>
            </a:p>
          </p:txBody>
        </p:sp>
      </p:grpSp>
      <p:grpSp>
        <p:nvGrpSpPr>
          <p:cNvPr id="5" name="Group 5"/>
          <p:cNvGrpSpPr/>
          <p:nvPr/>
        </p:nvGrpSpPr>
        <p:grpSpPr>
          <a:xfrm>
            <a:off x="429548" y="1498004"/>
            <a:ext cx="8260056" cy="8260056"/>
            <a:chOff x="0" y="0"/>
            <a:chExt cx="812800" cy="812800"/>
          </a:xfrm>
        </p:grpSpPr>
        <p:sp>
          <p:nvSpPr>
            <p:cNvPr id="6" name="Freeform 6"/>
            <p:cNvSpPr/>
            <p:nvPr/>
          </p:nvSpPr>
          <p:spPr>
            <a:xfrm>
              <a:off x="0" y="0"/>
              <a:ext cx="812800" cy="812800"/>
            </a:xfrm>
            <a:custGeom>
              <a:avLst/>
              <a:gdLst/>
              <a:ahLst/>
              <a:cxnLst/>
              <a:rect l="l" t="t" r="r" b="b"/>
              <a:pathLst>
                <a:path w="812800" h="812800">
                  <a:moveTo>
                    <a:pt x="21557" y="0"/>
                  </a:moveTo>
                  <a:lnTo>
                    <a:pt x="791243" y="0"/>
                  </a:lnTo>
                  <a:cubicBezTo>
                    <a:pt x="803149" y="0"/>
                    <a:pt x="812800" y="9652"/>
                    <a:pt x="812800" y="21557"/>
                  </a:cubicBezTo>
                  <a:lnTo>
                    <a:pt x="812800" y="791243"/>
                  </a:lnTo>
                  <a:cubicBezTo>
                    <a:pt x="812800" y="803149"/>
                    <a:pt x="803149" y="812800"/>
                    <a:pt x="791243" y="812800"/>
                  </a:cubicBezTo>
                  <a:lnTo>
                    <a:pt x="21557" y="812800"/>
                  </a:lnTo>
                  <a:cubicBezTo>
                    <a:pt x="9652" y="812800"/>
                    <a:pt x="0" y="803149"/>
                    <a:pt x="0" y="791243"/>
                  </a:cubicBezTo>
                  <a:lnTo>
                    <a:pt x="0" y="21557"/>
                  </a:lnTo>
                  <a:cubicBezTo>
                    <a:pt x="0" y="9652"/>
                    <a:pt x="9652" y="0"/>
                    <a:pt x="21557" y="0"/>
                  </a:cubicBezTo>
                  <a:close/>
                </a:path>
              </a:pathLst>
            </a:custGeom>
            <a:blipFill>
              <a:blip r:embed="rId2"/>
              <a:stretch>
                <a:fillRect/>
              </a:stretch>
            </a:blipFill>
            <a:ln w="38100" cap="rnd">
              <a:solidFill>
                <a:srgbClr val="000000"/>
              </a:solidFill>
              <a:prstDash val="solid"/>
              <a:round/>
            </a:ln>
          </p:spPr>
        </p:sp>
      </p:grpSp>
      <p:grpSp>
        <p:nvGrpSpPr>
          <p:cNvPr id="7" name="Group 7"/>
          <p:cNvGrpSpPr/>
          <p:nvPr/>
        </p:nvGrpSpPr>
        <p:grpSpPr>
          <a:xfrm>
            <a:off x="9144000" y="1498004"/>
            <a:ext cx="8623616" cy="8337470"/>
            <a:chOff x="0" y="0"/>
            <a:chExt cx="2271240" cy="2195877"/>
          </a:xfrm>
        </p:grpSpPr>
        <p:sp>
          <p:nvSpPr>
            <p:cNvPr id="8" name="Freeform 8"/>
            <p:cNvSpPr/>
            <p:nvPr/>
          </p:nvSpPr>
          <p:spPr>
            <a:xfrm>
              <a:off x="0" y="0"/>
              <a:ext cx="2271240" cy="2195877"/>
            </a:xfrm>
            <a:custGeom>
              <a:avLst/>
              <a:gdLst/>
              <a:ahLst/>
              <a:cxnLst/>
              <a:rect l="l" t="t" r="r" b="b"/>
              <a:pathLst>
                <a:path w="2271240" h="2195877">
                  <a:moveTo>
                    <a:pt x="45786" y="0"/>
                  </a:moveTo>
                  <a:lnTo>
                    <a:pt x="2225455" y="0"/>
                  </a:lnTo>
                  <a:cubicBezTo>
                    <a:pt x="2237598" y="0"/>
                    <a:pt x="2249244" y="4824"/>
                    <a:pt x="2257830" y="13410"/>
                  </a:cubicBezTo>
                  <a:cubicBezTo>
                    <a:pt x="2266417" y="21997"/>
                    <a:pt x="2271240" y="33643"/>
                    <a:pt x="2271240" y="45786"/>
                  </a:cubicBezTo>
                  <a:lnTo>
                    <a:pt x="2271240" y="2150091"/>
                  </a:lnTo>
                  <a:cubicBezTo>
                    <a:pt x="2271240" y="2175378"/>
                    <a:pt x="2250741" y="2195877"/>
                    <a:pt x="2225455" y="2195877"/>
                  </a:cubicBezTo>
                  <a:lnTo>
                    <a:pt x="45786" y="2195877"/>
                  </a:lnTo>
                  <a:cubicBezTo>
                    <a:pt x="33643" y="2195877"/>
                    <a:pt x="21997" y="2191053"/>
                    <a:pt x="13410" y="2182467"/>
                  </a:cubicBezTo>
                  <a:cubicBezTo>
                    <a:pt x="4824" y="2173880"/>
                    <a:pt x="0" y="2162234"/>
                    <a:pt x="0" y="2150091"/>
                  </a:cubicBezTo>
                  <a:lnTo>
                    <a:pt x="0" y="45786"/>
                  </a:lnTo>
                  <a:cubicBezTo>
                    <a:pt x="0" y="33643"/>
                    <a:pt x="4824" y="21997"/>
                    <a:pt x="13410" y="13410"/>
                  </a:cubicBezTo>
                  <a:cubicBezTo>
                    <a:pt x="21997" y="4824"/>
                    <a:pt x="33643" y="0"/>
                    <a:pt x="45786" y="0"/>
                  </a:cubicBezTo>
                  <a:close/>
                </a:path>
              </a:pathLst>
            </a:custGeom>
            <a:solidFill>
              <a:srgbClr val="B5FDFF"/>
            </a:solidFill>
            <a:ln w="38100" cap="rnd">
              <a:solidFill>
                <a:srgbClr val="000000"/>
              </a:solidFill>
              <a:prstDash val="solid"/>
              <a:round/>
            </a:ln>
          </p:spPr>
        </p:sp>
        <p:sp>
          <p:nvSpPr>
            <p:cNvPr id="9" name="TextBox 9"/>
            <p:cNvSpPr txBox="1"/>
            <p:nvPr/>
          </p:nvSpPr>
          <p:spPr>
            <a:xfrm>
              <a:off x="0" y="-104775"/>
              <a:ext cx="2271240" cy="2300652"/>
            </a:xfrm>
            <a:prstGeom prst="rect">
              <a:avLst/>
            </a:prstGeom>
          </p:spPr>
          <p:txBody>
            <a:bodyPr lIns="63500" tIns="63500" rIns="63500" bIns="63500" rtlCol="0" anchor="ctr"/>
            <a:lstStyle/>
            <a:p>
              <a:pPr algn="ctr">
                <a:lnSpc>
                  <a:spcPts val="5039"/>
                </a:lnSpc>
              </a:pPr>
              <a:endParaRPr/>
            </a:p>
          </p:txBody>
        </p:sp>
      </p:grpSp>
      <p:sp>
        <p:nvSpPr>
          <p:cNvPr id="10" name="TextBox 10"/>
          <p:cNvSpPr txBox="1"/>
          <p:nvPr/>
        </p:nvSpPr>
        <p:spPr>
          <a:xfrm>
            <a:off x="9559669" y="2239327"/>
            <a:ext cx="7792278" cy="6788150"/>
          </a:xfrm>
          <a:prstGeom prst="rect">
            <a:avLst/>
          </a:prstGeom>
        </p:spPr>
        <p:txBody>
          <a:bodyPr lIns="0" tIns="0" rIns="0" bIns="0" rtlCol="0" anchor="t">
            <a:spAutoFit/>
          </a:bodyPr>
          <a:lstStyle/>
          <a:p>
            <a:pPr algn="just">
              <a:lnSpc>
                <a:spcPts val="4900"/>
              </a:lnSpc>
            </a:pPr>
            <a:r>
              <a:rPr lang="en-US" sz="3500">
                <a:solidFill>
                  <a:srgbClr val="000000"/>
                </a:solidFill>
                <a:latin typeface="Canva Sans"/>
              </a:rPr>
              <a:t>VPNs create secure, encrypted connections over public networks such as the internet. They are used to establish private and secure communication channels, especially for remote access to corporate networks or for accessing the internet anonymously. VPNs ensure data confidentiality, integrity, and authenticity, making them crucial for protecting sensitive information.</a:t>
            </a:r>
          </a:p>
        </p:txBody>
      </p:sp>
    </p:spTree>
  </p:cSld>
  <p:clrMapOvr>
    <a:masterClrMapping/>
  </p:clrMapOvr>
  <p:transition spd="slow">
    <p:strips/>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74391" y="320537"/>
            <a:ext cx="2347055" cy="708163"/>
            <a:chOff x="0" y="0"/>
            <a:chExt cx="618154" cy="186512"/>
          </a:xfrm>
        </p:grpSpPr>
        <p:sp>
          <p:nvSpPr>
            <p:cNvPr id="3" name="Freeform 3"/>
            <p:cNvSpPr/>
            <p:nvPr/>
          </p:nvSpPr>
          <p:spPr>
            <a:xfrm>
              <a:off x="0" y="0"/>
              <a:ext cx="618154" cy="186512"/>
            </a:xfrm>
            <a:custGeom>
              <a:avLst/>
              <a:gdLst/>
              <a:ahLst/>
              <a:cxnLst/>
              <a:rect l="l" t="t" r="r" b="b"/>
              <a:pathLst>
                <a:path w="618154" h="186512">
                  <a:moveTo>
                    <a:pt x="93256" y="0"/>
                  </a:moveTo>
                  <a:lnTo>
                    <a:pt x="524898" y="0"/>
                  </a:lnTo>
                  <a:cubicBezTo>
                    <a:pt x="549631" y="0"/>
                    <a:pt x="573351" y="9825"/>
                    <a:pt x="590840" y="27314"/>
                  </a:cubicBezTo>
                  <a:cubicBezTo>
                    <a:pt x="608329" y="44803"/>
                    <a:pt x="618154" y="68523"/>
                    <a:pt x="618154" y="93256"/>
                  </a:cubicBezTo>
                  <a:lnTo>
                    <a:pt x="618154" y="93256"/>
                  </a:lnTo>
                  <a:cubicBezTo>
                    <a:pt x="618154" y="144760"/>
                    <a:pt x="576402" y="186512"/>
                    <a:pt x="524898" y="186512"/>
                  </a:cubicBezTo>
                  <a:lnTo>
                    <a:pt x="93256" y="186512"/>
                  </a:lnTo>
                  <a:cubicBezTo>
                    <a:pt x="41752" y="186512"/>
                    <a:pt x="0" y="144760"/>
                    <a:pt x="0" y="93256"/>
                  </a:cubicBezTo>
                  <a:lnTo>
                    <a:pt x="0" y="93256"/>
                  </a:lnTo>
                  <a:cubicBezTo>
                    <a:pt x="0" y="41752"/>
                    <a:pt x="41752" y="0"/>
                    <a:pt x="93256" y="0"/>
                  </a:cubicBezTo>
                  <a:close/>
                </a:path>
              </a:pathLst>
            </a:custGeom>
            <a:solidFill>
              <a:srgbClr val="51FAFF"/>
            </a:solidFill>
          </p:spPr>
        </p:sp>
        <p:sp>
          <p:nvSpPr>
            <p:cNvPr id="4" name="TextBox 4"/>
            <p:cNvSpPr txBox="1"/>
            <p:nvPr/>
          </p:nvSpPr>
          <p:spPr>
            <a:xfrm>
              <a:off x="0" y="-66675"/>
              <a:ext cx="618154" cy="253187"/>
            </a:xfrm>
            <a:prstGeom prst="rect">
              <a:avLst/>
            </a:prstGeom>
          </p:spPr>
          <p:txBody>
            <a:bodyPr lIns="50800" tIns="274320" rIns="50800" bIns="50800" rtlCol="0" anchor="ctr"/>
            <a:lstStyle/>
            <a:p>
              <a:pPr algn="ctr">
                <a:lnSpc>
                  <a:spcPts val="3359"/>
                </a:lnSpc>
              </a:pPr>
              <a:r>
                <a:rPr lang="en-US" sz="2399" dirty="0">
                  <a:solidFill>
                    <a:srgbClr val="000000"/>
                  </a:solidFill>
                  <a:latin typeface="Poppins Semi-Bold"/>
                </a:rPr>
                <a:t>Internet</a:t>
              </a:r>
            </a:p>
          </p:txBody>
        </p:sp>
      </p:grpSp>
      <p:grpSp>
        <p:nvGrpSpPr>
          <p:cNvPr id="5" name="Group 5"/>
          <p:cNvGrpSpPr/>
          <p:nvPr/>
        </p:nvGrpSpPr>
        <p:grpSpPr>
          <a:xfrm>
            <a:off x="429548" y="1498004"/>
            <a:ext cx="8260056" cy="8260056"/>
            <a:chOff x="0" y="0"/>
            <a:chExt cx="812800" cy="812800"/>
          </a:xfrm>
        </p:grpSpPr>
        <p:sp>
          <p:nvSpPr>
            <p:cNvPr id="6" name="Freeform 6"/>
            <p:cNvSpPr/>
            <p:nvPr/>
          </p:nvSpPr>
          <p:spPr>
            <a:xfrm>
              <a:off x="0" y="0"/>
              <a:ext cx="812800" cy="812800"/>
            </a:xfrm>
            <a:custGeom>
              <a:avLst/>
              <a:gdLst/>
              <a:ahLst/>
              <a:cxnLst/>
              <a:rect l="l" t="t" r="r" b="b"/>
              <a:pathLst>
                <a:path w="812800" h="812800">
                  <a:moveTo>
                    <a:pt x="21557" y="0"/>
                  </a:moveTo>
                  <a:lnTo>
                    <a:pt x="791243" y="0"/>
                  </a:lnTo>
                  <a:cubicBezTo>
                    <a:pt x="803149" y="0"/>
                    <a:pt x="812800" y="9652"/>
                    <a:pt x="812800" y="21557"/>
                  </a:cubicBezTo>
                  <a:lnTo>
                    <a:pt x="812800" y="791243"/>
                  </a:lnTo>
                  <a:cubicBezTo>
                    <a:pt x="812800" y="803149"/>
                    <a:pt x="803149" y="812800"/>
                    <a:pt x="791243" y="812800"/>
                  </a:cubicBezTo>
                  <a:lnTo>
                    <a:pt x="21557" y="812800"/>
                  </a:lnTo>
                  <a:cubicBezTo>
                    <a:pt x="9652" y="812800"/>
                    <a:pt x="0" y="803149"/>
                    <a:pt x="0" y="791243"/>
                  </a:cubicBezTo>
                  <a:lnTo>
                    <a:pt x="0" y="21557"/>
                  </a:lnTo>
                  <a:cubicBezTo>
                    <a:pt x="0" y="9652"/>
                    <a:pt x="9652" y="0"/>
                    <a:pt x="21557" y="0"/>
                  </a:cubicBezTo>
                  <a:close/>
                </a:path>
              </a:pathLst>
            </a:custGeom>
            <a:blipFill>
              <a:blip r:embed="rId2"/>
              <a:stretch>
                <a:fillRect t="-57" b="-57"/>
              </a:stretch>
            </a:blipFill>
            <a:ln w="38100" cap="rnd">
              <a:solidFill>
                <a:srgbClr val="000000"/>
              </a:solidFill>
              <a:prstDash val="solid"/>
              <a:round/>
            </a:ln>
          </p:spPr>
        </p:sp>
      </p:grpSp>
      <p:grpSp>
        <p:nvGrpSpPr>
          <p:cNvPr id="7" name="Group 7"/>
          <p:cNvGrpSpPr/>
          <p:nvPr/>
        </p:nvGrpSpPr>
        <p:grpSpPr>
          <a:xfrm>
            <a:off x="9144000" y="1498004"/>
            <a:ext cx="8623616" cy="8337470"/>
            <a:chOff x="0" y="0"/>
            <a:chExt cx="2271240" cy="2195877"/>
          </a:xfrm>
        </p:grpSpPr>
        <p:sp>
          <p:nvSpPr>
            <p:cNvPr id="8" name="Freeform 8"/>
            <p:cNvSpPr/>
            <p:nvPr/>
          </p:nvSpPr>
          <p:spPr>
            <a:xfrm>
              <a:off x="0" y="0"/>
              <a:ext cx="2271240" cy="2195877"/>
            </a:xfrm>
            <a:custGeom>
              <a:avLst/>
              <a:gdLst/>
              <a:ahLst/>
              <a:cxnLst/>
              <a:rect l="l" t="t" r="r" b="b"/>
              <a:pathLst>
                <a:path w="2271240" h="2195877">
                  <a:moveTo>
                    <a:pt x="45786" y="0"/>
                  </a:moveTo>
                  <a:lnTo>
                    <a:pt x="2225455" y="0"/>
                  </a:lnTo>
                  <a:cubicBezTo>
                    <a:pt x="2237598" y="0"/>
                    <a:pt x="2249244" y="4824"/>
                    <a:pt x="2257830" y="13410"/>
                  </a:cubicBezTo>
                  <a:cubicBezTo>
                    <a:pt x="2266417" y="21997"/>
                    <a:pt x="2271240" y="33643"/>
                    <a:pt x="2271240" y="45786"/>
                  </a:cubicBezTo>
                  <a:lnTo>
                    <a:pt x="2271240" y="2150091"/>
                  </a:lnTo>
                  <a:cubicBezTo>
                    <a:pt x="2271240" y="2175378"/>
                    <a:pt x="2250741" y="2195877"/>
                    <a:pt x="2225455" y="2195877"/>
                  </a:cubicBezTo>
                  <a:lnTo>
                    <a:pt x="45786" y="2195877"/>
                  </a:lnTo>
                  <a:cubicBezTo>
                    <a:pt x="33643" y="2195877"/>
                    <a:pt x="21997" y="2191053"/>
                    <a:pt x="13410" y="2182467"/>
                  </a:cubicBezTo>
                  <a:cubicBezTo>
                    <a:pt x="4824" y="2173880"/>
                    <a:pt x="0" y="2162234"/>
                    <a:pt x="0" y="2150091"/>
                  </a:cubicBezTo>
                  <a:lnTo>
                    <a:pt x="0" y="45786"/>
                  </a:lnTo>
                  <a:cubicBezTo>
                    <a:pt x="0" y="33643"/>
                    <a:pt x="4824" y="21997"/>
                    <a:pt x="13410" y="13410"/>
                  </a:cubicBezTo>
                  <a:cubicBezTo>
                    <a:pt x="21997" y="4824"/>
                    <a:pt x="33643" y="0"/>
                    <a:pt x="45786" y="0"/>
                  </a:cubicBezTo>
                  <a:close/>
                </a:path>
              </a:pathLst>
            </a:custGeom>
            <a:solidFill>
              <a:srgbClr val="B5FDFF"/>
            </a:solidFill>
            <a:ln w="38100" cap="rnd">
              <a:solidFill>
                <a:srgbClr val="000000"/>
              </a:solidFill>
              <a:prstDash val="solid"/>
              <a:round/>
            </a:ln>
          </p:spPr>
        </p:sp>
        <p:sp>
          <p:nvSpPr>
            <p:cNvPr id="9" name="TextBox 9"/>
            <p:cNvSpPr txBox="1"/>
            <p:nvPr/>
          </p:nvSpPr>
          <p:spPr>
            <a:xfrm>
              <a:off x="0" y="-95250"/>
              <a:ext cx="2271240" cy="2291127"/>
            </a:xfrm>
            <a:prstGeom prst="rect">
              <a:avLst/>
            </a:prstGeom>
          </p:spPr>
          <p:txBody>
            <a:bodyPr lIns="63500" tIns="63500" rIns="63500" bIns="63500" rtlCol="0" anchor="ctr"/>
            <a:lstStyle/>
            <a:p>
              <a:pPr algn="ctr">
                <a:lnSpc>
                  <a:spcPts val="4899"/>
                </a:lnSpc>
              </a:pPr>
              <a:endParaRPr/>
            </a:p>
          </p:txBody>
        </p:sp>
      </p:grpSp>
      <p:sp>
        <p:nvSpPr>
          <p:cNvPr id="10" name="TextBox 10"/>
          <p:cNvSpPr txBox="1"/>
          <p:nvPr/>
        </p:nvSpPr>
        <p:spPr>
          <a:xfrm>
            <a:off x="9559669" y="2239327"/>
            <a:ext cx="7792278" cy="6788150"/>
          </a:xfrm>
          <a:prstGeom prst="rect">
            <a:avLst/>
          </a:prstGeom>
        </p:spPr>
        <p:txBody>
          <a:bodyPr lIns="0" tIns="0" rIns="0" bIns="0" rtlCol="0" anchor="t">
            <a:spAutoFit/>
          </a:bodyPr>
          <a:lstStyle/>
          <a:p>
            <a:pPr algn="just">
              <a:lnSpc>
                <a:spcPts val="4900"/>
              </a:lnSpc>
            </a:pPr>
            <a:r>
              <a:rPr lang="en-US" sz="3500">
                <a:solidFill>
                  <a:srgbClr val="000000"/>
                </a:solidFill>
                <a:latin typeface="Canva Sans"/>
              </a:rPr>
              <a:t>The internet is a global network of networks that connects millions of devices worldwide. Its primary purpose is to facilitate communication and information exchange on a global scale. The internet enables access to a vast array of services, resources, and information, including websites, email, social media, online shopping, and cloud computing.</a:t>
            </a:r>
          </a:p>
        </p:txBody>
      </p:sp>
    </p:spTree>
  </p:cSld>
  <p:clrMapOvr>
    <a:masterClrMapping/>
  </p:clrMapOvr>
  <p:transition spd="slow">
    <p:strips dir="rd"/>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74391" y="320537"/>
            <a:ext cx="2347055" cy="708163"/>
            <a:chOff x="0" y="0"/>
            <a:chExt cx="618154" cy="186512"/>
          </a:xfrm>
        </p:grpSpPr>
        <p:sp>
          <p:nvSpPr>
            <p:cNvPr id="3" name="Freeform 3"/>
            <p:cNvSpPr/>
            <p:nvPr/>
          </p:nvSpPr>
          <p:spPr>
            <a:xfrm>
              <a:off x="0" y="0"/>
              <a:ext cx="618154" cy="186512"/>
            </a:xfrm>
            <a:custGeom>
              <a:avLst/>
              <a:gdLst/>
              <a:ahLst/>
              <a:cxnLst/>
              <a:rect l="l" t="t" r="r" b="b"/>
              <a:pathLst>
                <a:path w="618154" h="186512">
                  <a:moveTo>
                    <a:pt x="93256" y="0"/>
                  </a:moveTo>
                  <a:lnTo>
                    <a:pt x="524898" y="0"/>
                  </a:lnTo>
                  <a:cubicBezTo>
                    <a:pt x="549631" y="0"/>
                    <a:pt x="573351" y="9825"/>
                    <a:pt x="590840" y="27314"/>
                  </a:cubicBezTo>
                  <a:cubicBezTo>
                    <a:pt x="608329" y="44803"/>
                    <a:pt x="618154" y="68523"/>
                    <a:pt x="618154" y="93256"/>
                  </a:cubicBezTo>
                  <a:lnTo>
                    <a:pt x="618154" y="93256"/>
                  </a:lnTo>
                  <a:cubicBezTo>
                    <a:pt x="618154" y="144760"/>
                    <a:pt x="576402" y="186512"/>
                    <a:pt x="524898" y="186512"/>
                  </a:cubicBezTo>
                  <a:lnTo>
                    <a:pt x="93256" y="186512"/>
                  </a:lnTo>
                  <a:cubicBezTo>
                    <a:pt x="41752" y="186512"/>
                    <a:pt x="0" y="144760"/>
                    <a:pt x="0" y="93256"/>
                  </a:cubicBezTo>
                  <a:lnTo>
                    <a:pt x="0" y="93256"/>
                  </a:lnTo>
                  <a:cubicBezTo>
                    <a:pt x="0" y="41752"/>
                    <a:pt x="41752" y="0"/>
                    <a:pt x="93256" y="0"/>
                  </a:cubicBezTo>
                  <a:close/>
                </a:path>
              </a:pathLst>
            </a:custGeom>
            <a:solidFill>
              <a:srgbClr val="51FAFF"/>
            </a:solidFill>
          </p:spPr>
        </p:sp>
        <p:sp>
          <p:nvSpPr>
            <p:cNvPr id="4" name="TextBox 4"/>
            <p:cNvSpPr txBox="1"/>
            <p:nvPr/>
          </p:nvSpPr>
          <p:spPr>
            <a:xfrm>
              <a:off x="0" y="-66675"/>
              <a:ext cx="618154" cy="253187"/>
            </a:xfrm>
            <a:prstGeom prst="rect">
              <a:avLst/>
            </a:prstGeom>
          </p:spPr>
          <p:txBody>
            <a:bodyPr lIns="50800" tIns="274320" rIns="50800" bIns="50800" rtlCol="0" anchor="ctr"/>
            <a:lstStyle/>
            <a:p>
              <a:pPr algn="ctr">
                <a:lnSpc>
                  <a:spcPts val="3359"/>
                </a:lnSpc>
              </a:pPr>
              <a:r>
                <a:rPr lang="en-US" sz="2399" dirty="0">
                  <a:solidFill>
                    <a:srgbClr val="000000"/>
                  </a:solidFill>
                  <a:latin typeface="Poppins Semi-Bold"/>
                </a:rPr>
                <a:t>Intranet</a:t>
              </a:r>
            </a:p>
          </p:txBody>
        </p:sp>
      </p:grpSp>
      <p:grpSp>
        <p:nvGrpSpPr>
          <p:cNvPr id="5" name="Group 5"/>
          <p:cNvGrpSpPr/>
          <p:nvPr/>
        </p:nvGrpSpPr>
        <p:grpSpPr>
          <a:xfrm>
            <a:off x="429548" y="1498004"/>
            <a:ext cx="8260056" cy="8260056"/>
            <a:chOff x="0" y="0"/>
            <a:chExt cx="812800" cy="812800"/>
          </a:xfrm>
        </p:grpSpPr>
        <p:sp>
          <p:nvSpPr>
            <p:cNvPr id="6" name="Freeform 6"/>
            <p:cNvSpPr/>
            <p:nvPr/>
          </p:nvSpPr>
          <p:spPr>
            <a:xfrm>
              <a:off x="0" y="0"/>
              <a:ext cx="812800" cy="812800"/>
            </a:xfrm>
            <a:custGeom>
              <a:avLst/>
              <a:gdLst/>
              <a:ahLst/>
              <a:cxnLst/>
              <a:rect l="l" t="t" r="r" b="b"/>
              <a:pathLst>
                <a:path w="812800" h="812800">
                  <a:moveTo>
                    <a:pt x="21557" y="0"/>
                  </a:moveTo>
                  <a:lnTo>
                    <a:pt x="791243" y="0"/>
                  </a:lnTo>
                  <a:cubicBezTo>
                    <a:pt x="803149" y="0"/>
                    <a:pt x="812800" y="9652"/>
                    <a:pt x="812800" y="21557"/>
                  </a:cubicBezTo>
                  <a:lnTo>
                    <a:pt x="812800" y="791243"/>
                  </a:lnTo>
                  <a:cubicBezTo>
                    <a:pt x="812800" y="803149"/>
                    <a:pt x="803149" y="812800"/>
                    <a:pt x="791243" y="812800"/>
                  </a:cubicBezTo>
                  <a:lnTo>
                    <a:pt x="21557" y="812800"/>
                  </a:lnTo>
                  <a:cubicBezTo>
                    <a:pt x="9652" y="812800"/>
                    <a:pt x="0" y="803149"/>
                    <a:pt x="0" y="791243"/>
                  </a:cubicBezTo>
                  <a:lnTo>
                    <a:pt x="0" y="21557"/>
                  </a:lnTo>
                  <a:cubicBezTo>
                    <a:pt x="0" y="9652"/>
                    <a:pt x="9652" y="0"/>
                    <a:pt x="21557" y="0"/>
                  </a:cubicBezTo>
                  <a:close/>
                </a:path>
              </a:pathLst>
            </a:custGeom>
            <a:blipFill>
              <a:blip r:embed="rId2"/>
              <a:stretch>
                <a:fillRect l="-62" r="-62"/>
              </a:stretch>
            </a:blipFill>
            <a:ln w="38100" cap="rnd">
              <a:solidFill>
                <a:srgbClr val="000000"/>
              </a:solidFill>
              <a:prstDash val="solid"/>
              <a:round/>
            </a:ln>
          </p:spPr>
        </p:sp>
      </p:grpSp>
      <p:grpSp>
        <p:nvGrpSpPr>
          <p:cNvPr id="7" name="Group 7"/>
          <p:cNvGrpSpPr/>
          <p:nvPr/>
        </p:nvGrpSpPr>
        <p:grpSpPr>
          <a:xfrm>
            <a:off x="9144000" y="1498004"/>
            <a:ext cx="8623616" cy="8337470"/>
            <a:chOff x="0" y="0"/>
            <a:chExt cx="2271240" cy="2195877"/>
          </a:xfrm>
        </p:grpSpPr>
        <p:sp>
          <p:nvSpPr>
            <p:cNvPr id="8" name="Freeform 8"/>
            <p:cNvSpPr/>
            <p:nvPr/>
          </p:nvSpPr>
          <p:spPr>
            <a:xfrm>
              <a:off x="0" y="0"/>
              <a:ext cx="2271240" cy="2195877"/>
            </a:xfrm>
            <a:custGeom>
              <a:avLst/>
              <a:gdLst/>
              <a:ahLst/>
              <a:cxnLst/>
              <a:rect l="l" t="t" r="r" b="b"/>
              <a:pathLst>
                <a:path w="2271240" h="2195877">
                  <a:moveTo>
                    <a:pt x="45786" y="0"/>
                  </a:moveTo>
                  <a:lnTo>
                    <a:pt x="2225455" y="0"/>
                  </a:lnTo>
                  <a:cubicBezTo>
                    <a:pt x="2237598" y="0"/>
                    <a:pt x="2249244" y="4824"/>
                    <a:pt x="2257830" y="13410"/>
                  </a:cubicBezTo>
                  <a:cubicBezTo>
                    <a:pt x="2266417" y="21997"/>
                    <a:pt x="2271240" y="33643"/>
                    <a:pt x="2271240" y="45786"/>
                  </a:cubicBezTo>
                  <a:lnTo>
                    <a:pt x="2271240" y="2150091"/>
                  </a:lnTo>
                  <a:cubicBezTo>
                    <a:pt x="2271240" y="2175378"/>
                    <a:pt x="2250741" y="2195877"/>
                    <a:pt x="2225455" y="2195877"/>
                  </a:cubicBezTo>
                  <a:lnTo>
                    <a:pt x="45786" y="2195877"/>
                  </a:lnTo>
                  <a:cubicBezTo>
                    <a:pt x="33643" y="2195877"/>
                    <a:pt x="21997" y="2191053"/>
                    <a:pt x="13410" y="2182467"/>
                  </a:cubicBezTo>
                  <a:cubicBezTo>
                    <a:pt x="4824" y="2173880"/>
                    <a:pt x="0" y="2162234"/>
                    <a:pt x="0" y="2150091"/>
                  </a:cubicBezTo>
                  <a:lnTo>
                    <a:pt x="0" y="45786"/>
                  </a:lnTo>
                  <a:cubicBezTo>
                    <a:pt x="0" y="33643"/>
                    <a:pt x="4824" y="21997"/>
                    <a:pt x="13410" y="13410"/>
                  </a:cubicBezTo>
                  <a:cubicBezTo>
                    <a:pt x="21997" y="4824"/>
                    <a:pt x="33643" y="0"/>
                    <a:pt x="45786" y="0"/>
                  </a:cubicBezTo>
                  <a:close/>
                </a:path>
              </a:pathLst>
            </a:custGeom>
            <a:solidFill>
              <a:srgbClr val="B5FDFF"/>
            </a:solidFill>
            <a:ln w="38100" cap="rnd">
              <a:solidFill>
                <a:srgbClr val="000000"/>
              </a:solidFill>
              <a:prstDash val="solid"/>
              <a:round/>
            </a:ln>
          </p:spPr>
        </p:sp>
        <p:sp>
          <p:nvSpPr>
            <p:cNvPr id="9" name="TextBox 9"/>
            <p:cNvSpPr txBox="1"/>
            <p:nvPr/>
          </p:nvSpPr>
          <p:spPr>
            <a:xfrm>
              <a:off x="0" y="-104775"/>
              <a:ext cx="2271240" cy="2300652"/>
            </a:xfrm>
            <a:prstGeom prst="rect">
              <a:avLst/>
            </a:prstGeom>
          </p:spPr>
          <p:txBody>
            <a:bodyPr lIns="63500" tIns="63500" rIns="63500" bIns="63500" rtlCol="0" anchor="ctr"/>
            <a:lstStyle/>
            <a:p>
              <a:pPr algn="ctr">
                <a:lnSpc>
                  <a:spcPts val="4759"/>
                </a:lnSpc>
              </a:pPr>
              <a:endParaRPr/>
            </a:p>
          </p:txBody>
        </p:sp>
      </p:grpSp>
      <p:sp>
        <p:nvSpPr>
          <p:cNvPr id="10" name="TextBox 10"/>
          <p:cNvSpPr txBox="1"/>
          <p:nvPr/>
        </p:nvSpPr>
        <p:spPr>
          <a:xfrm>
            <a:off x="9559669" y="1929765"/>
            <a:ext cx="7792278" cy="7407275"/>
          </a:xfrm>
          <a:prstGeom prst="rect">
            <a:avLst/>
          </a:prstGeom>
        </p:spPr>
        <p:txBody>
          <a:bodyPr lIns="0" tIns="0" rIns="0" bIns="0" rtlCol="0" anchor="t">
            <a:spAutoFit/>
          </a:bodyPr>
          <a:lstStyle/>
          <a:p>
            <a:pPr algn="just">
              <a:lnSpc>
                <a:spcPts val="4900"/>
              </a:lnSpc>
            </a:pPr>
            <a:r>
              <a:rPr lang="en-US" sz="3500">
                <a:solidFill>
                  <a:srgbClr val="000000"/>
                </a:solidFill>
                <a:latin typeface="Canva Sans"/>
              </a:rPr>
              <a:t>An intranet is a private network that operates within an organization, typically using internet technologies such as TCP/IP protocols and web browsers. Its purpose is to facilitate internal communication, collaboration, and information sharing among employees. Intranets often host company portals, databases, documents, and internal applications accessible only to authorized users.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74391" y="320537"/>
            <a:ext cx="2347055" cy="708163"/>
            <a:chOff x="0" y="0"/>
            <a:chExt cx="618154" cy="186512"/>
          </a:xfrm>
        </p:grpSpPr>
        <p:sp>
          <p:nvSpPr>
            <p:cNvPr id="3" name="Freeform 3"/>
            <p:cNvSpPr/>
            <p:nvPr/>
          </p:nvSpPr>
          <p:spPr>
            <a:xfrm>
              <a:off x="0" y="0"/>
              <a:ext cx="618154" cy="186512"/>
            </a:xfrm>
            <a:custGeom>
              <a:avLst/>
              <a:gdLst/>
              <a:ahLst/>
              <a:cxnLst/>
              <a:rect l="l" t="t" r="r" b="b"/>
              <a:pathLst>
                <a:path w="618154" h="186512">
                  <a:moveTo>
                    <a:pt x="93256" y="0"/>
                  </a:moveTo>
                  <a:lnTo>
                    <a:pt x="524898" y="0"/>
                  </a:lnTo>
                  <a:cubicBezTo>
                    <a:pt x="549631" y="0"/>
                    <a:pt x="573351" y="9825"/>
                    <a:pt x="590840" y="27314"/>
                  </a:cubicBezTo>
                  <a:cubicBezTo>
                    <a:pt x="608329" y="44803"/>
                    <a:pt x="618154" y="68523"/>
                    <a:pt x="618154" y="93256"/>
                  </a:cubicBezTo>
                  <a:lnTo>
                    <a:pt x="618154" y="93256"/>
                  </a:lnTo>
                  <a:cubicBezTo>
                    <a:pt x="618154" y="144760"/>
                    <a:pt x="576402" y="186512"/>
                    <a:pt x="524898" y="186512"/>
                  </a:cubicBezTo>
                  <a:lnTo>
                    <a:pt x="93256" y="186512"/>
                  </a:lnTo>
                  <a:cubicBezTo>
                    <a:pt x="41752" y="186512"/>
                    <a:pt x="0" y="144760"/>
                    <a:pt x="0" y="93256"/>
                  </a:cubicBezTo>
                  <a:lnTo>
                    <a:pt x="0" y="93256"/>
                  </a:lnTo>
                  <a:cubicBezTo>
                    <a:pt x="0" y="41752"/>
                    <a:pt x="41752" y="0"/>
                    <a:pt x="93256" y="0"/>
                  </a:cubicBezTo>
                  <a:close/>
                </a:path>
              </a:pathLst>
            </a:custGeom>
            <a:solidFill>
              <a:srgbClr val="51FAFF"/>
            </a:solidFill>
          </p:spPr>
        </p:sp>
        <p:sp>
          <p:nvSpPr>
            <p:cNvPr id="4" name="TextBox 4"/>
            <p:cNvSpPr txBox="1"/>
            <p:nvPr/>
          </p:nvSpPr>
          <p:spPr>
            <a:xfrm>
              <a:off x="0" y="-66675"/>
              <a:ext cx="618154" cy="253187"/>
            </a:xfrm>
            <a:prstGeom prst="rect">
              <a:avLst/>
            </a:prstGeom>
          </p:spPr>
          <p:txBody>
            <a:bodyPr lIns="50800" tIns="274320" rIns="50800" bIns="50800" rtlCol="0" anchor="ctr"/>
            <a:lstStyle/>
            <a:p>
              <a:pPr algn="ctr">
                <a:lnSpc>
                  <a:spcPts val="3359"/>
                </a:lnSpc>
              </a:pPr>
              <a:r>
                <a:rPr lang="en-US" sz="2399" dirty="0">
                  <a:solidFill>
                    <a:srgbClr val="000000"/>
                  </a:solidFill>
                  <a:latin typeface="Poppins Semi-Bold"/>
                </a:rPr>
                <a:t>Extranet</a:t>
              </a:r>
            </a:p>
          </p:txBody>
        </p:sp>
      </p:grpSp>
      <p:grpSp>
        <p:nvGrpSpPr>
          <p:cNvPr id="5" name="Group 5"/>
          <p:cNvGrpSpPr/>
          <p:nvPr/>
        </p:nvGrpSpPr>
        <p:grpSpPr>
          <a:xfrm>
            <a:off x="429548" y="1498004"/>
            <a:ext cx="8260056" cy="8260056"/>
            <a:chOff x="0" y="0"/>
            <a:chExt cx="812800" cy="812800"/>
          </a:xfrm>
        </p:grpSpPr>
        <p:sp>
          <p:nvSpPr>
            <p:cNvPr id="6" name="Freeform 6"/>
            <p:cNvSpPr/>
            <p:nvPr/>
          </p:nvSpPr>
          <p:spPr>
            <a:xfrm>
              <a:off x="0" y="0"/>
              <a:ext cx="812800" cy="812800"/>
            </a:xfrm>
            <a:custGeom>
              <a:avLst/>
              <a:gdLst/>
              <a:ahLst/>
              <a:cxnLst/>
              <a:rect l="l" t="t" r="r" b="b"/>
              <a:pathLst>
                <a:path w="812800" h="812800">
                  <a:moveTo>
                    <a:pt x="21557" y="0"/>
                  </a:moveTo>
                  <a:lnTo>
                    <a:pt x="791243" y="0"/>
                  </a:lnTo>
                  <a:cubicBezTo>
                    <a:pt x="803149" y="0"/>
                    <a:pt x="812800" y="9652"/>
                    <a:pt x="812800" y="21557"/>
                  </a:cubicBezTo>
                  <a:lnTo>
                    <a:pt x="812800" y="791243"/>
                  </a:lnTo>
                  <a:cubicBezTo>
                    <a:pt x="812800" y="803149"/>
                    <a:pt x="803149" y="812800"/>
                    <a:pt x="791243" y="812800"/>
                  </a:cubicBezTo>
                  <a:lnTo>
                    <a:pt x="21557" y="812800"/>
                  </a:lnTo>
                  <a:cubicBezTo>
                    <a:pt x="9652" y="812800"/>
                    <a:pt x="0" y="803149"/>
                    <a:pt x="0" y="791243"/>
                  </a:cubicBezTo>
                  <a:lnTo>
                    <a:pt x="0" y="21557"/>
                  </a:lnTo>
                  <a:cubicBezTo>
                    <a:pt x="0" y="9652"/>
                    <a:pt x="9652" y="0"/>
                    <a:pt x="21557" y="0"/>
                  </a:cubicBezTo>
                  <a:close/>
                </a:path>
              </a:pathLst>
            </a:custGeom>
            <a:blipFill>
              <a:blip r:embed="rId2"/>
              <a:stretch>
                <a:fillRect l="-124" r="-124"/>
              </a:stretch>
            </a:blipFill>
            <a:ln w="38100" cap="rnd">
              <a:solidFill>
                <a:srgbClr val="000000"/>
              </a:solidFill>
              <a:prstDash val="solid"/>
              <a:round/>
            </a:ln>
          </p:spPr>
        </p:sp>
      </p:grpSp>
      <p:grpSp>
        <p:nvGrpSpPr>
          <p:cNvPr id="7" name="Group 7"/>
          <p:cNvGrpSpPr/>
          <p:nvPr/>
        </p:nvGrpSpPr>
        <p:grpSpPr>
          <a:xfrm>
            <a:off x="9144000" y="1558349"/>
            <a:ext cx="8623616" cy="8337470"/>
            <a:chOff x="0" y="0"/>
            <a:chExt cx="2271240" cy="2195877"/>
          </a:xfrm>
        </p:grpSpPr>
        <p:sp>
          <p:nvSpPr>
            <p:cNvPr id="8" name="Freeform 8"/>
            <p:cNvSpPr/>
            <p:nvPr/>
          </p:nvSpPr>
          <p:spPr>
            <a:xfrm>
              <a:off x="0" y="0"/>
              <a:ext cx="2271240" cy="2195877"/>
            </a:xfrm>
            <a:custGeom>
              <a:avLst/>
              <a:gdLst/>
              <a:ahLst/>
              <a:cxnLst/>
              <a:rect l="l" t="t" r="r" b="b"/>
              <a:pathLst>
                <a:path w="2271240" h="2195877">
                  <a:moveTo>
                    <a:pt x="45786" y="0"/>
                  </a:moveTo>
                  <a:lnTo>
                    <a:pt x="2225455" y="0"/>
                  </a:lnTo>
                  <a:cubicBezTo>
                    <a:pt x="2237598" y="0"/>
                    <a:pt x="2249244" y="4824"/>
                    <a:pt x="2257830" y="13410"/>
                  </a:cubicBezTo>
                  <a:cubicBezTo>
                    <a:pt x="2266417" y="21997"/>
                    <a:pt x="2271240" y="33643"/>
                    <a:pt x="2271240" y="45786"/>
                  </a:cubicBezTo>
                  <a:lnTo>
                    <a:pt x="2271240" y="2150091"/>
                  </a:lnTo>
                  <a:cubicBezTo>
                    <a:pt x="2271240" y="2175378"/>
                    <a:pt x="2250741" y="2195877"/>
                    <a:pt x="2225455" y="2195877"/>
                  </a:cubicBezTo>
                  <a:lnTo>
                    <a:pt x="45786" y="2195877"/>
                  </a:lnTo>
                  <a:cubicBezTo>
                    <a:pt x="33643" y="2195877"/>
                    <a:pt x="21997" y="2191053"/>
                    <a:pt x="13410" y="2182467"/>
                  </a:cubicBezTo>
                  <a:cubicBezTo>
                    <a:pt x="4824" y="2173880"/>
                    <a:pt x="0" y="2162234"/>
                    <a:pt x="0" y="2150091"/>
                  </a:cubicBezTo>
                  <a:lnTo>
                    <a:pt x="0" y="45786"/>
                  </a:lnTo>
                  <a:cubicBezTo>
                    <a:pt x="0" y="33643"/>
                    <a:pt x="4824" y="21997"/>
                    <a:pt x="13410" y="13410"/>
                  </a:cubicBezTo>
                  <a:cubicBezTo>
                    <a:pt x="21997" y="4824"/>
                    <a:pt x="33643" y="0"/>
                    <a:pt x="45786" y="0"/>
                  </a:cubicBezTo>
                  <a:close/>
                </a:path>
              </a:pathLst>
            </a:custGeom>
            <a:solidFill>
              <a:srgbClr val="B5FDFF"/>
            </a:solidFill>
            <a:ln w="38100" cap="rnd">
              <a:solidFill>
                <a:srgbClr val="000000"/>
              </a:solidFill>
              <a:prstDash val="solid"/>
              <a:round/>
            </a:ln>
          </p:spPr>
        </p:sp>
        <p:sp>
          <p:nvSpPr>
            <p:cNvPr id="9" name="TextBox 9"/>
            <p:cNvSpPr txBox="1"/>
            <p:nvPr/>
          </p:nvSpPr>
          <p:spPr>
            <a:xfrm>
              <a:off x="0" y="-95250"/>
              <a:ext cx="2271240" cy="2291127"/>
            </a:xfrm>
            <a:prstGeom prst="rect">
              <a:avLst/>
            </a:prstGeom>
          </p:spPr>
          <p:txBody>
            <a:bodyPr lIns="63500" tIns="63500" rIns="63500" bIns="63500" rtlCol="0" anchor="ctr"/>
            <a:lstStyle/>
            <a:p>
              <a:pPr algn="ctr">
                <a:lnSpc>
                  <a:spcPts val="4619"/>
                </a:lnSpc>
              </a:pPr>
              <a:endParaRPr/>
            </a:p>
          </p:txBody>
        </p:sp>
      </p:grpSp>
      <p:sp>
        <p:nvSpPr>
          <p:cNvPr id="10" name="TextBox 10"/>
          <p:cNvSpPr txBox="1"/>
          <p:nvPr/>
        </p:nvSpPr>
        <p:spPr>
          <a:xfrm>
            <a:off x="9559669" y="2103139"/>
            <a:ext cx="7792278" cy="7181215"/>
          </a:xfrm>
          <a:prstGeom prst="rect">
            <a:avLst/>
          </a:prstGeom>
        </p:spPr>
        <p:txBody>
          <a:bodyPr lIns="0" tIns="0" rIns="0" bIns="0" rtlCol="0" anchor="t">
            <a:spAutoFit/>
          </a:bodyPr>
          <a:lstStyle/>
          <a:p>
            <a:pPr algn="just">
              <a:lnSpc>
                <a:spcPts val="4760"/>
              </a:lnSpc>
            </a:pPr>
            <a:r>
              <a:rPr lang="en-US" sz="3400">
                <a:solidFill>
                  <a:srgbClr val="000000"/>
                </a:solidFill>
                <a:latin typeface="Canva Sans"/>
              </a:rPr>
              <a:t>An extranet is a controlled extension of an organization's intranet that provides limited access to external users such as partners, suppliers, or customers. Its purpose is to facilitate secure collaboration and information sharing between an organization and its external stakeholders. Extranets are commonly used for sharing documents, conducting transactions, and coordinating activities with external parties.</a:t>
            </a:r>
          </a:p>
        </p:txBody>
      </p:sp>
    </p:spTree>
  </p:cSld>
  <p:clrMapOvr>
    <a:masterClrMapping/>
  </p:clrMapOvr>
  <p:transition spd="slow">
    <p:strips dir="ld"/>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5286287" y="1047750"/>
            <a:ext cx="7715426" cy="890395"/>
            <a:chOff x="0" y="0"/>
            <a:chExt cx="2032046" cy="234507"/>
          </a:xfrm>
        </p:grpSpPr>
        <p:sp>
          <p:nvSpPr>
            <p:cNvPr id="3" name="Freeform 3"/>
            <p:cNvSpPr/>
            <p:nvPr/>
          </p:nvSpPr>
          <p:spPr>
            <a:xfrm>
              <a:off x="0" y="0"/>
              <a:ext cx="2032046" cy="234507"/>
            </a:xfrm>
            <a:custGeom>
              <a:avLst/>
              <a:gdLst/>
              <a:ahLst/>
              <a:cxnLst/>
              <a:rect l="l" t="t" r="r" b="b"/>
              <a:pathLst>
                <a:path w="2032046" h="234507">
                  <a:moveTo>
                    <a:pt x="100343" y="0"/>
                  </a:moveTo>
                  <a:lnTo>
                    <a:pt x="1931703" y="0"/>
                  </a:lnTo>
                  <a:cubicBezTo>
                    <a:pt x="1958316" y="0"/>
                    <a:pt x="1983838" y="10572"/>
                    <a:pt x="2002656" y="29390"/>
                  </a:cubicBezTo>
                  <a:cubicBezTo>
                    <a:pt x="2021474" y="48208"/>
                    <a:pt x="2032046" y="73731"/>
                    <a:pt x="2032046" y="100343"/>
                  </a:cubicBezTo>
                  <a:lnTo>
                    <a:pt x="2032046" y="134164"/>
                  </a:lnTo>
                  <a:cubicBezTo>
                    <a:pt x="2032046" y="160777"/>
                    <a:pt x="2021474" y="186299"/>
                    <a:pt x="2002656" y="205117"/>
                  </a:cubicBezTo>
                  <a:cubicBezTo>
                    <a:pt x="1983838" y="223935"/>
                    <a:pt x="1958316" y="234507"/>
                    <a:pt x="1931703" y="234507"/>
                  </a:cubicBezTo>
                  <a:lnTo>
                    <a:pt x="100343" y="234507"/>
                  </a:lnTo>
                  <a:cubicBezTo>
                    <a:pt x="73731" y="234507"/>
                    <a:pt x="48208" y="223935"/>
                    <a:pt x="29390" y="205117"/>
                  </a:cubicBezTo>
                  <a:cubicBezTo>
                    <a:pt x="10572" y="186299"/>
                    <a:pt x="0" y="160777"/>
                    <a:pt x="0" y="134164"/>
                  </a:cubicBezTo>
                  <a:lnTo>
                    <a:pt x="0" y="100343"/>
                  </a:lnTo>
                  <a:cubicBezTo>
                    <a:pt x="0" y="73731"/>
                    <a:pt x="10572" y="48208"/>
                    <a:pt x="29390" y="29390"/>
                  </a:cubicBezTo>
                  <a:cubicBezTo>
                    <a:pt x="48208" y="10572"/>
                    <a:pt x="73731" y="0"/>
                    <a:pt x="100343" y="0"/>
                  </a:cubicBezTo>
                  <a:close/>
                </a:path>
              </a:pathLst>
            </a:custGeom>
            <a:solidFill>
              <a:srgbClr val="51FAFF"/>
            </a:solidFill>
            <a:ln w="9525" cap="rnd">
              <a:solidFill>
                <a:srgbClr val="000000"/>
              </a:solidFill>
              <a:prstDash val="solid"/>
              <a:round/>
            </a:ln>
          </p:spPr>
        </p:sp>
        <p:sp>
          <p:nvSpPr>
            <p:cNvPr id="4" name="TextBox 4"/>
            <p:cNvSpPr txBox="1"/>
            <p:nvPr/>
          </p:nvSpPr>
          <p:spPr>
            <a:xfrm>
              <a:off x="0" y="-76200"/>
              <a:ext cx="2032046" cy="310707"/>
            </a:xfrm>
            <a:prstGeom prst="rect">
              <a:avLst/>
            </a:prstGeom>
          </p:spPr>
          <p:txBody>
            <a:bodyPr lIns="50800" tIns="274320" rIns="50800" bIns="50800" rtlCol="0" anchor="ctr"/>
            <a:lstStyle/>
            <a:p>
              <a:pPr marL="0" lvl="0" indent="0" algn="ctr">
                <a:lnSpc>
                  <a:spcPts val="4199"/>
                </a:lnSpc>
                <a:spcBef>
                  <a:spcPct val="0"/>
                </a:spcBef>
              </a:pPr>
              <a:r>
                <a:rPr lang="en-US" sz="2999" dirty="0">
                  <a:solidFill>
                    <a:srgbClr val="000000"/>
                  </a:solidFill>
                  <a:latin typeface="Poppins Bold"/>
                </a:rPr>
                <a:t>Components of Computer Networks</a:t>
              </a:r>
            </a:p>
          </p:txBody>
        </p:sp>
      </p:grpSp>
      <p:grpSp>
        <p:nvGrpSpPr>
          <p:cNvPr id="5" name="Group 5"/>
          <p:cNvGrpSpPr/>
          <p:nvPr/>
        </p:nvGrpSpPr>
        <p:grpSpPr>
          <a:xfrm>
            <a:off x="455425" y="2407754"/>
            <a:ext cx="17377150" cy="2873119"/>
            <a:chOff x="0" y="0"/>
            <a:chExt cx="4576698" cy="756706"/>
          </a:xfrm>
        </p:grpSpPr>
        <p:sp>
          <p:nvSpPr>
            <p:cNvPr id="6" name="Freeform 6"/>
            <p:cNvSpPr/>
            <p:nvPr/>
          </p:nvSpPr>
          <p:spPr>
            <a:xfrm>
              <a:off x="0" y="0"/>
              <a:ext cx="4576698" cy="756706"/>
            </a:xfrm>
            <a:custGeom>
              <a:avLst/>
              <a:gdLst/>
              <a:ahLst/>
              <a:cxnLst/>
              <a:rect l="l" t="t" r="r" b="b"/>
              <a:pathLst>
                <a:path w="4576698" h="756706">
                  <a:moveTo>
                    <a:pt x="22722" y="0"/>
                  </a:moveTo>
                  <a:lnTo>
                    <a:pt x="4553977" y="0"/>
                  </a:lnTo>
                  <a:cubicBezTo>
                    <a:pt x="4560003" y="0"/>
                    <a:pt x="4565782" y="2394"/>
                    <a:pt x="4570043" y="6655"/>
                  </a:cubicBezTo>
                  <a:cubicBezTo>
                    <a:pt x="4574304" y="10916"/>
                    <a:pt x="4576698" y="16696"/>
                    <a:pt x="4576698" y="22722"/>
                  </a:cubicBezTo>
                  <a:lnTo>
                    <a:pt x="4576698" y="733984"/>
                  </a:lnTo>
                  <a:cubicBezTo>
                    <a:pt x="4576698" y="740011"/>
                    <a:pt x="4574304" y="745790"/>
                    <a:pt x="4570043" y="750051"/>
                  </a:cubicBezTo>
                  <a:cubicBezTo>
                    <a:pt x="4565782" y="754312"/>
                    <a:pt x="4560003" y="756706"/>
                    <a:pt x="4553977" y="756706"/>
                  </a:cubicBezTo>
                  <a:lnTo>
                    <a:pt x="22722" y="756706"/>
                  </a:lnTo>
                  <a:cubicBezTo>
                    <a:pt x="16696" y="756706"/>
                    <a:pt x="10916" y="754312"/>
                    <a:pt x="6655" y="750051"/>
                  </a:cubicBezTo>
                  <a:cubicBezTo>
                    <a:pt x="2394" y="745790"/>
                    <a:pt x="0" y="740011"/>
                    <a:pt x="0" y="733984"/>
                  </a:cubicBezTo>
                  <a:lnTo>
                    <a:pt x="0" y="22722"/>
                  </a:lnTo>
                  <a:cubicBezTo>
                    <a:pt x="0" y="16696"/>
                    <a:pt x="2394" y="10916"/>
                    <a:pt x="6655" y="6655"/>
                  </a:cubicBezTo>
                  <a:cubicBezTo>
                    <a:pt x="10916" y="2394"/>
                    <a:pt x="16696" y="0"/>
                    <a:pt x="22722" y="0"/>
                  </a:cubicBezTo>
                  <a:close/>
                </a:path>
              </a:pathLst>
            </a:custGeom>
            <a:solidFill>
              <a:srgbClr val="51FAFF"/>
            </a:solidFill>
          </p:spPr>
        </p:sp>
        <p:sp>
          <p:nvSpPr>
            <p:cNvPr id="7" name="TextBox 7"/>
            <p:cNvSpPr txBox="1"/>
            <p:nvPr/>
          </p:nvSpPr>
          <p:spPr>
            <a:xfrm>
              <a:off x="0" y="-38100"/>
              <a:ext cx="4576698" cy="794806"/>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07199" y="2758464"/>
            <a:ext cx="16524514" cy="21145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Computer networks encompass an array of interconnected elements, including hardware, software, and transmission media, collaborating to enable seamless communication and data transfer between devices. Understanding the distinct roles of each component is vital for grasping the intricate workings of these networks. </a:t>
            </a:r>
          </a:p>
        </p:txBody>
      </p:sp>
      <p:grpSp>
        <p:nvGrpSpPr>
          <p:cNvPr id="9" name="Group 9"/>
          <p:cNvGrpSpPr/>
          <p:nvPr/>
        </p:nvGrpSpPr>
        <p:grpSpPr>
          <a:xfrm>
            <a:off x="1143000" y="6057900"/>
            <a:ext cx="4704758" cy="1543050"/>
            <a:chOff x="0" y="0"/>
            <a:chExt cx="1239113" cy="406400"/>
          </a:xfrm>
        </p:grpSpPr>
        <p:sp>
          <p:nvSpPr>
            <p:cNvPr id="10" name="Freeform 10"/>
            <p:cNvSpPr/>
            <p:nvPr/>
          </p:nvSpPr>
          <p:spPr>
            <a:xfrm>
              <a:off x="0" y="0"/>
              <a:ext cx="1239113" cy="406400"/>
            </a:xfrm>
            <a:custGeom>
              <a:avLst/>
              <a:gdLst/>
              <a:ahLst/>
              <a:cxnLst/>
              <a:rect l="l" t="t" r="r" b="b"/>
              <a:pathLst>
                <a:path w="1239113" h="406400">
                  <a:moveTo>
                    <a:pt x="1035913" y="0"/>
                  </a:moveTo>
                  <a:cubicBezTo>
                    <a:pt x="1148138" y="0"/>
                    <a:pt x="1239113" y="90976"/>
                    <a:pt x="1239113" y="203200"/>
                  </a:cubicBezTo>
                  <a:cubicBezTo>
                    <a:pt x="1239113" y="315424"/>
                    <a:pt x="1148138" y="406400"/>
                    <a:pt x="1035913" y="406400"/>
                  </a:cubicBezTo>
                  <a:lnTo>
                    <a:pt x="203200" y="406400"/>
                  </a:lnTo>
                  <a:cubicBezTo>
                    <a:pt x="90976" y="406400"/>
                    <a:pt x="0" y="315424"/>
                    <a:pt x="0" y="203200"/>
                  </a:cubicBezTo>
                  <a:cubicBezTo>
                    <a:pt x="0" y="90976"/>
                    <a:pt x="90976" y="0"/>
                    <a:pt x="203200" y="0"/>
                  </a:cubicBezTo>
                  <a:close/>
                </a:path>
              </a:pathLst>
            </a:custGeom>
            <a:solidFill>
              <a:srgbClr val="B5FDFF"/>
            </a:solidFill>
            <a:ln w="9525" cap="sq">
              <a:solidFill>
                <a:srgbClr val="000000"/>
              </a:solidFill>
              <a:prstDash val="solid"/>
              <a:miter/>
            </a:ln>
          </p:spPr>
          <p:txBody>
            <a:bodyPr tIns="365760"/>
            <a:lstStyle/>
            <a:p>
              <a:endParaRPr lang="en-US"/>
            </a:p>
          </p:txBody>
        </p:sp>
        <p:sp>
          <p:nvSpPr>
            <p:cNvPr id="11" name="TextBox 11"/>
            <p:cNvSpPr txBox="1"/>
            <p:nvPr/>
          </p:nvSpPr>
          <p:spPr>
            <a:xfrm>
              <a:off x="0" y="-76200"/>
              <a:ext cx="1239113" cy="482600"/>
            </a:xfrm>
            <a:prstGeom prst="rect">
              <a:avLst/>
            </a:prstGeom>
          </p:spPr>
          <p:txBody>
            <a:bodyPr lIns="50800" tIns="365760" rIns="50800" bIns="50800" rtlCol="0" anchor="ctr"/>
            <a:lstStyle/>
            <a:p>
              <a:pPr algn="ctr">
                <a:lnSpc>
                  <a:spcPts val="3779"/>
                </a:lnSpc>
              </a:pPr>
              <a:r>
                <a:rPr lang="en-US" sz="2699">
                  <a:solidFill>
                    <a:srgbClr val="000000"/>
                  </a:solidFill>
                  <a:latin typeface="Poppins Bold"/>
                </a:rPr>
                <a:t>Hardware Components</a:t>
              </a:r>
            </a:p>
          </p:txBody>
        </p:sp>
      </p:grpSp>
      <p:grpSp>
        <p:nvGrpSpPr>
          <p:cNvPr id="12" name="Group 12"/>
          <p:cNvGrpSpPr/>
          <p:nvPr/>
        </p:nvGrpSpPr>
        <p:grpSpPr>
          <a:xfrm>
            <a:off x="6831260" y="6057900"/>
            <a:ext cx="4704758" cy="1543050"/>
            <a:chOff x="0" y="0"/>
            <a:chExt cx="1239113" cy="406400"/>
          </a:xfrm>
        </p:grpSpPr>
        <p:sp>
          <p:nvSpPr>
            <p:cNvPr id="13" name="Freeform 13"/>
            <p:cNvSpPr/>
            <p:nvPr/>
          </p:nvSpPr>
          <p:spPr>
            <a:xfrm>
              <a:off x="0" y="0"/>
              <a:ext cx="1239113" cy="406400"/>
            </a:xfrm>
            <a:custGeom>
              <a:avLst/>
              <a:gdLst/>
              <a:ahLst/>
              <a:cxnLst/>
              <a:rect l="l" t="t" r="r" b="b"/>
              <a:pathLst>
                <a:path w="1239113" h="406400">
                  <a:moveTo>
                    <a:pt x="1035913" y="0"/>
                  </a:moveTo>
                  <a:cubicBezTo>
                    <a:pt x="1148138" y="0"/>
                    <a:pt x="1239113" y="90976"/>
                    <a:pt x="1239113" y="203200"/>
                  </a:cubicBezTo>
                  <a:cubicBezTo>
                    <a:pt x="1239113" y="315424"/>
                    <a:pt x="1148138" y="406400"/>
                    <a:pt x="1035913" y="406400"/>
                  </a:cubicBezTo>
                  <a:lnTo>
                    <a:pt x="203200" y="406400"/>
                  </a:lnTo>
                  <a:cubicBezTo>
                    <a:pt x="90976" y="406400"/>
                    <a:pt x="0" y="315424"/>
                    <a:pt x="0" y="203200"/>
                  </a:cubicBezTo>
                  <a:cubicBezTo>
                    <a:pt x="0" y="90976"/>
                    <a:pt x="90976" y="0"/>
                    <a:pt x="203200" y="0"/>
                  </a:cubicBezTo>
                  <a:close/>
                </a:path>
              </a:pathLst>
            </a:custGeom>
            <a:solidFill>
              <a:srgbClr val="B5FDFF"/>
            </a:solidFill>
            <a:ln w="9525" cap="sq">
              <a:solidFill>
                <a:srgbClr val="000000"/>
              </a:solidFill>
              <a:prstDash val="solid"/>
              <a:miter/>
            </a:ln>
          </p:spPr>
        </p:sp>
        <p:sp>
          <p:nvSpPr>
            <p:cNvPr id="14" name="TextBox 14"/>
            <p:cNvSpPr txBox="1"/>
            <p:nvPr/>
          </p:nvSpPr>
          <p:spPr>
            <a:xfrm>
              <a:off x="0" y="-76200"/>
              <a:ext cx="1239113" cy="482600"/>
            </a:xfrm>
            <a:prstGeom prst="rect">
              <a:avLst/>
            </a:prstGeom>
          </p:spPr>
          <p:txBody>
            <a:bodyPr lIns="50800" tIns="365760" rIns="50800" bIns="50800" rtlCol="0" anchor="ctr"/>
            <a:lstStyle/>
            <a:p>
              <a:pPr marL="0" lvl="0" indent="0" algn="ctr">
                <a:lnSpc>
                  <a:spcPts val="3779"/>
                </a:lnSpc>
                <a:spcBef>
                  <a:spcPct val="0"/>
                </a:spcBef>
              </a:pPr>
              <a:r>
                <a:rPr lang="en-US" sz="2699" u="none" strike="noStrike" dirty="0">
                  <a:solidFill>
                    <a:srgbClr val="000000"/>
                  </a:solidFill>
                  <a:latin typeface="Poppins Bold"/>
                </a:rPr>
                <a:t>Software Components</a:t>
              </a:r>
            </a:p>
          </p:txBody>
        </p:sp>
      </p:grpSp>
      <p:grpSp>
        <p:nvGrpSpPr>
          <p:cNvPr id="15" name="Group 15"/>
          <p:cNvGrpSpPr/>
          <p:nvPr/>
        </p:nvGrpSpPr>
        <p:grpSpPr>
          <a:xfrm>
            <a:off x="12519519" y="6057900"/>
            <a:ext cx="4704758" cy="1543050"/>
            <a:chOff x="0" y="0"/>
            <a:chExt cx="1239113" cy="406400"/>
          </a:xfrm>
        </p:grpSpPr>
        <p:sp>
          <p:nvSpPr>
            <p:cNvPr id="16" name="Freeform 16"/>
            <p:cNvSpPr/>
            <p:nvPr/>
          </p:nvSpPr>
          <p:spPr>
            <a:xfrm>
              <a:off x="0" y="0"/>
              <a:ext cx="1239113" cy="406400"/>
            </a:xfrm>
            <a:custGeom>
              <a:avLst/>
              <a:gdLst/>
              <a:ahLst/>
              <a:cxnLst/>
              <a:rect l="l" t="t" r="r" b="b"/>
              <a:pathLst>
                <a:path w="1239113" h="406400">
                  <a:moveTo>
                    <a:pt x="1035913" y="0"/>
                  </a:moveTo>
                  <a:cubicBezTo>
                    <a:pt x="1148138" y="0"/>
                    <a:pt x="1239113" y="90976"/>
                    <a:pt x="1239113" y="203200"/>
                  </a:cubicBezTo>
                  <a:cubicBezTo>
                    <a:pt x="1239113" y="315424"/>
                    <a:pt x="1148138" y="406400"/>
                    <a:pt x="1035913" y="406400"/>
                  </a:cubicBezTo>
                  <a:lnTo>
                    <a:pt x="203200" y="406400"/>
                  </a:lnTo>
                  <a:cubicBezTo>
                    <a:pt x="90976" y="406400"/>
                    <a:pt x="0" y="315424"/>
                    <a:pt x="0" y="203200"/>
                  </a:cubicBezTo>
                  <a:cubicBezTo>
                    <a:pt x="0" y="90976"/>
                    <a:pt x="90976" y="0"/>
                    <a:pt x="203200" y="0"/>
                  </a:cubicBezTo>
                  <a:close/>
                </a:path>
              </a:pathLst>
            </a:custGeom>
            <a:solidFill>
              <a:srgbClr val="B5FDFF"/>
            </a:solidFill>
            <a:ln w="9525" cap="sq">
              <a:solidFill>
                <a:srgbClr val="000000"/>
              </a:solidFill>
              <a:prstDash val="solid"/>
              <a:miter/>
            </a:ln>
          </p:spPr>
        </p:sp>
        <p:sp>
          <p:nvSpPr>
            <p:cNvPr id="17" name="TextBox 17"/>
            <p:cNvSpPr txBox="1"/>
            <p:nvPr/>
          </p:nvSpPr>
          <p:spPr>
            <a:xfrm>
              <a:off x="0" y="-76200"/>
              <a:ext cx="1239113" cy="482600"/>
            </a:xfrm>
            <a:prstGeom prst="rect">
              <a:avLst/>
            </a:prstGeom>
          </p:spPr>
          <p:txBody>
            <a:bodyPr lIns="50800" tIns="365760" rIns="50800" bIns="50800" rtlCol="0" anchor="ctr"/>
            <a:lstStyle/>
            <a:p>
              <a:pPr marL="0" lvl="0" indent="0" algn="ctr">
                <a:lnSpc>
                  <a:spcPts val="3779"/>
                </a:lnSpc>
                <a:spcBef>
                  <a:spcPct val="0"/>
                </a:spcBef>
              </a:pPr>
              <a:r>
                <a:rPr lang="en-US" sz="2699" u="none" strike="noStrike" dirty="0">
                  <a:solidFill>
                    <a:srgbClr val="000000"/>
                  </a:solidFill>
                  <a:latin typeface="Poppins Bold"/>
                </a:rPr>
                <a:t>Transmission Media</a:t>
              </a: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51436" y="396456"/>
            <a:ext cx="5439267" cy="1264488"/>
            <a:chOff x="0" y="0"/>
            <a:chExt cx="939695" cy="218455"/>
          </a:xfrm>
        </p:grpSpPr>
        <p:sp>
          <p:nvSpPr>
            <p:cNvPr id="3" name="Freeform 3"/>
            <p:cNvSpPr/>
            <p:nvPr/>
          </p:nvSpPr>
          <p:spPr>
            <a:xfrm>
              <a:off x="0" y="0"/>
              <a:ext cx="939695" cy="218455"/>
            </a:xfrm>
            <a:custGeom>
              <a:avLst/>
              <a:gdLst/>
              <a:ahLst/>
              <a:cxnLst/>
              <a:rect l="l" t="t" r="r" b="b"/>
              <a:pathLst>
                <a:path w="939695" h="218455">
                  <a:moveTo>
                    <a:pt x="109227" y="0"/>
                  </a:moveTo>
                  <a:lnTo>
                    <a:pt x="830467" y="0"/>
                  </a:lnTo>
                  <a:cubicBezTo>
                    <a:pt x="890792" y="0"/>
                    <a:pt x="939695" y="48903"/>
                    <a:pt x="939695" y="109227"/>
                  </a:cubicBezTo>
                  <a:lnTo>
                    <a:pt x="939695" y="109227"/>
                  </a:lnTo>
                  <a:cubicBezTo>
                    <a:pt x="939695" y="169552"/>
                    <a:pt x="890792" y="218455"/>
                    <a:pt x="830467" y="218455"/>
                  </a:cubicBezTo>
                  <a:lnTo>
                    <a:pt x="109227" y="218455"/>
                  </a:lnTo>
                  <a:cubicBezTo>
                    <a:pt x="48903" y="218455"/>
                    <a:pt x="0" y="169552"/>
                    <a:pt x="0" y="109227"/>
                  </a:cubicBezTo>
                  <a:lnTo>
                    <a:pt x="0" y="109227"/>
                  </a:lnTo>
                  <a:cubicBezTo>
                    <a:pt x="0" y="48903"/>
                    <a:pt x="48903" y="0"/>
                    <a:pt x="109227" y="0"/>
                  </a:cubicBezTo>
                  <a:close/>
                </a:path>
              </a:pathLst>
            </a:custGeom>
            <a:solidFill>
              <a:srgbClr val="B5FDFF"/>
            </a:solidFill>
            <a:ln w="19050" cap="rnd">
              <a:solidFill>
                <a:srgbClr val="000000"/>
              </a:solidFill>
              <a:prstDash val="solid"/>
              <a:round/>
            </a:ln>
          </p:spPr>
          <p:txBody>
            <a:bodyPr tIns="365760" anchor="ctr"/>
            <a:lstStyle/>
            <a:p>
              <a:endParaRPr lang="en-US"/>
            </a:p>
          </p:txBody>
        </p:sp>
        <p:sp>
          <p:nvSpPr>
            <p:cNvPr id="4" name="TextBox 4"/>
            <p:cNvSpPr txBox="1"/>
            <p:nvPr/>
          </p:nvSpPr>
          <p:spPr>
            <a:xfrm>
              <a:off x="0" y="-76200"/>
              <a:ext cx="939695" cy="294655"/>
            </a:xfrm>
            <a:prstGeom prst="rect">
              <a:avLst/>
            </a:prstGeom>
          </p:spPr>
          <p:txBody>
            <a:bodyPr lIns="50800" tIns="365760" rIns="50800" bIns="50800" rtlCol="0" anchor="ctr"/>
            <a:lstStyle/>
            <a:p>
              <a:pPr algn="ctr">
                <a:lnSpc>
                  <a:spcPts val="4199"/>
                </a:lnSpc>
              </a:pPr>
              <a:r>
                <a:rPr lang="en-US" sz="2999">
                  <a:solidFill>
                    <a:srgbClr val="000000"/>
                  </a:solidFill>
                  <a:latin typeface="Poppins Bold"/>
                </a:rPr>
                <a:t>Hardware Components</a:t>
              </a:r>
            </a:p>
          </p:txBody>
        </p:sp>
      </p:grpSp>
      <p:grpSp>
        <p:nvGrpSpPr>
          <p:cNvPr id="5" name="Group 5"/>
          <p:cNvGrpSpPr/>
          <p:nvPr/>
        </p:nvGrpSpPr>
        <p:grpSpPr>
          <a:xfrm>
            <a:off x="251436" y="2300406"/>
            <a:ext cx="17460410" cy="2953930"/>
            <a:chOff x="0" y="0"/>
            <a:chExt cx="4598627" cy="777990"/>
          </a:xfrm>
        </p:grpSpPr>
        <p:sp>
          <p:nvSpPr>
            <p:cNvPr id="6" name="Freeform 6"/>
            <p:cNvSpPr/>
            <p:nvPr/>
          </p:nvSpPr>
          <p:spPr>
            <a:xfrm>
              <a:off x="0" y="0"/>
              <a:ext cx="4598627" cy="777990"/>
            </a:xfrm>
            <a:custGeom>
              <a:avLst/>
              <a:gdLst/>
              <a:ahLst/>
              <a:cxnLst/>
              <a:rect l="l" t="t" r="r" b="b"/>
              <a:pathLst>
                <a:path w="4598627" h="777990">
                  <a:moveTo>
                    <a:pt x="22613" y="0"/>
                  </a:moveTo>
                  <a:lnTo>
                    <a:pt x="4576013" y="0"/>
                  </a:lnTo>
                  <a:cubicBezTo>
                    <a:pt x="4588502" y="0"/>
                    <a:pt x="4598627" y="10124"/>
                    <a:pt x="4598627" y="22613"/>
                  </a:cubicBezTo>
                  <a:lnTo>
                    <a:pt x="4598627" y="755377"/>
                  </a:lnTo>
                  <a:cubicBezTo>
                    <a:pt x="4598627" y="761374"/>
                    <a:pt x="4596244" y="767126"/>
                    <a:pt x="4592003" y="771367"/>
                  </a:cubicBezTo>
                  <a:cubicBezTo>
                    <a:pt x="4587763" y="775607"/>
                    <a:pt x="4582011" y="777990"/>
                    <a:pt x="4576013" y="777990"/>
                  </a:cubicBezTo>
                  <a:lnTo>
                    <a:pt x="22613" y="777990"/>
                  </a:lnTo>
                  <a:cubicBezTo>
                    <a:pt x="16616" y="777990"/>
                    <a:pt x="10864" y="775607"/>
                    <a:pt x="6623" y="771367"/>
                  </a:cubicBezTo>
                  <a:cubicBezTo>
                    <a:pt x="2382" y="767126"/>
                    <a:pt x="0" y="761374"/>
                    <a:pt x="0" y="755377"/>
                  </a:cubicBezTo>
                  <a:lnTo>
                    <a:pt x="0" y="22613"/>
                  </a:lnTo>
                  <a:cubicBezTo>
                    <a:pt x="0" y="16616"/>
                    <a:pt x="2382" y="10864"/>
                    <a:pt x="6623" y="6623"/>
                  </a:cubicBezTo>
                  <a:cubicBezTo>
                    <a:pt x="10864" y="2382"/>
                    <a:pt x="16616" y="0"/>
                    <a:pt x="22613" y="0"/>
                  </a:cubicBezTo>
                  <a:close/>
                </a:path>
              </a:pathLst>
            </a:custGeom>
            <a:solidFill>
              <a:srgbClr val="51FAFF"/>
            </a:solidFill>
          </p:spPr>
        </p:sp>
        <p:sp>
          <p:nvSpPr>
            <p:cNvPr id="7" name="TextBox 7"/>
            <p:cNvSpPr txBox="1"/>
            <p:nvPr/>
          </p:nvSpPr>
          <p:spPr>
            <a:xfrm>
              <a:off x="0" y="-38100"/>
              <a:ext cx="4598627" cy="81609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262688" y="2580025"/>
            <a:ext cx="6154450" cy="718971"/>
            <a:chOff x="0" y="0"/>
            <a:chExt cx="1620925" cy="189359"/>
          </a:xfrm>
        </p:grpSpPr>
        <p:sp>
          <p:nvSpPr>
            <p:cNvPr id="9" name="Freeform 9"/>
            <p:cNvSpPr/>
            <p:nvPr/>
          </p:nvSpPr>
          <p:spPr>
            <a:xfrm>
              <a:off x="0" y="0"/>
              <a:ext cx="1620925" cy="189359"/>
            </a:xfrm>
            <a:custGeom>
              <a:avLst/>
              <a:gdLst/>
              <a:ahLst/>
              <a:cxnLst/>
              <a:rect l="l" t="t" r="r" b="b"/>
              <a:pathLst>
                <a:path w="1620925" h="189359">
                  <a:moveTo>
                    <a:pt x="64155" y="0"/>
                  </a:moveTo>
                  <a:lnTo>
                    <a:pt x="1556770" y="0"/>
                  </a:lnTo>
                  <a:cubicBezTo>
                    <a:pt x="1592202" y="0"/>
                    <a:pt x="1620925" y="28723"/>
                    <a:pt x="1620925" y="64155"/>
                  </a:cubicBezTo>
                  <a:lnTo>
                    <a:pt x="1620925" y="125204"/>
                  </a:lnTo>
                  <a:cubicBezTo>
                    <a:pt x="1620925" y="142219"/>
                    <a:pt x="1614166" y="158537"/>
                    <a:pt x="1602135" y="170568"/>
                  </a:cubicBezTo>
                  <a:cubicBezTo>
                    <a:pt x="1590103" y="182599"/>
                    <a:pt x="1573785" y="189359"/>
                    <a:pt x="1556770" y="189359"/>
                  </a:cubicBezTo>
                  <a:lnTo>
                    <a:pt x="64155" y="189359"/>
                  </a:lnTo>
                  <a:cubicBezTo>
                    <a:pt x="47140" y="189359"/>
                    <a:pt x="30822" y="182599"/>
                    <a:pt x="18791" y="170568"/>
                  </a:cubicBezTo>
                  <a:cubicBezTo>
                    <a:pt x="6759" y="158537"/>
                    <a:pt x="0" y="142219"/>
                    <a:pt x="0" y="125204"/>
                  </a:cubicBezTo>
                  <a:lnTo>
                    <a:pt x="0" y="64155"/>
                  </a:lnTo>
                  <a:cubicBezTo>
                    <a:pt x="0" y="47140"/>
                    <a:pt x="6759" y="30822"/>
                    <a:pt x="18791" y="18791"/>
                  </a:cubicBezTo>
                  <a:cubicBezTo>
                    <a:pt x="30822" y="6759"/>
                    <a:pt x="47140" y="0"/>
                    <a:pt x="64155" y="0"/>
                  </a:cubicBezTo>
                  <a:close/>
                </a:path>
              </a:pathLst>
            </a:custGeom>
            <a:solidFill>
              <a:srgbClr val="B5FDFF"/>
            </a:solidFill>
          </p:spPr>
          <p:txBody>
            <a:bodyPr tIns="365760"/>
            <a:lstStyle/>
            <a:p>
              <a:endParaRPr lang="en-US"/>
            </a:p>
          </p:txBody>
        </p:sp>
        <p:sp>
          <p:nvSpPr>
            <p:cNvPr id="10" name="TextBox 10"/>
            <p:cNvSpPr txBox="1"/>
            <p:nvPr/>
          </p:nvSpPr>
          <p:spPr>
            <a:xfrm>
              <a:off x="0" y="-66675"/>
              <a:ext cx="1620925" cy="256034"/>
            </a:xfrm>
            <a:prstGeom prst="rect">
              <a:avLst/>
            </a:prstGeom>
          </p:spPr>
          <p:txBody>
            <a:bodyPr lIns="50800" tIns="365760" rIns="50800" bIns="50800" rtlCol="0" anchor="ctr"/>
            <a:lstStyle/>
            <a:p>
              <a:pPr algn="ctr">
                <a:lnSpc>
                  <a:spcPts val="3639"/>
                </a:lnSpc>
              </a:pPr>
              <a:r>
                <a:rPr lang="en-US" sz="2599">
                  <a:solidFill>
                    <a:srgbClr val="000000"/>
                  </a:solidFill>
                  <a:latin typeface="Poppins"/>
                </a:rPr>
                <a:t>Network Interface Cards (NICs)</a:t>
              </a:r>
            </a:p>
          </p:txBody>
        </p:sp>
      </p:grpSp>
      <p:grpSp>
        <p:nvGrpSpPr>
          <p:cNvPr id="11" name="Group 11"/>
          <p:cNvGrpSpPr/>
          <p:nvPr/>
        </p:nvGrpSpPr>
        <p:grpSpPr>
          <a:xfrm>
            <a:off x="486780" y="2580025"/>
            <a:ext cx="4560503" cy="2482628"/>
            <a:chOff x="0" y="0"/>
            <a:chExt cx="626473" cy="341037"/>
          </a:xfrm>
        </p:grpSpPr>
        <p:sp>
          <p:nvSpPr>
            <p:cNvPr id="12" name="Freeform 12"/>
            <p:cNvSpPr/>
            <p:nvPr/>
          </p:nvSpPr>
          <p:spPr>
            <a:xfrm>
              <a:off x="0" y="0"/>
              <a:ext cx="626473" cy="341037"/>
            </a:xfrm>
            <a:custGeom>
              <a:avLst/>
              <a:gdLst/>
              <a:ahLst/>
              <a:cxnLst/>
              <a:rect l="l" t="t" r="r" b="b"/>
              <a:pathLst>
                <a:path w="626473" h="341037">
                  <a:moveTo>
                    <a:pt x="39045" y="0"/>
                  </a:moveTo>
                  <a:lnTo>
                    <a:pt x="587428" y="0"/>
                  </a:lnTo>
                  <a:cubicBezTo>
                    <a:pt x="608992" y="0"/>
                    <a:pt x="626473" y="17481"/>
                    <a:pt x="626473" y="39045"/>
                  </a:cubicBezTo>
                  <a:lnTo>
                    <a:pt x="626473" y="301992"/>
                  </a:lnTo>
                  <a:cubicBezTo>
                    <a:pt x="626473" y="323556"/>
                    <a:pt x="608992" y="341037"/>
                    <a:pt x="587428" y="341037"/>
                  </a:cubicBezTo>
                  <a:lnTo>
                    <a:pt x="39045" y="341037"/>
                  </a:lnTo>
                  <a:cubicBezTo>
                    <a:pt x="17481" y="341037"/>
                    <a:pt x="0" y="323556"/>
                    <a:pt x="0" y="301992"/>
                  </a:cubicBezTo>
                  <a:lnTo>
                    <a:pt x="0" y="39045"/>
                  </a:lnTo>
                  <a:cubicBezTo>
                    <a:pt x="0" y="17481"/>
                    <a:pt x="17481" y="0"/>
                    <a:pt x="39045" y="0"/>
                  </a:cubicBezTo>
                  <a:close/>
                </a:path>
              </a:pathLst>
            </a:custGeom>
            <a:blipFill>
              <a:blip r:embed="rId2"/>
              <a:stretch>
                <a:fillRect l="-2093" r="-2093"/>
              </a:stretch>
            </a:blipFill>
            <a:ln w="19050" cap="rnd">
              <a:solidFill>
                <a:srgbClr val="000000"/>
              </a:solidFill>
              <a:prstDash val="solid"/>
              <a:round/>
            </a:ln>
          </p:spPr>
        </p:sp>
      </p:grpSp>
      <p:grpSp>
        <p:nvGrpSpPr>
          <p:cNvPr id="13" name="Group 13"/>
          <p:cNvGrpSpPr/>
          <p:nvPr/>
        </p:nvGrpSpPr>
        <p:grpSpPr>
          <a:xfrm>
            <a:off x="5262688" y="3469381"/>
            <a:ext cx="12235112" cy="1593272"/>
            <a:chOff x="0" y="0"/>
            <a:chExt cx="3222416" cy="419627"/>
          </a:xfrm>
        </p:grpSpPr>
        <p:sp>
          <p:nvSpPr>
            <p:cNvPr id="14" name="Freeform 14"/>
            <p:cNvSpPr/>
            <p:nvPr/>
          </p:nvSpPr>
          <p:spPr>
            <a:xfrm>
              <a:off x="0" y="0"/>
              <a:ext cx="3222416" cy="419627"/>
            </a:xfrm>
            <a:custGeom>
              <a:avLst/>
              <a:gdLst/>
              <a:ahLst/>
              <a:cxnLst/>
              <a:rect l="l" t="t" r="r" b="b"/>
              <a:pathLst>
                <a:path w="3222416" h="419627">
                  <a:moveTo>
                    <a:pt x="32271" y="0"/>
                  </a:moveTo>
                  <a:lnTo>
                    <a:pt x="3190146" y="0"/>
                  </a:lnTo>
                  <a:cubicBezTo>
                    <a:pt x="3207968" y="0"/>
                    <a:pt x="3222416" y="14448"/>
                    <a:pt x="3222416" y="32271"/>
                  </a:cubicBezTo>
                  <a:lnTo>
                    <a:pt x="3222416" y="387356"/>
                  </a:lnTo>
                  <a:cubicBezTo>
                    <a:pt x="3222416" y="405179"/>
                    <a:pt x="3207968" y="419627"/>
                    <a:pt x="3190146" y="419627"/>
                  </a:cubicBezTo>
                  <a:lnTo>
                    <a:pt x="32271" y="419627"/>
                  </a:lnTo>
                  <a:cubicBezTo>
                    <a:pt x="14448" y="419627"/>
                    <a:pt x="0" y="405179"/>
                    <a:pt x="0" y="387356"/>
                  </a:cubicBezTo>
                  <a:lnTo>
                    <a:pt x="0" y="32271"/>
                  </a:lnTo>
                  <a:cubicBezTo>
                    <a:pt x="0" y="14448"/>
                    <a:pt x="14448" y="0"/>
                    <a:pt x="32271" y="0"/>
                  </a:cubicBezTo>
                  <a:close/>
                </a:path>
              </a:pathLst>
            </a:custGeom>
            <a:solidFill>
              <a:srgbClr val="B5FDFF"/>
            </a:solidFill>
          </p:spPr>
        </p:sp>
        <p:sp>
          <p:nvSpPr>
            <p:cNvPr id="15" name="TextBox 15"/>
            <p:cNvSpPr txBox="1"/>
            <p:nvPr/>
          </p:nvSpPr>
          <p:spPr>
            <a:xfrm>
              <a:off x="0" y="-38100"/>
              <a:ext cx="3222416" cy="457727"/>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51436" y="5730587"/>
            <a:ext cx="17460410" cy="2953930"/>
            <a:chOff x="0" y="0"/>
            <a:chExt cx="4598627" cy="777990"/>
          </a:xfrm>
        </p:grpSpPr>
        <p:sp>
          <p:nvSpPr>
            <p:cNvPr id="17" name="Freeform 17"/>
            <p:cNvSpPr/>
            <p:nvPr/>
          </p:nvSpPr>
          <p:spPr>
            <a:xfrm>
              <a:off x="0" y="0"/>
              <a:ext cx="4598627" cy="777990"/>
            </a:xfrm>
            <a:custGeom>
              <a:avLst/>
              <a:gdLst/>
              <a:ahLst/>
              <a:cxnLst/>
              <a:rect l="l" t="t" r="r" b="b"/>
              <a:pathLst>
                <a:path w="4598627" h="777990">
                  <a:moveTo>
                    <a:pt x="22613" y="0"/>
                  </a:moveTo>
                  <a:lnTo>
                    <a:pt x="4576013" y="0"/>
                  </a:lnTo>
                  <a:cubicBezTo>
                    <a:pt x="4588502" y="0"/>
                    <a:pt x="4598627" y="10124"/>
                    <a:pt x="4598627" y="22613"/>
                  </a:cubicBezTo>
                  <a:lnTo>
                    <a:pt x="4598627" y="755377"/>
                  </a:lnTo>
                  <a:cubicBezTo>
                    <a:pt x="4598627" y="761374"/>
                    <a:pt x="4596244" y="767126"/>
                    <a:pt x="4592003" y="771367"/>
                  </a:cubicBezTo>
                  <a:cubicBezTo>
                    <a:pt x="4587763" y="775607"/>
                    <a:pt x="4582011" y="777990"/>
                    <a:pt x="4576013" y="777990"/>
                  </a:cubicBezTo>
                  <a:lnTo>
                    <a:pt x="22613" y="777990"/>
                  </a:lnTo>
                  <a:cubicBezTo>
                    <a:pt x="16616" y="777990"/>
                    <a:pt x="10864" y="775607"/>
                    <a:pt x="6623" y="771367"/>
                  </a:cubicBezTo>
                  <a:cubicBezTo>
                    <a:pt x="2382" y="767126"/>
                    <a:pt x="0" y="761374"/>
                    <a:pt x="0" y="755377"/>
                  </a:cubicBezTo>
                  <a:lnTo>
                    <a:pt x="0" y="22613"/>
                  </a:lnTo>
                  <a:cubicBezTo>
                    <a:pt x="0" y="16616"/>
                    <a:pt x="2382" y="10864"/>
                    <a:pt x="6623" y="6623"/>
                  </a:cubicBezTo>
                  <a:cubicBezTo>
                    <a:pt x="10864" y="2382"/>
                    <a:pt x="16616" y="0"/>
                    <a:pt x="22613" y="0"/>
                  </a:cubicBezTo>
                  <a:close/>
                </a:path>
              </a:pathLst>
            </a:custGeom>
            <a:solidFill>
              <a:srgbClr val="51FAFF"/>
            </a:solidFill>
          </p:spPr>
        </p:sp>
        <p:sp>
          <p:nvSpPr>
            <p:cNvPr id="18" name="TextBox 18"/>
            <p:cNvSpPr txBox="1"/>
            <p:nvPr/>
          </p:nvSpPr>
          <p:spPr>
            <a:xfrm>
              <a:off x="0" y="-38100"/>
              <a:ext cx="4598627" cy="81609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5262688" y="6010206"/>
            <a:ext cx="6154450" cy="718971"/>
            <a:chOff x="0" y="0"/>
            <a:chExt cx="1620925" cy="189359"/>
          </a:xfrm>
        </p:grpSpPr>
        <p:sp>
          <p:nvSpPr>
            <p:cNvPr id="20" name="Freeform 20"/>
            <p:cNvSpPr/>
            <p:nvPr/>
          </p:nvSpPr>
          <p:spPr>
            <a:xfrm>
              <a:off x="0" y="0"/>
              <a:ext cx="1620925" cy="189359"/>
            </a:xfrm>
            <a:custGeom>
              <a:avLst/>
              <a:gdLst/>
              <a:ahLst/>
              <a:cxnLst/>
              <a:rect l="l" t="t" r="r" b="b"/>
              <a:pathLst>
                <a:path w="1620925" h="189359">
                  <a:moveTo>
                    <a:pt x="64155" y="0"/>
                  </a:moveTo>
                  <a:lnTo>
                    <a:pt x="1556770" y="0"/>
                  </a:lnTo>
                  <a:cubicBezTo>
                    <a:pt x="1592202" y="0"/>
                    <a:pt x="1620925" y="28723"/>
                    <a:pt x="1620925" y="64155"/>
                  </a:cubicBezTo>
                  <a:lnTo>
                    <a:pt x="1620925" y="125204"/>
                  </a:lnTo>
                  <a:cubicBezTo>
                    <a:pt x="1620925" y="142219"/>
                    <a:pt x="1614166" y="158537"/>
                    <a:pt x="1602135" y="170568"/>
                  </a:cubicBezTo>
                  <a:cubicBezTo>
                    <a:pt x="1590103" y="182599"/>
                    <a:pt x="1573785" y="189359"/>
                    <a:pt x="1556770" y="189359"/>
                  </a:cubicBezTo>
                  <a:lnTo>
                    <a:pt x="64155" y="189359"/>
                  </a:lnTo>
                  <a:cubicBezTo>
                    <a:pt x="47140" y="189359"/>
                    <a:pt x="30822" y="182599"/>
                    <a:pt x="18791" y="170568"/>
                  </a:cubicBezTo>
                  <a:cubicBezTo>
                    <a:pt x="6759" y="158537"/>
                    <a:pt x="0" y="142219"/>
                    <a:pt x="0" y="125204"/>
                  </a:cubicBezTo>
                  <a:lnTo>
                    <a:pt x="0" y="64155"/>
                  </a:lnTo>
                  <a:cubicBezTo>
                    <a:pt x="0" y="47140"/>
                    <a:pt x="6759" y="30822"/>
                    <a:pt x="18791" y="18791"/>
                  </a:cubicBezTo>
                  <a:cubicBezTo>
                    <a:pt x="30822" y="6759"/>
                    <a:pt x="47140" y="0"/>
                    <a:pt x="64155" y="0"/>
                  </a:cubicBezTo>
                  <a:close/>
                </a:path>
              </a:pathLst>
            </a:custGeom>
            <a:solidFill>
              <a:srgbClr val="B5FDFF"/>
            </a:solidFill>
          </p:spPr>
          <p:txBody>
            <a:bodyPr tIns="365760"/>
            <a:lstStyle/>
            <a:p>
              <a:endParaRPr lang="en-US"/>
            </a:p>
          </p:txBody>
        </p:sp>
        <p:sp>
          <p:nvSpPr>
            <p:cNvPr id="21" name="TextBox 21"/>
            <p:cNvSpPr txBox="1"/>
            <p:nvPr/>
          </p:nvSpPr>
          <p:spPr>
            <a:xfrm>
              <a:off x="0" y="-66675"/>
              <a:ext cx="1620925" cy="256034"/>
            </a:xfrm>
            <a:prstGeom prst="rect">
              <a:avLst/>
            </a:prstGeom>
          </p:spPr>
          <p:txBody>
            <a:bodyPr lIns="50800" tIns="365760" rIns="50800" bIns="50800" rtlCol="0" anchor="ctr"/>
            <a:lstStyle/>
            <a:p>
              <a:pPr algn="ctr">
                <a:lnSpc>
                  <a:spcPts val="3639"/>
                </a:lnSpc>
              </a:pPr>
              <a:r>
                <a:rPr lang="en-US" sz="2599">
                  <a:solidFill>
                    <a:srgbClr val="000000"/>
                  </a:solidFill>
                  <a:latin typeface="Poppins"/>
                </a:rPr>
                <a:t>Switches</a:t>
              </a:r>
            </a:p>
          </p:txBody>
        </p:sp>
      </p:grpSp>
      <p:grpSp>
        <p:nvGrpSpPr>
          <p:cNvPr id="22" name="Group 22"/>
          <p:cNvGrpSpPr/>
          <p:nvPr/>
        </p:nvGrpSpPr>
        <p:grpSpPr>
          <a:xfrm>
            <a:off x="486780" y="6010206"/>
            <a:ext cx="4560503" cy="2482628"/>
            <a:chOff x="0" y="0"/>
            <a:chExt cx="626473" cy="341037"/>
          </a:xfrm>
        </p:grpSpPr>
        <p:sp>
          <p:nvSpPr>
            <p:cNvPr id="23" name="Freeform 23"/>
            <p:cNvSpPr/>
            <p:nvPr/>
          </p:nvSpPr>
          <p:spPr>
            <a:xfrm>
              <a:off x="0" y="0"/>
              <a:ext cx="626473" cy="341037"/>
            </a:xfrm>
            <a:custGeom>
              <a:avLst/>
              <a:gdLst/>
              <a:ahLst/>
              <a:cxnLst/>
              <a:rect l="l" t="t" r="r" b="b"/>
              <a:pathLst>
                <a:path w="626473" h="341037">
                  <a:moveTo>
                    <a:pt x="39045" y="0"/>
                  </a:moveTo>
                  <a:lnTo>
                    <a:pt x="587428" y="0"/>
                  </a:lnTo>
                  <a:cubicBezTo>
                    <a:pt x="608992" y="0"/>
                    <a:pt x="626473" y="17481"/>
                    <a:pt x="626473" y="39045"/>
                  </a:cubicBezTo>
                  <a:lnTo>
                    <a:pt x="626473" y="301992"/>
                  </a:lnTo>
                  <a:cubicBezTo>
                    <a:pt x="626473" y="323556"/>
                    <a:pt x="608992" y="341037"/>
                    <a:pt x="587428" y="341037"/>
                  </a:cubicBezTo>
                  <a:lnTo>
                    <a:pt x="39045" y="341037"/>
                  </a:lnTo>
                  <a:cubicBezTo>
                    <a:pt x="17481" y="341037"/>
                    <a:pt x="0" y="323556"/>
                    <a:pt x="0" y="301992"/>
                  </a:cubicBezTo>
                  <a:lnTo>
                    <a:pt x="0" y="39045"/>
                  </a:lnTo>
                  <a:cubicBezTo>
                    <a:pt x="0" y="17481"/>
                    <a:pt x="17481" y="0"/>
                    <a:pt x="39045" y="0"/>
                  </a:cubicBezTo>
                  <a:close/>
                </a:path>
              </a:pathLst>
            </a:custGeom>
            <a:blipFill>
              <a:blip r:embed="rId3"/>
              <a:stretch>
                <a:fillRect l="-1763" r="-1763"/>
              </a:stretch>
            </a:blipFill>
            <a:ln w="19050" cap="rnd">
              <a:solidFill>
                <a:srgbClr val="000000"/>
              </a:solidFill>
              <a:prstDash val="solid"/>
              <a:round/>
            </a:ln>
          </p:spPr>
        </p:sp>
      </p:grpSp>
      <p:grpSp>
        <p:nvGrpSpPr>
          <p:cNvPr id="24" name="Group 24"/>
          <p:cNvGrpSpPr/>
          <p:nvPr/>
        </p:nvGrpSpPr>
        <p:grpSpPr>
          <a:xfrm>
            <a:off x="5262688" y="6899562"/>
            <a:ext cx="12235112" cy="1593272"/>
            <a:chOff x="0" y="0"/>
            <a:chExt cx="3222416" cy="419627"/>
          </a:xfrm>
        </p:grpSpPr>
        <p:sp>
          <p:nvSpPr>
            <p:cNvPr id="25" name="Freeform 25"/>
            <p:cNvSpPr/>
            <p:nvPr/>
          </p:nvSpPr>
          <p:spPr>
            <a:xfrm>
              <a:off x="0" y="0"/>
              <a:ext cx="3222416" cy="419627"/>
            </a:xfrm>
            <a:custGeom>
              <a:avLst/>
              <a:gdLst/>
              <a:ahLst/>
              <a:cxnLst/>
              <a:rect l="l" t="t" r="r" b="b"/>
              <a:pathLst>
                <a:path w="3222416" h="419627">
                  <a:moveTo>
                    <a:pt x="32271" y="0"/>
                  </a:moveTo>
                  <a:lnTo>
                    <a:pt x="3190146" y="0"/>
                  </a:lnTo>
                  <a:cubicBezTo>
                    <a:pt x="3207968" y="0"/>
                    <a:pt x="3222416" y="14448"/>
                    <a:pt x="3222416" y="32271"/>
                  </a:cubicBezTo>
                  <a:lnTo>
                    <a:pt x="3222416" y="387356"/>
                  </a:lnTo>
                  <a:cubicBezTo>
                    <a:pt x="3222416" y="405179"/>
                    <a:pt x="3207968" y="419627"/>
                    <a:pt x="3190146" y="419627"/>
                  </a:cubicBezTo>
                  <a:lnTo>
                    <a:pt x="32271" y="419627"/>
                  </a:lnTo>
                  <a:cubicBezTo>
                    <a:pt x="14448" y="419627"/>
                    <a:pt x="0" y="405179"/>
                    <a:pt x="0" y="387356"/>
                  </a:cubicBezTo>
                  <a:lnTo>
                    <a:pt x="0" y="32271"/>
                  </a:lnTo>
                  <a:cubicBezTo>
                    <a:pt x="0" y="14448"/>
                    <a:pt x="14448" y="0"/>
                    <a:pt x="32271" y="0"/>
                  </a:cubicBezTo>
                  <a:close/>
                </a:path>
              </a:pathLst>
            </a:custGeom>
            <a:solidFill>
              <a:srgbClr val="B5FDFF"/>
            </a:solidFill>
          </p:spPr>
        </p:sp>
        <p:sp>
          <p:nvSpPr>
            <p:cNvPr id="26" name="TextBox 26"/>
            <p:cNvSpPr txBox="1"/>
            <p:nvPr/>
          </p:nvSpPr>
          <p:spPr>
            <a:xfrm>
              <a:off x="0" y="-38100"/>
              <a:ext cx="3222416" cy="457727"/>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5475799" y="3839297"/>
            <a:ext cx="11808890" cy="815340"/>
          </a:xfrm>
          <a:prstGeom prst="rect">
            <a:avLst/>
          </a:prstGeom>
        </p:spPr>
        <p:txBody>
          <a:bodyPr lIns="0" tIns="0" rIns="0" bIns="0" rtlCol="0" anchor="t">
            <a:spAutoFit/>
          </a:bodyPr>
          <a:lstStyle/>
          <a:p>
            <a:pPr algn="just">
              <a:lnSpc>
                <a:spcPts val="3359"/>
              </a:lnSpc>
            </a:pPr>
            <a:r>
              <a:rPr lang="en-US" sz="2400">
                <a:solidFill>
                  <a:srgbClr val="000000"/>
                </a:solidFill>
                <a:latin typeface="Canva Sans"/>
              </a:rPr>
              <a:t>These are physical devices that allow computers to connect to a network. NICs facilitate the transmission and reception of data between devices.</a:t>
            </a:r>
          </a:p>
        </p:txBody>
      </p:sp>
      <p:sp>
        <p:nvSpPr>
          <p:cNvPr id="28" name="TextBox 28"/>
          <p:cNvSpPr txBox="1"/>
          <p:nvPr/>
        </p:nvSpPr>
        <p:spPr>
          <a:xfrm>
            <a:off x="5475799" y="7059928"/>
            <a:ext cx="11808890" cy="1234440"/>
          </a:xfrm>
          <a:prstGeom prst="rect">
            <a:avLst/>
          </a:prstGeom>
        </p:spPr>
        <p:txBody>
          <a:bodyPr lIns="0" tIns="0" rIns="0" bIns="0" rtlCol="0" anchor="t">
            <a:spAutoFit/>
          </a:bodyPr>
          <a:lstStyle/>
          <a:p>
            <a:pPr algn="just">
              <a:lnSpc>
                <a:spcPts val="3359"/>
              </a:lnSpc>
            </a:pPr>
            <a:r>
              <a:rPr lang="en-US" sz="2400">
                <a:solidFill>
                  <a:srgbClr val="000000"/>
                </a:solidFill>
                <a:latin typeface="Canva Sans"/>
              </a:rPr>
              <a:t>Acting as intermediaries, switches facilitate communication within a network by directing data packets to their intended destinations. They operate at the data link layer of the OSI model.</a:t>
            </a:r>
          </a:p>
        </p:txBody>
      </p:sp>
    </p:spTree>
  </p:cSld>
  <p:clrMapOvr>
    <a:masterClrMapping/>
  </p:clrMapOvr>
  <p:transition spd="slow">
    <p:cover dir="d"/>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413795" y="314875"/>
            <a:ext cx="17460410" cy="2953930"/>
            <a:chOff x="0" y="0"/>
            <a:chExt cx="4598627" cy="777990"/>
          </a:xfrm>
        </p:grpSpPr>
        <p:sp>
          <p:nvSpPr>
            <p:cNvPr id="3" name="Freeform 3"/>
            <p:cNvSpPr/>
            <p:nvPr/>
          </p:nvSpPr>
          <p:spPr>
            <a:xfrm>
              <a:off x="0" y="0"/>
              <a:ext cx="4598627" cy="777990"/>
            </a:xfrm>
            <a:custGeom>
              <a:avLst/>
              <a:gdLst/>
              <a:ahLst/>
              <a:cxnLst/>
              <a:rect l="l" t="t" r="r" b="b"/>
              <a:pathLst>
                <a:path w="4598627" h="777990">
                  <a:moveTo>
                    <a:pt x="22613" y="0"/>
                  </a:moveTo>
                  <a:lnTo>
                    <a:pt x="4576013" y="0"/>
                  </a:lnTo>
                  <a:cubicBezTo>
                    <a:pt x="4588502" y="0"/>
                    <a:pt x="4598627" y="10124"/>
                    <a:pt x="4598627" y="22613"/>
                  </a:cubicBezTo>
                  <a:lnTo>
                    <a:pt x="4598627" y="755377"/>
                  </a:lnTo>
                  <a:cubicBezTo>
                    <a:pt x="4598627" y="761374"/>
                    <a:pt x="4596244" y="767126"/>
                    <a:pt x="4592003" y="771367"/>
                  </a:cubicBezTo>
                  <a:cubicBezTo>
                    <a:pt x="4587763" y="775607"/>
                    <a:pt x="4582011" y="777990"/>
                    <a:pt x="4576013" y="777990"/>
                  </a:cubicBezTo>
                  <a:lnTo>
                    <a:pt x="22613" y="777990"/>
                  </a:lnTo>
                  <a:cubicBezTo>
                    <a:pt x="16616" y="777990"/>
                    <a:pt x="10864" y="775607"/>
                    <a:pt x="6623" y="771367"/>
                  </a:cubicBezTo>
                  <a:cubicBezTo>
                    <a:pt x="2382" y="767126"/>
                    <a:pt x="0" y="761374"/>
                    <a:pt x="0" y="755377"/>
                  </a:cubicBezTo>
                  <a:lnTo>
                    <a:pt x="0" y="22613"/>
                  </a:lnTo>
                  <a:cubicBezTo>
                    <a:pt x="0" y="16616"/>
                    <a:pt x="2382" y="10864"/>
                    <a:pt x="6623" y="6623"/>
                  </a:cubicBezTo>
                  <a:cubicBezTo>
                    <a:pt x="10864" y="2382"/>
                    <a:pt x="16616" y="0"/>
                    <a:pt x="22613" y="0"/>
                  </a:cubicBezTo>
                  <a:close/>
                </a:path>
              </a:pathLst>
            </a:custGeom>
            <a:solidFill>
              <a:srgbClr val="51FAFF"/>
            </a:solidFill>
          </p:spPr>
        </p:sp>
        <p:sp>
          <p:nvSpPr>
            <p:cNvPr id="4" name="TextBox 4"/>
            <p:cNvSpPr txBox="1"/>
            <p:nvPr/>
          </p:nvSpPr>
          <p:spPr>
            <a:xfrm>
              <a:off x="0" y="-38100"/>
              <a:ext cx="4598627" cy="81609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25046" y="594495"/>
            <a:ext cx="6154450" cy="718971"/>
            <a:chOff x="0" y="0"/>
            <a:chExt cx="1620925" cy="189359"/>
          </a:xfrm>
        </p:grpSpPr>
        <p:sp>
          <p:nvSpPr>
            <p:cNvPr id="6" name="Freeform 6"/>
            <p:cNvSpPr/>
            <p:nvPr/>
          </p:nvSpPr>
          <p:spPr>
            <a:xfrm>
              <a:off x="0" y="0"/>
              <a:ext cx="1620925" cy="189359"/>
            </a:xfrm>
            <a:custGeom>
              <a:avLst/>
              <a:gdLst/>
              <a:ahLst/>
              <a:cxnLst/>
              <a:rect l="l" t="t" r="r" b="b"/>
              <a:pathLst>
                <a:path w="1620925" h="189359">
                  <a:moveTo>
                    <a:pt x="64155" y="0"/>
                  </a:moveTo>
                  <a:lnTo>
                    <a:pt x="1556770" y="0"/>
                  </a:lnTo>
                  <a:cubicBezTo>
                    <a:pt x="1592202" y="0"/>
                    <a:pt x="1620925" y="28723"/>
                    <a:pt x="1620925" y="64155"/>
                  </a:cubicBezTo>
                  <a:lnTo>
                    <a:pt x="1620925" y="125204"/>
                  </a:lnTo>
                  <a:cubicBezTo>
                    <a:pt x="1620925" y="142219"/>
                    <a:pt x="1614166" y="158537"/>
                    <a:pt x="1602135" y="170568"/>
                  </a:cubicBezTo>
                  <a:cubicBezTo>
                    <a:pt x="1590103" y="182599"/>
                    <a:pt x="1573785" y="189359"/>
                    <a:pt x="1556770" y="189359"/>
                  </a:cubicBezTo>
                  <a:lnTo>
                    <a:pt x="64155" y="189359"/>
                  </a:lnTo>
                  <a:cubicBezTo>
                    <a:pt x="47140" y="189359"/>
                    <a:pt x="30822" y="182599"/>
                    <a:pt x="18791" y="170568"/>
                  </a:cubicBezTo>
                  <a:cubicBezTo>
                    <a:pt x="6759" y="158537"/>
                    <a:pt x="0" y="142219"/>
                    <a:pt x="0" y="125204"/>
                  </a:cubicBezTo>
                  <a:lnTo>
                    <a:pt x="0" y="64155"/>
                  </a:lnTo>
                  <a:cubicBezTo>
                    <a:pt x="0" y="47140"/>
                    <a:pt x="6759" y="30822"/>
                    <a:pt x="18791" y="18791"/>
                  </a:cubicBezTo>
                  <a:cubicBezTo>
                    <a:pt x="30822" y="6759"/>
                    <a:pt x="47140" y="0"/>
                    <a:pt x="64155" y="0"/>
                  </a:cubicBezTo>
                  <a:close/>
                </a:path>
              </a:pathLst>
            </a:custGeom>
            <a:solidFill>
              <a:srgbClr val="B5FDFF"/>
            </a:solidFill>
          </p:spPr>
          <p:txBody>
            <a:bodyPr tIns="365760"/>
            <a:lstStyle/>
            <a:p>
              <a:endParaRPr lang="en-US"/>
            </a:p>
          </p:txBody>
        </p:sp>
        <p:sp>
          <p:nvSpPr>
            <p:cNvPr id="7" name="TextBox 7"/>
            <p:cNvSpPr txBox="1"/>
            <p:nvPr/>
          </p:nvSpPr>
          <p:spPr>
            <a:xfrm>
              <a:off x="0" y="-66675"/>
              <a:ext cx="1620925" cy="256034"/>
            </a:xfrm>
            <a:prstGeom prst="rect">
              <a:avLst/>
            </a:prstGeom>
          </p:spPr>
          <p:txBody>
            <a:bodyPr lIns="50800" tIns="274320" rIns="50800" bIns="50800" rtlCol="0" anchor="ctr"/>
            <a:lstStyle/>
            <a:p>
              <a:pPr algn="ctr">
                <a:lnSpc>
                  <a:spcPts val="3639"/>
                </a:lnSpc>
              </a:pPr>
              <a:r>
                <a:rPr lang="en-US" sz="2599" dirty="0">
                  <a:solidFill>
                    <a:srgbClr val="000000"/>
                  </a:solidFill>
                  <a:latin typeface="Poppins"/>
                </a:rPr>
                <a:t>Routers</a:t>
              </a:r>
            </a:p>
          </p:txBody>
        </p:sp>
      </p:grpSp>
      <p:grpSp>
        <p:nvGrpSpPr>
          <p:cNvPr id="8" name="Group 8"/>
          <p:cNvGrpSpPr/>
          <p:nvPr/>
        </p:nvGrpSpPr>
        <p:grpSpPr>
          <a:xfrm>
            <a:off x="649139" y="594495"/>
            <a:ext cx="4560503" cy="2482628"/>
            <a:chOff x="0" y="0"/>
            <a:chExt cx="626473" cy="341037"/>
          </a:xfrm>
        </p:grpSpPr>
        <p:sp>
          <p:nvSpPr>
            <p:cNvPr id="9" name="Freeform 9"/>
            <p:cNvSpPr/>
            <p:nvPr/>
          </p:nvSpPr>
          <p:spPr>
            <a:xfrm>
              <a:off x="0" y="0"/>
              <a:ext cx="626473" cy="341037"/>
            </a:xfrm>
            <a:custGeom>
              <a:avLst/>
              <a:gdLst/>
              <a:ahLst/>
              <a:cxnLst/>
              <a:rect l="l" t="t" r="r" b="b"/>
              <a:pathLst>
                <a:path w="626473" h="341037">
                  <a:moveTo>
                    <a:pt x="39045" y="0"/>
                  </a:moveTo>
                  <a:lnTo>
                    <a:pt x="587428" y="0"/>
                  </a:lnTo>
                  <a:cubicBezTo>
                    <a:pt x="608992" y="0"/>
                    <a:pt x="626473" y="17481"/>
                    <a:pt x="626473" y="39045"/>
                  </a:cubicBezTo>
                  <a:lnTo>
                    <a:pt x="626473" y="301992"/>
                  </a:lnTo>
                  <a:cubicBezTo>
                    <a:pt x="626473" y="323556"/>
                    <a:pt x="608992" y="341037"/>
                    <a:pt x="587428" y="341037"/>
                  </a:cubicBezTo>
                  <a:lnTo>
                    <a:pt x="39045" y="341037"/>
                  </a:lnTo>
                  <a:cubicBezTo>
                    <a:pt x="17481" y="341037"/>
                    <a:pt x="0" y="323556"/>
                    <a:pt x="0" y="301992"/>
                  </a:cubicBezTo>
                  <a:lnTo>
                    <a:pt x="0" y="39045"/>
                  </a:lnTo>
                  <a:cubicBezTo>
                    <a:pt x="0" y="17481"/>
                    <a:pt x="17481" y="0"/>
                    <a:pt x="39045" y="0"/>
                  </a:cubicBezTo>
                  <a:close/>
                </a:path>
              </a:pathLst>
            </a:custGeom>
            <a:blipFill>
              <a:blip r:embed="rId2"/>
              <a:stretch>
                <a:fillRect t="-2484" b="-2484"/>
              </a:stretch>
            </a:blipFill>
            <a:ln w="19050" cap="rnd">
              <a:solidFill>
                <a:srgbClr val="000000"/>
              </a:solidFill>
              <a:prstDash val="solid"/>
              <a:round/>
            </a:ln>
          </p:spPr>
        </p:sp>
      </p:grpSp>
      <p:grpSp>
        <p:nvGrpSpPr>
          <p:cNvPr id="10" name="Group 10"/>
          <p:cNvGrpSpPr/>
          <p:nvPr/>
        </p:nvGrpSpPr>
        <p:grpSpPr>
          <a:xfrm>
            <a:off x="5425046" y="1489393"/>
            <a:ext cx="12235112" cy="1593272"/>
            <a:chOff x="0" y="0"/>
            <a:chExt cx="3222416" cy="419627"/>
          </a:xfrm>
        </p:grpSpPr>
        <p:sp>
          <p:nvSpPr>
            <p:cNvPr id="11" name="Freeform 11"/>
            <p:cNvSpPr/>
            <p:nvPr/>
          </p:nvSpPr>
          <p:spPr>
            <a:xfrm>
              <a:off x="0" y="0"/>
              <a:ext cx="3222416" cy="419627"/>
            </a:xfrm>
            <a:custGeom>
              <a:avLst/>
              <a:gdLst/>
              <a:ahLst/>
              <a:cxnLst/>
              <a:rect l="l" t="t" r="r" b="b"/>
              <a:pathLst>
                <a:path w="3222416" h="419627">
                  <a:moveTo>
                    <a:pt x="32271" y="0"/>
                  </a:moveTo>
                  <a:lnTo>
                    <a:pt x="3190146" y="0"/>
                  </a:lnTo>
                  <a:cubicBezTo>
                    <a:pt x="3207968" y="0"/>
                    <a:pt x="3222416" y="14448"/>
                    <a:pt x="3222416" y="32271"/>
                  </a:cubicBezTo>
                  <a:lnTo>
                    <a:pt x="3222416" y="387356"/>
                  </a:lnTo>
                  <a:cubicBezTo>
                    <a:pt x="3222416" y="405179"/>
                    <a:pt x="3207968" y="419627"/>
                    <a:pt x="3190146" y="419627"/>
                  </a:cubicBezTo>
                  <a:lnTo>
                    <a:pt x="32271" y="419627"/>
                  </a:lnTo>
                  <a:cubicBezTo>
                    <a:pt x="14448" y="419627"/>
                    <a:pt x="0" y="405179"/>
                    <a:pt x="0" y="387356"/>
                  </a:cubicBezTo>
                  <a:lnTo>
                    <a:pt x="0" y="32271"/>
                  </a:lnTo>
                  <a:cubicBezTo>
                    <a:pt x="0" y="14448"/>
                    <a:pt x="14448" y="0"/>
                    <a:pt x="32271" y="0"/>
                  </a:cubicBezTo>
                  <a:close/>
                </a:path>
              </a:pathLst>
            </a:custGeom>
            <a:solidFill>
              <a:srgbClr val="B5FDFF"/>
            </a:solidFill>
          </p:spPr>
        </p:sp>
        <p:sp>
          <p:nvSpPr>
            <p:cNvPr id="12" name="TextBox 12"/>
            <p:cNvSpPr txBox="1"/>
            <p:nvPr/>
          </p:nvSpPr>
          <p:spPr>
            <a:xfrm>
              <a:off x="0" y="-38100"/>
              <a:ext cx="3222416" cy="457727"/>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413795" y="3666535"/>
            <a:ext cx="17460410" cy="2953930"/>
            <a:chOff x="0" y="0"/>
            <a:chExt cx="4598627" cy="777990"/>
          </a:xfrm>
        </p:grpSpPr>
        <p:sp>
          <p:nvSpPr>
            <p:cNvPr id="14" name="Freeform 14"/>
            <p:cNvSpPr/>
            <p:nvPr/>
          </p:nvSpPr>
          <p:spPr>
            <a:xfrm>
              <a:off x="0" y="0"/>
              <a:ext cx="4598627" cy="777990"/>
            </a:xfrm>
            <a:custGeom>
              <a:avLst/>
              <a:gdLst/>
              <a:ahLst/>
              <a:cxnLst/>
              <a:rect l="l" t="t" r="r" b="b"/>
              <a:pathLst>
                <a:path w="4598627" h="777990">
                  <a:moveTo>
                    <a:pt x="22613" y="0"/>
                  </a:moveTo>
                  <a:lnTo>
                    <a:pt x="4576013" y="0"/>
                  </a:lnTo>
                  <a:cubicBezTo>
                    <a:pt x="4588502" y="0"/>
                    <a:pt x="4598627" y="10124"/>
                    <a:pt x="4598627" y="22613"/>
                  </a:cubicBezTo>
                  <a:lnTo>
                    <a:pt x="4598627" y="755377"/>
                  </a:lnTo>
                  <a:cubicBezTo>
                    <a:pt x="4598627" y="761374"/>
                    <a:pt x="4596244" y="767126"/>
                    <a:pt x="4592003" y="771367"/>
                  </a:cubicBezTo>
                  <a:cubicBezTo>
                    <a:pt x="4587763" y="775607"/>
                    <a:pt x="4582011" y="777990"/>
                    <a:pt x="4576013" y="777990"/>
                  </a:cubicBezTo>
                  <a:lnTo>
                    <a:pt x="22613" y="777990"/>
                  </a:lnTo>
                  <a:cubicBezTo>
                    <a:pt x="16616" y="777990"/>
                    <a:pt x="10864" y="775607"/>
                    <a:pt x="6623" y="771367"/>
                  </a:cubicBezTo>
                  <a:cubicBezTo>
                    <a:pt x="2382" y="767126"/>
                    <a:pt x="0" y="761374"/>
                    <a:pt x="0" y="755377"/>
                  </a:cubicBezTo>
                  <a:lnTo>
                    <a:pt x="0" y="22613"/>
                  </a:lnTo>
                  <a:cubicBezTo>
                    <a:pt x="0" y="16616"/>
                    <a:pt x="2382" y="10864"/>
                    <a:pt x="6623" y="6623"/>
                  </a:cubicBezTo>
                  <a:cubicBezTo>
                    <a:pt x="10864" y="2382"/>
                    <a:pt x="16616" y="0"/>
                    <a:pt x="22613" y="0"/>
                  </a:cubicBezTo>
                  <a:close/>
                </a:path>
              </a:pathLst>
            </a:custGeom>
            <a:solidFill>
              <a:srgbClr val="51FAFF"/>
            </a:solidFill>
          </p:spPr>
        </p:sp>
        <p:sp>
          <p:nvSpPr>
            <p:cNvPr id="15" name="TextBox 15"/>
            <p:cNvSpPr txBox="1"/>
            <p:nvPr/>
          </p:nvSpPr>
          <p:spPr>
            <a:xfrm>
              <a:off x="0" y="-38100"/>
              <a:ext cx="4598627" cy="81609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5425046" y="3946154"/>
            <a:ext cx="6154450" cy="718971"/>
            <a:chOff x="0" y="0"/>
            <a:chExt cx="1620925" cy="189359"/>
          </a:xfrm>
        </p:grpSpPr>
        <p:sp>
          <p:nvSpPr>
            <p:cNvPr id="17" name="Freeform 17"/>
            <p:cNvSpPr/>
            <p:nvPr/>
          </p:nvSpPr>
          <p:spPr>
            <a:xfrm>
              <a:off x="0" y="0"/>
              <a:ext cx="1620925" cy="189359"/>
            </a:xfrm>
            <a:custGeom>
              <a:avLst/>
              <a:gdLst/>
              <a:ahLst/>
              <a:cxnLst/>
              <a:rect l="l" t="t" r="r" b="b"/>
              <a:pathLst>
                <a:path w="1620925" h="189359">
                  <a:moveTo>
                    <a:pt x="64155" y="0"/>
                  </a:moveTo>
                  <a:lnTo>
                    <a:pt x="1556770" y="0"/>
                  </a:lnTo>
                  <a:cubicBezTo>
                    <a:pt x="1592202" y="0"/>
                    <a:pt x="1620925" y="28723"/>
                    <a:pt x="1620925" y="64155"/>
                  </a:cubicBezTo>
                  <a:lnTo>
                    <a:pt x="1620925" y="125204"/>
                  </a:lnTo>
                  <a:cubicBezTo>
                    <a:pt x="1620925" y="142219"/>
                    <a:pt x="1614166" y="158537"/>
                    <a:pt x="1602135" y="170568"/>
                  </a:cubicBezTo>
                  <a:cubicBezTo>
                    <a:pt x="1590103" y="182599"/>
                    <a:pt x="1573785" y="189359"/>
                    <a:pt x="1556770" y="189359"/>
                  </a:cubicBezTo>
                  <a:lnTo>
                    <a:pt x="64155" y="189359"/>
                  </a:lnTo>
                  <a:cubicBezTo>
                    <a:pt x="47140" y="189359"/>
                    <a:pt x="30822" y="182599"/>
                    <a:pt x="18791" y="170568"/>
                  </a:cubicBezTo>
                  <a:cubicBezTo>
                    <a:pt x="6759" y="158537"/>
                    <a:pt x="0" y="142219"/>
                    <a:pt x="0" y="125204"/>
                  </a:cubicBezTo>
                  <a:lnTo>
                    <a:pt x="0" y="64155"/>
                  </a:lnTo>
                  <a:cubicBezTo>
                    <a:pt x="0" y="47140"/>
                    <a:pt x="6759" y="30822"/>
                    <a:pt x="18791" y="18791"/>
                  </a:cubicBezTo>
                  <a:cubicBezTo>
                    <a:pt x="30822" y="6759"/>
                    <a:pt x="47140" y="0"/>
                    <a:pt x="64155" y="0"/>
                  </a:cubicBezTo>
                  <a:close/>
                </a:path>
              </a:pathLst>
            </a:custGeom>
            <a:solidFill>
              <a:srgbClr val="B5FDFF"/>
            </a:solidFill>
          </p:spPr>
          <p:txBody>
            <a:bodyPr tIns="274320"/>
            <a:lstStyle/>
            <a:p>
              <a:endParaRPr lang="en-US"/>
            </a:p>
          </p:txBody>
        </p:sp>
        <p:sp>
          <p:nvSpPr>
            <p:cNvPr id="18" name="TextBox 18"/>
            <p:cNvSpPr txBox="1"/>
            <p:nvPr/>
          </p:nvSpPr>
          <p:spPr>
            <a:xfrm>
              <a:off x="0" y="-66675"/>
              <a:ext cx="1620925" cy="256034"/>
            </a:xfrm>
            <a:prstGeom prst="rect">
              <a:avLst/>
            </a:prstGeom>
          </p:spPr>
          <p:txBody>
            <a:bodyPr lIns="50800" tIns="274320" rIns="50800" bIns="50800" rtlCol="0" anchor="ctr"/>
            <a:lstStyle/>
            <a:p>
              <a:pPr algn="ctr">
                <a:lnSpc>
                  <a:spcPts val="3639"/>
                </a:lnSpc>
              </a:pPr>
              <a:r>
                <a:rPr lang="en-US" sz="2599">
                  <a:solidFill>
                    <a:srgbClr val="000000"/>
                  </a:solidFill>
                  <a:latin typeface="Poppins"/>
                </a:rPr>
                <a:t>Modems</a:t>
              </a:r>
            </a:p>
          </p:txBody>
        </p:sp>
      </p:grpSp>
      <p:grpSp>
        <p:nvGrpSpPr>
          <p:cNvPr id="19" name="Group 19"/>
          <p:cNvGrpSpPr/>
          <p:nvPr/>
        </p:nvGrpSpPr>
        <p:grpSpPr>
          <a:xfrm>
            <a:off x="649139" y="3946154"/>
            <a:ext cx="4560503" cy="2482628"/>
            <a:chOff x="0" y="0"/>
            <a:chExt cx="626473" cy="341037"/>
          </a:xfrm>
        </p:grpSpPr>
        <p:sp>
          <p:nvSpPr>
            <p:cNvPr id="20" name="Freeform 20"/>
            <p:cNvSpPr/>
            <p:nvPr/>
          </p:nvSpPr>
          <p:spPr>
            <a:xfrm>
              <a:off x="0" y="0"/>
              <a:ext cx="626473" cy="341037"/>
            </a:xfrm>
            <a:custGeom>
              <a:avLst/>
              <a:gdLst/>
              <a:ahLst/>
              <a:cxnLst/>
              <a:rect l="l" t="t" r="r" b="b"/>
              <a:pathLst>
                <a:path w="626473" h="341037">
                  <a:moveTo>
                    <a:pt x="39045" y="0"/>
                  </a:moveTo>
                  <a:lnTo>
                    <a:pt x="587428" y="0"/>
                  </a:lnTo>
                  <a:cubicBezTo>
                    <a:pt x="608992" y="0"/>
                    <a:pt x="626473" y="17481"/>
                    <a:pt x="626473" y="39045"/>
                  </a:cubicBezTo>
                  <a:lnTo>
                    <a:pt x="626473" y="301992"/>
                  </a:lnTo>
                  <a:cubicBezTo>
                    <a:pt x="626473" y="323556"/>
                    <a:pt x="608992" y="341037"/>
                    <a:pt x="587428" y="341037"/>
                  </a:cubicBezTo>
                  <a:lnTo>
                    <a:pt x="39045" y="341037"/>
                  </a:lnTo>
                  <a:cubicBezTo>
                    <a:pt x="17481" y="341037"/>
                    <a:pt x="0" y="323556"/>
                    <a:pt x="0" y="301992"/>
                  </a:cubicBezTo>
                  <a:lnTo>
                    <a:pt x="0" y="39045"/>
                  </a:lnTo>
                  <a:cubicBezTo>
                    <a:pt x="0" y="17481"/>
                    <a:pt x="17481" y="0"/>
                    <a:pt x="39045" y="0"/>
                  </a:cubicBezTo>
                  <a:close/>
                </a:path>
              </a:pathLst>
            </a:custGeom>
            <a:blipFill>
              <a:blip r:embed="rId3"/>
              <a:stretch>
                <a:fillRect t="-5938" b="-16525"/>
              </a:stretch>
            </a:blipFill>
            <a:ln w="19050" cap="rnd">
              <a:solidFill>
                <a:srgbClr val="000000"/>
              </a:solidFill>
              <a:prstDash val="solid"/>
              <a:round/>
            </a:ln>
          </p:spPr>
        </p:sp>
      </p:grpSp>
      <p:grpSp>
        <p:nvGrpSpPr>
          <p:cNvPr id="21" name="Group 21"/>
          <p:cNvGrpSpPr/>
          <p:nvPr/>
        </p:nvGrpSpPr>
        <p:grpSpPr>
          <a:xfrm>
            <a:off x="5425046" y="4835510"/>
            <a:ext cx="12235112" cy="1593272"/>
            <a:chOff x="0" y="0"/>
            <a:chExt cx="3222416" cy="419627"/>
          </a:xfrm>
        </p:grpSpPr>
        <p:sp>
          <p:nvSpPr>
            <p:cNvPr id="22" name="Freeform 22"/>
            <p:cNvSpPr/>
            <p:nvPr/>
          </p:nvSpPr>
          <p:spPr>
            <a:xfrm>
              <a:off x="0" y="0"/>
              <a:ext cx="3222416" cy="419627"/>
            </a:xfrm>
            <a:custGeom>
              <a:avLst/>
              <a:gdLst/>
              <a:ahLst/>
              <a:cxnLst/>
              <a:rect l="l" t="t" r="r" b="b"/>
              <a:pathLst>
                <a:path w="3222416" h="419627">
                  <a:moveTo>
                    <a:pt x="32271" y="0"/>
                  </a:moveTo>
                  <a:lnTo>
                    <a:pt x="3190146" y="0"/>
                  </a:lnTo>
                  <a:cubicBezTo>
                    <a:pt x="3207968" y="0"/>
                    <a:pt x="3222416" y="14448"/>
                    <a:pt x="3222416" y="32271"/>
                  </a:cubicBezTo>
                  <a:lnTo>
                    <a:pt x="3222416" y="387356"/>
                  </a:lnTo>
                  <a:cubicBezTo>
                    <a:pt x="3222416" y="405179"/>
                    <a:pt x="3207968" y="419627"/>
                    <a:pt x="3190146" y="419627"/>
                  </a:cubicBezTo>
                  <a:lnTo>
                    <a:pt x="32271" y="419627"/>
                  </a:lnTo>
                  <a:cubicBezTo>
                    <a:pt x="14448" y="419627"/>
                    <a:pt x="0" y="405179"/>
                    <a:pt x="0" y="387356"/>
                  </a:cubicBezTo>
                  <a:lnTo>
                    <a:pt x="0" y="32271"/>
                  </a:lnTo>
                  <a:cubicBezTo>
                    <a:pt x="0" y="14448"/>
                    <a:pt x="14448" y="0"/>
                    <a:pt x="32271" y="0"/>
                  </a:cubicBezTo>
                  <a:close/>
                </a:path>
              </a:pathLst>
            </a:custGeom>
            <a:solidFill>
              <a:srgbClr val="B5FDFF"/>
            </a:solidFill>
          </p:spPr>
        </p:sp>
        <p:sp>
          <p:nvSpPr>
            <p:cNvPr id="23" name="TextBox 23"/>
            <p:cNvSpPr txBox="1"/>
            <p:nvPr/>
          </p:nvSpPr>
          <p:spPr>
            <a:xfrm>
              <a:off x="0" y="-38100"/>
              <a:ext cx="3222416" cy="45772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413795" y="7018194"/>
            <a:ext cx="17460410" cy="2953930"/>
            <a:chOff x="0" y="0"/>
            <a:chExt cx="4598627" cy="777990"/>
          </a:xfrm>
        </p:grpSpPr>
        <p:sp>
          <p:nvSpPr>
            <p:cNvPr id="25" name="Freeform 25"/>
            <p:cNvSpPr/>
            <p:nvPr/>
          </p:nvSpPr>
          <p:spPr>
            <a:xfrm>
              <a:off x="0" y="0"/>
              <a:ext cx="4598627" cy="777990"/>
            </a:xfrm>
            <a:custGeom>
              <a:avLst/>
              <a:gdLst/>
              <a:ahLst/>
              <a:cxnLst/>
              <a:rect l="l" t="t" r="r" b="b"/>
              <a:pathLst>
                <a:path w="4598627" h="777990">
                  <a:moveTo>
                    <a:pt x="22613" y="0"/>
                  </a:moveTo>
                  <a:lnTo>
                    <a:pt x="4576013" y="0"/>
                  </a:lnTo>
                  <a:cubicBezTo>
                    <a:pt x="4588502" y="0"/>
                    <a:pt x="4598627" y="10124"/>
                    <a:pt x="4598627" y="22613"/>
                  </a:cubicBezTo>
                  <a:lnTo>
                    <a:pt x="4598627" y="755377"/>
                  </a:lnTo>
                  <a:cubicBezTo>
                    <a:pt x="4598627" y="761374"/>
                    <a:pt x="4596244" y="767126"/>
                    <a:pt x="4592003" y="771367"/>
                  </a:cubicBezTo>
                  <a:cubicBezTo>
                    <a:pt x="4587763" y="775607"/>
                    <a:pt x="4582011" y="777990"/>
                    <a:pt x="4576013" y="777990"/>
                  </a:cubicBezTo>
                  <a:lnTo>
                    <a:pt x="22613" y="777990"/>
                  </a:lnTo>
                  <a:cubicBezTo>
                    <a:pt x="16616" y="777990"/>
                    <a:pt x="10864" y="775607"/>
                    <a:pt x="6623" y="771367"/>
                  </a:cubicBezTo>
                  <a:cubicBezTo>
                    <a:pt x="2382" y="767126"/>
                    <a:pt x="0" y="761374"/>
                    <a:pt x="0" y="755377"/>
                  </a:cubicBezTo>
                  <a:lnTo>
                    <a:pt x="0" y="22613"/>
                  </a:lnTo>
                  <a:cubicBezTo>
                    <a:pt x="0" y="16616"/>
                    <a:pt x="2382" y="10864"/>
                    <a:pt x="6623" y="6623"/>
                  </a:cubicBezTo>
                  <a:cubicBezTo>
                    <a:pt x="10864" y="2382"/>
                    <a:pt x="16616" y="0"/>
                    <a:pt x="22613" y="0"/>
                  </a:cubicBezTo>
                  <a:close/>
                </a:path>
              </a:pathLst>
            </a:custGeom>
            <a:solidFill>
              <a:srgbClr val="51FAFF"/>
            </a:solidFill>
          </p:spPr>
        </p:sp>
        <p:sp>
          <p:nvSpPr>
            <p:cNvPr id="26" name="TextBox 26"/>
            <p:cNvSpPr txBox="1"/>
            <p:nvPr/>
          </p:nvSpPr>
          <p:spPr>
            <a:xfrm>
              <a:off x="0" y="-38100"/>
              <a:ext cx="4598627" cy="81609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425046" y="7297813"/>
            <a:ext cx="6154450" cy="718971"/>
            <a:chOff x="0" y="0"/>
            <a:chExt cx="1620925" cy="189359"/>
          </a:xfrm>
        </p:grpSpPr>
        <p:sp>
          <p:nvSpPr>
            <p:cNvPr id="28" name="Freeform 28"/>
            <p:cNvSpPr/>
            <p:nvPr/>
          </p:nvSpPr>
          <p:spPr>
            <a:xfrm>
              <a:off x="0" y="0"/>
              <a:ext cx="1620925" cy="189359"/>
            </a:xfrm>
            <a:custGeom>
              <a:avLst/>
              <a:gdLst/>
              <a:ahLst/>
              <a:cxnLst/>
              <a:rect l="l" t="t" r="r" b="b"/>
              <a:pathLst>
                <a:path w="1620925" h="189359">
                  <a:moveTo>
                    <a:pt x="64155" y="0"/>
                  </a:moveTo>
                  <a:lnTo>
                    <a:pt x="1556770" y="0"/>
                  </a:lnTo>
                  <a:cubicBezTo>
                    <a:pt x="1592202" y="0"/>
                    <a:pt x="1620925" y="28723"/>
                    <a:pt x="1620925" y="64155"/>
                  </a:cubicBezTo>
                  <a:lnTo>
                    <a:pt x="1620925" y="125204"/>
                  </a:lnTo>
                  <a:cubicBezTo>
                    <a:pt x="1620925" y="142219"/>
                    <a:pt x="1614166" y="158537"/>
                    <a:pt x="1602135" y="170568"/>
                  </a:cubicBezTo>
                  <a:cubicBezTo>
                    <a:pt x="1590103" y="182599"/>
                    <a:pt x="1573785" y="189359"/>
                    <a:pt x="1556770" y="189359"/>
                  </a:cubicBezTo>
                  <a:lnTo>
                    <a:pt x="64155" y="189359"/>
                  </a:lnTo>
                  <a:cubicBezTo>
                    <a:pt x="47140" y="189359"/>
                    <a:pt x="30822" y="182599"/>
                    <a:pt x="18791" y="170568"/>
                  </a:cubicBezTo>
                  <a:cubicBezTo>
                    <a:pt x="6759" y="158537"/>
                    <a:pt x="0" y="142219"/>
                    <a:pt x="0" y="125204"/>
                  </a:cubicBezTo>
                  <a:lnTo>
                    <a:pt x="0" y="64155"/>
                  </a:lnTo>
                  <a:cubicBezTo>
                    <a:pt x="0" y="47140"/>
                    <a:pt x="6759" y="30822"/>
                    <a:pt x="18791" y="18791"/>
                  </a:cubicBezTo>
                  <a:cubicBezTo>
                    <a:pt x="30822" y="6759"/>
                    <a:pt x="47140" y="0"/>
                    <a:pt x="64155" y="0"/>
                  </a:cubicBezTo>
                  <a:close/>
                </a:path>
              </a:pathLst>
            </a:custGeom>
            <a:solidFill>
              <a:srgbClr val="B5FDFF"/>
            </a:solidFill>
          </p:spPr>
        </p:sp>
        <p:sp>
          <p:nvSpPr>
            <p:cNvPr id="29" name="TextBox 29"/>
            <p:cNvSpPr txBox="1"/>
            <p:nvPr/>
          </p:nvSpPr>
          <p:spPr>
            <a:xfrm>
              <a:off x="0" y="-66675"/>
              <a:ext cx="1620925" cy="256034"/>
            </a:xfrm>
            <a:prstGeom prst="rect">
              <a:avLst/>
            </a:prstGeom>
          </p:spPr>
          <p:txBody>
            <a:bodyPr lIns="50800" tIns="274320" rIns="50800" bIns="50800" rtlCol="0" anchor="ctr"/>
            <a:lstStyle/>
            <a:p>
              <a:pPr algn="ctr">
                <a:lnSpc>
                  <a:spcPts val="3639"/>
                </a:lnSpc>
              </a:pPr>
              <a:r>
                <a:rPr lang="en-US" sz="2599" dirty="0">
                  <a:solidFill>
                    <a:srgbClr val="000000"/>
                  </a:solidFill>
                  <a:latin typeface="Poppins"/>
                </a:rPr>
                <a:t>Cables and Connectors</a:t>
              </a:r>
            </a:p>
          </p:txBody>
        </p:sp>
      </p:grpSp>
      <p:grpSp>
        <p:nvGrpSpPr>
          <p:cNvPr id="30" name="Group 30"/>
          <p:cNvGrpSpPr/>
          <p:nvPr/>
        </p:nvGrpSpPr>
        <p:grpSpPr>
          <a:xfrm>
            <a:off x="649139" y="7297813"/>
            <a:ext cx="4560503" cy="2482628"/>
            <a:chOff x="0" y="0"/>
            <a:chExt cx="626473" cy="341037"/>
          </a:xfrm>
        </p:grpSpPr>
        <p:sp>
          <p:nvSpPr>
            <p:cNvPr id="31" name="Freeform 31"/>
            <p:cNvSpPr/>
            <p:nvPr/>
          </p:nvSpPr>
          <p:spPr>
            <a:xfrm>
              <a:off x="0" y="0"/>
              <a:ext cx="626473" cy="341037"/>
            </a:xfrm>
            <a:custGeom>
              <a:avLst/>
              <a:gdLst/>
              <a:ahLst/>
              <a:cxnLst/>
              <a:rect l="l" t="t" r="r" b="b"/>
              <a:pathLst>
                <a:path w="626473" h="341037">
                  <a:moveTo>
                    <a:pt x="39045" y="0"/>
                  </a:moveTo>
                  <a:lnTo>
                    <a:pt x="587428" y="0"/>
                  </a:lnTo>
                  <a:cubicBezTo>
                    <a:pt x="608992" y="0"/>
                    <a:pt x="626473" y="17481"/>
                    <a:pt x="626473" y="39045"/>
                  </a:cubicBezTo>
                  <a:lnTo>
                    <a:pt x="626473" y="301992"/>
                  </a:lnTo>
                  <a:cubicBezTo>
                    <a:pt x="626473" y="323556"/>
                    <a:pt x="608992" y="341037"/>
                    <a:pt x="587428" y="341037"/>
                  </a:cubicBezTo>
                  <a:lnTo>
                    <a:pt x="39045" y="341037"/>
                  </a:lnTo>
                  <a:cubicBezTo>
                    <a:pt x="17481" y="341037"/>
                    <a:pt x="0" y="323556"/>
                    <a:pt x="0" y="301992"/>
                  </a:cubicBezTo>
                  <a:lnTo>
                    <a:pt x="0" y="39045"/>
                  </a:lnTo>
                  <a:cubicBezTo>
                    <a:pt x="0" y="17481"/>
                    <a:pt x="17481" y="0"/>
                    <a:pt x="39045" y="0"/>
                  </a:cubicBezTo>
                  <a:close/>
                </a:path>
              </a:pathLst>
            </a:custGeom>
            <a:blipFill>
              <a:blip r:embed="rId4"/>
              <a:stretch>
                <a:fillRect t="-7864" b="-7864"/>
              </a:stretch>
            </a:blipFill>
            <a:ln w="19050" cap="rnd">
              <a:solidFill>
                <a:srgbClr val="000000"/>
              </a:solidFill>
              <a:prstDash val="solid"/>
              <a:round/>
            </a:ln>
          </p:spPr>
        </p:sp>
      </p:grpSp>
      <p:grpSp>
        <p:nvGrpSpPr>
          <p:cNvPr id="32" name="Group 32"/>
          <p:cNvGrpSpPr/>
          <p:nvPr/>
        </p:nvGrpSpPr>
        <p:grpSpPr>
          <a:xfrm>
            <a:off x="5425046" y="8187169"/>
            <a:ext cx="12235112" cy="1593272"/>
            <a:chOff x="0" y="0"/>
            <a:chExt cx="3222416" cy="419627"/>
          </a:xfrm>
        </p:grpSpPr>
        <p:sp>
          <p:nvSpPr>
            <p:cNvPr id="33" name="Freeform 33"/>
            <p:cNvSpPr/>
            <p:nvPr/>
          </p:nvSpPr>
          <p:spPr>
            <a:xfrm>
              <a:off x="0" y="0"/>
              <a:ext cx="3222416" cy="419627"/>
            </a:xfrm>
            <a:custGeom>
              <a:avLst/>
              <a:gdLst/>
              <a:ahLst/>
              <a:cxnLst/>
              <a:rect l="l" t="t" r="r" b="b"/>
              <a:pathLst>
                <a:path w="3222416" h="419627">
                  <a:moveTo>
                    <a:pt x="32271" y="0"/>
                  </a:moveTo>
                  <a:lnTo>
                    <a:pt x="3190146" y="0"/>
                  </a:lnTo>
                  <a:cubicBezTo>
                    <a:pt x="3207968" y="0"/>
                    <a:pt x="3222416" y="14448"/>
                    <a:pt x="3222416" y="32271"/>
                  </a:cubicBezTo>
                  <a:lnTo>
                    <a:pt x="3222416" y="387356"/>
                  </a:lnTo>
                  <a:cubicBezTo>
                    <a:pt x="3222416" y="405179"/>
                    <a:pt x="3207968" y="419627"/>
                    <a:pt x="3190146" y="419627"/>
                  </a:cubicBezTo>
                  <a:lnTo>
                    <a:pt x="32271" y="419627"/>
                  </a:lnTo>
                  <a:cubicBezTo>
                    <a:pt x="14448" y="419627"/>
                    <a:pt x="0" y="405179"/>
                    <a:pt x="0" y="387356"/>
                  </a:cubicBezTo>
                  <a:lnTo>
                    <a:pt x="0" y="32271"/>
                  </a:lnTo>
                  <a:cubicBezTo>
                    <a:pt x="0" y="14448"/>
                    <a:pt x="14448" y="0"/>
                    <a:pt x="32271" y="0"/>
                  </a:cubicBezTo>
                  <a:close/>
                </a:path>
              </a:pathLst>
            </a:custGeom>
            <a:solidFill>
              <a:srgbClr val="B5FDFF"/>
            </a:solidFill>
          </p:spPr>
        </p:sp>
        <p:sp>
          <p:nvSpPr>
            <p:cNvPr id="34" name="TextBox 34"/>
            <p:cNvSpPr txBox="1"/>
            <p:nvPr/>
          </p:nvSpPr>
          <p:spPr>
            <a:xfrm>
              <a:off x="0" y="-38100"/>
              <a:ext cx="3222416" cy="457727"/>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5638158" y="1649759"/>
            <a:ext cx="11808890" cy="1234440"/>
          </a:xfrm>
          <a:prstGeom prst="rect">
            <a:avLst/>
          </a:prstGeom>
        </p:spPr>
        <p:txBody>
          <a:bodyPr lIns="0" tIns="0" rIns="0" bIns="0" rtlCol="0" anchor="t">
            <a:spAutoFit/>
          </a:bodyPr>
          <a:lstStyle/>
          <a:p>
            <a:pPr algn="just">
              <a:lnSpc>
                <a:spcPts val="3359"/>
              </a:lnSpc>
            </a:pPr>
            <a:r>
              <a:rPr lang="en-US" sz="2400" dirty="0">
                <a:solidFill>
                  <a:srgbClr val="000000"/>
                </a:solidFill>
                <a:latin typeface="Canva Sans"/>
              </a:rPr>
              <a:t>Responsible for forwarding data packets between different networks, routers make decisions about the optimal path for data transmission based on network conditions.</a:t>
            </a:r>
          </a:p>
        </p:txBody>
      </p:sp>
      <p:sp>
        <p:nvSpPr>
          <p:cNvPr id="36" name="TextBox 36"/>
          <p:cNvSpPr txBox="1"/>
          <p:nvPr/>
        </p:nvSpPr>
        <p:spPr>
          <a:xfrm>
            <a:off x="5638158" y="5213681"/>
            <a:ext cx="11808890" cy="789305"/>
          </a:xfrm>
          <a:prstGeom prst="rect">
            <a:avLst/>
          </a:prstGeom>
        </p:spPr>
        <p:txBody>
          <a:bodyPr lIns="0" tIns="0" rIns="0" bIns="0" rtlCol="0" anchor="t">
            <a:spAutoFit/>
          </a:bodyPr>
          <a:lstStyle/>
          <a:p>
            <a:pPr algn="just">
              <a:lnSpc>
                <a:spcPts val="3220"/>
              </a:lnSpc>
            </a:pPr>
            <a:r>
              <a:rPr lang="en-US" sz="2300">
                <a:solidFill>
                  <a:srgbClr val="000000"/>
                </a:solidFill>
                <a:latin typeface="Canva Sans"/>
              </a:rPr>
              <a:t>These devices modulate and demodulate digital signals to enable communication over analog transmission media such as telephone lines.</a:t>
            </a:r>
          </a:p>
        </p:txBody>
      </p:sp>
      <p:sp>
        <p:nvSpPr>
          <p:cNvPr id="37" name="TextBox 37"/>
          <p:cNvSpPr txBox="1"/>
          <p:nvPr/>
        </p:nvSpPr>
        <p:spPr>
          <a:xfrm>
            <a:off x="5638158" y="8557085"/>
            <a:ext cx="11808890" cy="815340"/>
          </a:xfrm>
          <a:prstGeom prst="rect">
            <a:avLst/>
          </a:prstGeom>
        </p:spPr>
        <p:txBody>
          <a:bodyPr lIns="0" tIns="0" rIns="0" bIns="0" rtlCol="0" anchor="t">
            <a:spAutoFit/>
          </a:bodyPr>
          <a:lstStyle/>
          <a:p>
            <a:pPr algn="just">
              <a:lnSpc>
                <a:spcPts val="3359"/>
              </a:lnSpc>
            </a:pPr>
            <a:r>
              <a:rPr lang="en-US" sz="2400">
                <a:solidFill>
                  <a:srgbClr val="000000"/>
                </a:solidFill>
                <a:latin typeface="Canva Sans"/>
              </a:rPr>
              <a:t>Ethernet cables, fiber optic cables, and various connectors form the physical infrastructure of a network, enabling the transmission of data between devices.</a:t>
            </a:r>
          </a:p>
        </p:txBody>
      </p:sp>
    </p:spTree>
  </p:cSld>
  <p:clrMapOvr>
    <a:masterClrMapping/>
  </p:clrMapOvr>
  <p:transition spd="slow">
    <p:cover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89970" y="495850"/>
            <a:ext cx="5439267" cy="917010"/>
            <a:chOff x="0" y="0"/>
            <a:chExt cx="939695" cy="158424"/>
          </a:xfrm>
        </p:grpSpPr>
        <p:sp>
          <p:nvSpPr>
            <p:cNvPr id="3" name="Freeform 3"/>
            <p:cNvSpPr/>
            <p:nvPr/>
          </p:nvSpPr>
          <p:spPr>
            <a:xfrm>
              <a:off x="0" y="0"/>
              <a:ext cx="939695" cy="158424"/>
            </a:xfrm>
            <a:custGeom>
              <a:avLst/>
              <a:gdLst/>
              <a:ahLst/>
              <a:cxnLst/>
              <a:rect l="l" t="t" r="r" b="b"/>
              <a:pathLst>
                <a:path w="939695" h="158424">
                  <a:moveTo>
                    <a:pt x="79212" y="0"/>
                  </a:moveTo>
                  <a:lnTo>
                    <a:pt x="860483" y="0"/>
                  </a:lnTo>
                  <a:cubicBezTo>
                    <a:pt x="881491" y="0"/>
                    <a:pt x="901639" y="8346"/>
                    <a:pt x="916494" y="23201"/>
                  </a:cubicBezTo>
                  <a:cubicBezTo>
                    <a:pt x="931349" y="38056"/>
                    <a:pt x="939695" y="58204"/>
                    <a:pt x="939695" y="79212"/>
                  </a:cubicBezTo>
                  <a:lnTo>
                    <a:pt x="939695" y="79212"/>
                  </a:lnTo>
                  <a:cubicBezTo>
                    <a:pt x="939695" y="100220"/>
                    <a:pt x="931349" y="120368"/>
                    <a:pt x="916494" y="135223"/>
                  </a:cubicBezTo>
                  <a:cubicBezTo>
                    <a:pt x="901639" y="150078"/>
                    <a:pt x="881491" y="158424"/>
                    <a:pt x="860483" y="158424"/>
                  </a:cubicBezTo>
                  <a:lnTo>
                    <a:pt x="79212" y="158424"/>
                  </a:lnTo>
                  <a:cubicBezTo>
                    <a:pt x="58204" y="158424"/>
                    <a:pt x="38056" y="150078"/>
                    <a:pt x="23201" y="135223"/>
                  </a:cubicBezTo>
                  <a:cubicBezTo>
                    <a:pt x="8346" y="120368"/>
                    <a:pt x="0" y="100220"/>
                    <a:pt x="0" y="79212"/>
                  </a:cubicBezTo>
                  <a:lnTo>
                    <a:pt x="0" y="79212"/>
                  </a:lnTo>
                  <a:cubicBezTo>
                    <a:pt x="0" y="58204"/>
                    <a:pt x="8346" y="38056"/>
                    <a:pt x="23201" y="23201"/>
                  </a:cubicBezTo>
                  <a:cubicBezTo>
                    <a:pt x="38056" y="8346"/>
                    <a:pt x="58204" y="0"/>
                    <a:pt x="79212" y="0"/>
                  </a:cubicBezTo>
                  <a:close/>
                </a:path>
              </a:pathLst>
            </a:custGeom>
            <a:solidFill>
              <a:srgbClr val="B5FDFF"/>
            </a:solidFill>
            <a:ln w="19050" cap="rnd">
              <a:solidFill>
                <a:srgbClr val="000000"/>
              </a:solidFill>
              <a:prstDash val="solid"/>
              <a:round/>
            </a:ln>
          </p:spPr>
          <p:txBody>
            <a:bodyPr tIns="457200" anchor="ctr"/>
            <a:lstStyle/>
            <a:p>
              <a:endParaRPr lang="en-US"/>
            </a:p>
          </p:txBody>
        </p:sp>
        <p:sp>
          <p:nvSpPr>
            <p:cNvPr id="4" name="TextBox 4"/>
            <p:cNvSpPr txBox="1"/>
            <p:nvPr/>
          </p:nvSpPr>
          <p:spPr>
            <a:xfrm>
              <a:off x="0" y="-76200"/>
              <a:ext cx="939695" cy="234624"/>
            </a:xfrm>
            <a:prstGeom prst="rect">
              <a:avLst/>
            </a:prstGeom>
          </p:spPr>
          <p:txBody>
            <a:bodyPr lIns="50800" tIns="457200" rIns="50800" bIns="50800" rtlCol="0" anchor="ctr"/>
            <a:lstStyle/>
            <a:p>
              <a:pPr algn="ctr">
                <a:lnSpc>
                  <a:spcPts val="4199"/>
                </a:lnSpc>
              </a:pPr>
              <a:r>
                <a:rPr lang="en-US" sz="2999">
                  <a:solidFill>
                    <a:srgbClr val="000000"/>
                  </a:solidFill>
                  <a:latin typeface="Poppins Bold"/>
                </a:rPr>
                <a:t>Software Components</a:t>
              </a:r>
            </a:p>
          </p:txBody>
        </p:sp>
      </p:grpSp>
      <p:grpSp>
        <p:nvGrpSpPr>
          <p:cNvPr id="5" name="Group 5"/>
          <p:cNvGrpSpPr/>
          <p:nvPr/>
        </p:nvGrpSpPr>
        <p:grpSpPr>
          <a:xfrm>
            <a:off x="189538" y="1896599"/>
            <a:ext cx="5924964" cy="7268503"/>
            <a:chOff x="0" y="0"/>
            <a:chExt cx="1560484" cy="1914338"/>
          </a:xfrm>
        </p:grpSpPr>
        <p:sp>
          <p:nvSpPr>
            <p:cNvPr id="6" name="Freeform 6"/>
            <p:cNvSpPr/>
            <p:nvPr/>
          </p:nvSpPr>
          <p:spPr>
            <a:xfrm>
              <a:off x="0" y="0"/>
              <a:ext cx="1560484" cy="1914338"/>
            </a:xfrm>
            <a:custGeom>
              <a:avLst/>
              <a:gdLst/>
              <a:ahLst/>
              <a:cxnLst/>
              <a:rect l="l" t="t" r="r" b="b"/>
              <a:pathLst>
                <a:path w="1560484" h="1914338">
                  <a:moveTo>
                    <a:pt x="66640" y="0"/>
                  </a:moveTo>
                  <a:lnTo>
                    <a:pt x="1493845" y="0"/>
                  </a:lnTo>
                  <a:cubicBezTo>
                    <a:pt x="1511519" y="0"/>
                    <a:pt x="1528469" y="7021"/>
                    <a:pt x="1540966" y="19518"/>
                  </a:cubicBezTo>
                  <a:cubicBezTo>
                    <a:pt x="1553463" y="32016"/>
                    <a:pt x="1560484" y="48966"/>
                    <a:pt x="1560484" y="66640"/>
                  </a:cubicBezTo>
                  <a:lnTo>
                    <a:pt x="1560484" y="1847699"/>
                  </a:lnTo>
                  <a:cubicBezTo>
                    <a:pt x="1560484" y="1884503"/>
                    <a:pt x="1530649" y="1914338"/>
                    <a:pt x="1493845" y="1914338"/>
                  </a:cubicBezTo>
                  <a:lnTo>
                    <a:pt x="66640" y="1914338"/>
                  </a:lnTo>
                  <a:cubicBezTo>
                    <a:pt x="29836" y="1914338"/>
                    <a:pt x="0" y="1884503"/>
                    <a:pt x="0" y="1847699"/>
                  </a:cubicBezTo>
                  <a:lnTo>
                    <a:pt x="0" y="66640"/>
                  </a:lnTo>
                  <a:cubicBezTo>
                    <a:pt x="0" y="29836"/>
                    <a:pt x="29836" y="0"/>
                    <a:pt x="66640" y="0"/>
                  </a:cubicBezTo>
                  <a:close/>
                </a:path>
              </a:pathLst>
            </a:custGeom>
            <a:solidFill>
              <a:srgbClr val="51FAFF"/>
            </a:solidFill>
          </p:spPr>
        </p:sp>
        <p:sp>
          <p:nvSpPr>
            <p:cNvPr id="7" name="TextBox 7"/>
            <p:cNvSpPr txBox="1"/>
            <p:nvPr/>
          </p:nvSpPr>
          <p:spPr>
            <a:xfrm>
              <a:off x="0" y="-38100"/>
              <a:ext cx="1560484" cy="19524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80169" y="2301264"/>
            <a:ext cx="5373233" cy="666597"/>
            <a:chOff x="0" y="0"/>
            <a:chExt cx="1415173" cy="175565"/>
          </a:xfrm>
        </p:grpSpPr>
        <p:sp>
          <p:nvSpPr>
            <p:cNvPr id="9" name="Freeform 9"/>
            <p:cNvSpPr/>
            <p:nvPr/>
          </p:nvSpPr>
          <p:spPr>
            <a:xfrm>
              <a:off x="0" y="0"/>
              <a:ext cx="1415173" cy="175565"/>
            </a:xfrm>
            <a:custGeom>
              <a:avLst/>
              <a:gdLst/>
              <a:ahLst/>
              <a:cxnLst/>
              <a:rect l="l" t="t" r="r" b="b"/>
              <a:pathLst>
                <a:path w="1415173" h="175565">
                  <a:moveTo>
                    <a:pt x="73482" y="0"/>
                  </a:moveTo>
                  <a:lnTo>
                    <a:pt x="1341690" y="0"/>
                  </a:lnTo>
                  <a:cubicBezTo>
                    <a:pt x="1382273" y="0"/>
                    <a:pt x="1415173" y="32899"/>
                    <a:pt x="1415173" y="73482"/>
                  </a:cubicBezTo>
                  <a:lnTo>
                    <a:pt x="1415173" y="102082"/>
                  </a:lnTo>
                  <a:cubicBezTo>
                    <a:pt x="1415173" y="142665"/>
                    <a:pt x="1382273" y="175565"/>
                    <a:pt x="1341690" y="175565"/>
                  </a:cubicBezTo>
                  <a:lnTo>
                    <a:pt x="73482" y="175565"/>
                  </a:lnTo>
                  <a:cubicBezTo>
                    <a:pt x="32899" y="175565"/>
                    <a:pt x="0" y="142665"/>
                    <a:pt x="0" y="102082"/>
                  </a:cubicBezTo>
                  <a:lnTo>
                    <a:pt x="0" y="73482"/>
                  </a:lnTo>
                  <a:cubicBezTo>
                    <a:pt x="0" y="32899"/>
                    <a:pt x="32899" y="0"/>
                    <a:pt x="73482" y="0"/>
                  </a:cubicBezTo>
                  <a:close/>
                </a:path>
              </a:pathLst>
            </a:custGeom>
            <a:solidFill>
              <a:srgbClr val="FDFDFD"/>
            </a:solidFill>
          </p:spPr>
        </p:sp>
        <p:sp>
          <p:nvSpPr>
            <p:cNvPr id="10" name="TextBox 10"/>
            <p:cNvSpPr txBox="1"/>
            <p:nvPr/>
          </p:nvSpPr>
          <p:spPr>
            <a:xfrm>
              <a:off x="0" y="-66675"/>
              <a:ext cx="1415173" cy="242240"/>
            </a:xfrm>
            <a:prstGeom prst="rect">
              <a:avLst/>
            </a:prstGeom>
          </p:spPr>
          <p:txBody>
            <a:bodyPr lIns="50800" tIns="274320" rIns="50800" bIns="50800" rtlCol="0" anchor="ctr"/>
            <a:lstStyle/>
            <a:p>
              <a:pPr algn="ctr">
                <a:lnSpc>
                  <a:spcPts val="3359"/>
                </a:lnSpc>
              </a:pPr>
              <a:r>
                <a:rPr lang="en-US" sz="2399" dirty="0">
                  <a:solidFill>
                    <a:srgbClr val="000000"/>
                  </a:solidFill>
                  <a:latin typeface="Poppins"/>
                </a:rPr>
                <a:t>Network Operating Systems (NOS)</a:t>
              </a:r>
            </a:p>
          </p:txBody>
        </p:sp>
      </p:grpSp>
      <p:grpSp>
        <p:nvGrpSpPr>
          <p:cNvPr id="11" name="Group 11"/>
          <p:cNvGrpSpPr/>
          <p:nvPr/>
        </p:nvGrpSpPr>
        <p:grpSpPr>
          <a:xfrm>
            <a:off x="411394" y="5347950"/>
            <a:ext cx="5442008" cy="3414730"/>
            <a:chOff x="0" y="0"/>
            <a:chExt cx="1085471" cy="681107"/>
          </a:xfrm>
        </p:grpSpPr>
        <p:sp>
          <p:nvSpPr>
            <p:cNvPr id="12" name="Freeform 12"/>
            <p:cNvSpPr/>
            <p:nvPr/>
          </p:nvSpPr>
          <p:spPr>
            <a:xfrm>
              <a:off x="0" y="0"/>
              <a:ext cx="1085471" cy="681107"/>
            </a:xfrm>
            <a:custGeom>
              <a:avLst/>
              <a:gdLst/>
              <a:ahLst/>
              <a:cxnLst/>
              <a:rect l="l" t="t" r="r" b="b"/>
              <a:pathLst>
                <a:path w="1085471" h="681107">
                  <a:moveTo>
                    <a:pt x="32720" y="0"/>
                  </a:moveTo>
                  <a:lnTo>
                    <a:pt x="1052751" y="0"/>
                  </a:lnTo>
                  <a:cubicBezTo>
                    <a:pt x="1061429" y="0"/>
                    <a:pt x="1069751" y="3447"/>
                    <a:pt x="1075887" y="9584"/>
                  </a:cubicBezTo>
                  <a:cubicBezTo>
                    <a:pt x="1082024" y="15720"/>
                    <a:pt x="1085471" y="24042"/>
                    <a:pt x="1085471" y="32720"/>
                  </a:cubicBezTo>
                  <a:lnTo>
                    <a:pt x="1085471" y="648387"/>
                  </a:lnTo>
                  <a:cubicBezTo>
                    <a:pt x="1085471" y="657065"/>
                    <a:pt x="1082024" y="665387"/>
                    <a:pt x="1075887" y="671524"/>
                  </a:cubicBezTo>
                  <a:cubicBezTo>
                    <a:pt x="1069751" y="677660"/>
                    <a:pt x="1061429" y="681107"/>
                    <a:pt x="1052751" y="681107"/>
                  </a:cubicBezTo>
                  <a:lnTo>
                    <a:pt x="32720" y="681107"/>
                  </a:lnTo>
                  <a:cubicBezTo>
                    <a:pt x="24042" y="681107"/>
                    <a:pt x="15720" y="677660"/>
                    <a:pt x="9584" y="671524"/>
                  </a:cubicBezTo>
                  <a:cubicBezTo>
                    <a:pt x="3447" y="665387"/>
                    <a:pt x="0" y="657065"/>
                    <a:pt x="0" y="648387"/>
                  </a:cubicBezTo>
                  <a:lnTo>
                    <a:pt x="0" y="32720"/>
                  </a:lnTo>
                  <a:cubicBezTo>
                    <a:pt x="0" y="24042"/>
                    <a:pt x="3447" y="15720"/>
                    <a:pt x="9584" y="9584"/>
                  </a:cubicBezTo>
                  <a:cubicBezTo>
                    <a:pt x="15720" y="3447"/>
                    <a:pt x="24042" y="0"/>
                    <a:pt x="32720" y="0"/>
                  </a:cubicBezTo>
                  <a:close/>
                </a:path>
              </a:pathLst>
            </a:custGeom>
            <a:blipFill>
              <a:blip r:embed="rId2"/>
              <a:stretch>
                <a:fillRect l="-10583" r="-10583"/>
              </a:stretch>
            </a:blipFill>
          </p:spPr>
        </p:sp>
      </p:grpSp>
      <p:grpSp>
        <p:nvGrpSpPr>
          <p:cNvPr id="13" name="Group 13"/>
          <p:cNvGrpSpPr/>
          <p:nvPr/>
        </p:nvGrpSpPr>
        <p:grpSpPr>
          <a:xfrm>
            <a:off x="6181518" y="1896599"/>
            <a:ext cx="5924964" cy="7268503"/>
            <a:chOff x="0" y="0"/>
            <a:chExt cx="1560484" cy="1914338"/>
          </a:xfrm>
        </p:grpSpPr>
        <p:sp>
          <p:nvSpPr>
            <p:cNvPr id="14" name="Freeform 14"/>
            <p:cNvSpPr/>
            <p:nvPr/>
          </p:nvSpPr>
          <p:spPr>
            <a:xfrm>
              <a:off x="0" y="0"/>
              <a:ext cx="1560484" cy="1914338"/>
            </a:xfrm>
            <a:custGeom>
              <a:avLst/>
              <a:gdLst/>
              <a:ahLst/>
              <a:cxnLst/>
              <a:rect l="l" t="t" r="r" b="b"/>
              <a:pathLst>
                <a:path w="1560484" h="1914338">
                  <a:moveTo>
                    <a:pt x="66640" y="0"/>
                  </a:moveTo>
                  <a:lnTo>
                    <a:pt x="1493845" y="0"/>
                  </a:lnTo>
                  <a:cubicBezTo>
                    <a:pt x="1511519" y="0"/>
                    <a:pt x="1528469" y="7021"/>
                    <a:pt x="1540966" y="19518"/>
                  </a:cubicBezTo>
                  <a:cubicBezTo>
                    <a:pt x="1553463" y="32016"/>
                    <a:pt x="1560484" y="48966"/>
                    <a:pt x="1560484" y="66640"/>
                  </a:cubicBezTo>
                  <a:lnTo>
                    <a:pt x="1560484" y="1847699"/>
                  </a:lnTo>
                  <a:cubicBezTo>
                    <a:pt x="1560484" y="1884503"/>
                    <a:pt x="1530649" y="1914338"/>
                    <a:pt x="1493845" y="1914338"/>
                  </a:cubicBezTo>
                  <a:lnTo>
                    <a:pt x="66640" y="1914338"/>
                  </a:lnTo>
                  <a:cubicBezTo>
                    <a:pt x="29836" y="1914338"/>
                    <a:pt x="0" y="1884503"/>
                    <a:pt x="0" y="1847699"/>
                  </a:cubicBezTo>
                  <a:lnTo>
                    <a:pt x="0" y="66640"/>
                  </a:lnTo>
                  <a:cubicBezTo>
                    <a:pt x="0" y="29836"/>
                    <a:pt x="29836" y="0"/>
                    <a:pt x="66640" y="0"/>
                  </a:cubicBezTo>
                  <a:close/>
                </a:path>
              </a:pathLst>
            </a:custGeom>
            <a:solidFill>
              <a:srgbClr val="51FAFF"/>
            </a:solidFill>
          </p:spPr>
        </p:sp>
        <p:sp>
          <p:nvSpPr>
            <p:cNvPr id="15" name="TextBox 15"/>
            <p:cNvSpPr txBox="1"/>
            <p:nvPr/>
          </p:nvSpPr>
          <p:spPr>
            <a:xfrm>
              <a:off x="0" y="-38100"/>
              <a:ext cx="1560484" cy="195243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472149" y="2301264"/>
            <a:ext cx="5373233" cy="666597"/>
            <a:chOff x="0" y="0"/>
            <a:chExt cx="1415173" cy="175565"/>
          </a:xfrm>
        </p:grpSpPr>
        <p:sp>
          <p:nvSpPr>
            <p:cNvPr id="17" name="Freeform 17"/>
            <p:cNvSpPr/>
            <p:nvPr/>
          </p:nvSpPr>
          <p:spPr>
            <a:xfrm>
              <a:off x="0" y="0"/>
              <a:ext cx="1415173" cy="175565"/>
            </a:xfrm>
            <a:custGeom>
              <a:avLst/>
              <a:gdLst/>
              <a:ahLst/>
              <a:cxnLst/>
              <a:rect l="l" t="t" r="r" b="b"/>
              <a:pathLst>
                <a:path w="1415173" h="175565">
                  <a:moveTo>
                    <a:pt x="73482" y="0"/>
                  </a:moveTo>
                  <a:lnTo>
                    <a:pt x="1341690" y="0"/>
                  </a:lnTo>
                  <a:cubicBezTo>
                    <a:pt x="1382273" y="0"/>
                    <a:pt x="1415173" y="32899"/>
                    <a:pt x="1415173" y="73482"/>
                  </a:cubicBezTo>
                  <a:lnTo>
                    <a:pt x="1415173" y="102082"/>
                  </a:lnTo>
                  <a:cubicBezTo>
                    <a:pt x="1415173" y="142665"/>
                    <a:pt x="1382273" y="175565"/>
                    <a:pt x="1341690" y="175565"/>
                  </a:cubicBezTo>
                  <a:lnTo>
                    <a:pt x="73482" y="175565"/>
                  </a:lnTo>
                  <a:cubicBezTo>
                    <a:pt x="32899" y="175565"/>
                    <a:pt x="0" y="142665"/>
                    <a:pt x="0" y="102082"/>
                  </a:cubicBezTo>
                  <a:lnTo>
                    <a:pt x="0" y="73482"/>
                  </a:lnTo>
                  <a:cubicBezTo>
                    <a:pt x="0" y="32899"/>
                    <a:pt x="32899" y="0"/>
                    <a:pt x="73482" y="0"/>
                  </a:cubicBezTo>
                  <a:close/>
                </a:path>
              </a:pathLst>
            </a:custGeom>
            <a:solidFill>
              <a:srgbClr val="FDFDFD"/>
            </a:solidFill>
          </p:spPr>
        </p:sp>
        <p:sp>
          <p:nvSpPr>
            <p:cNvPr id="18" name="TextBox 18"/>
            <p:cNvSpPr txBox="1"/>
            <p:nvPr/>
          </p:nvSpPr>
          <p:spPr>
            <a:xfrm>
              <a:off x="0" y="-66675"/>
              <a:ext cx="1415173" cy="242240"/>
            </a:xfrm>
            <a:prstGeom prst="rect">
              <a:avLst/>
            </a:prstGeom>
          </p:spPr>
          <p:txBody>
            <a:bodyPr lIns="50800" tIns="274320" rIns="50800" bIns="50800" rtlCol="0" anchor="ctr"/>
            <a:lstStyle/>
            <a:p>
              <a:pPr algn="ctr">
                <a:lnSpc>
                  <a:spcPts val="3359"/>
                </a:lnSpc>
              </a:pPr>
              <a:r>
                <a:rPr lang="en-US" sz="2399" dirty="0">
                  <a:solidFill>
                    <a:srgbClr val="000000"/>
                  </a:solidFill>
                  <a:latin typeface="Poppins"/>
                </a:rPr>
                <a:t>Protocol Suites</a:t>
              </a:r>
            </a:p>
          </p:txBody>
        </p:sp>
      </p:grpSp>
      <p:grpSp>
        <p:nvGrpSpPr>
          <p:cNvPr id="19" name="Group 19"/>
          <p:cNvGrpSpPr/>
          <p:nvPr/>
        </p:nvGrpSpPr>
        <p:grpSpPr>
          <a:xfrm>
            <a:off x="6403374" y="5986058"/>
            <a:ext cx="5442008" cy="2776622"/>
            <a:chOff x="0" y="0"/>
            <a:chExt cx="1085471" cy="553829"/>
          </a:xfrm>
        </p:grpSpPr>
        <p:sp>
          <p:nvSpPr>
            <p:cNvPr id="20" name="Freeform 20"/>
            <p:cNvSpPr/>
            <p:nvPr/>
          </p:nvSpPr>
          <p:spPr>
            <a:xfrm>
              <a:off x="0" y="0"/>
              <a:ext cx="1085471" cy="553829"/>
            </a:xfrm>
            <a:custGeom>
              <a:avLst/>
              <a:gdLst/>
              <a:ahLst/>
              <a:cxnLst/>
              <a:rect l="l" t="t" r="r" b="b"/>
              <a:pathLst>
                <a:path w="1085471" h="553829">
                  <a:moveTo>
                    <a:pt x="32720" y="0"/>
                  </a:moveTo>
                  <a:lnTo>
                    <a:pt x="1052751" y="0"/>
                  </a:lnTo>
                  <a:cubicBezTo>
                    <a:pt x="1061429" y="0"/>
                    <a:pt x="1069751" y="3447"/>
                    <a:pt x="1075887" y="9584"/>
                  </a:cubicBezTo>
                  <a:cubicBezTo>
                    <a:pt x="1082024" y="15720"/>
                    <a:pt x="1085471" y="24042"/>
                    <a:pt x="1085471" y="32720"/>
                  </a:cubicBezTo>
                  <a:lnTo>
                    <a:pt x="1085471" y="521109"/>
                  </a:lnTo>
                  <a:cubicBezTo>
                    <a:pt x="1085471" y="529787"/>
                    <a:pt x="1082024" y="538109"/>
                    <a:pt x="1075887" y="544246"/>
                  </a:cubicBezTo>
                  <a:cubicBezTo>
                    <a:pt x="1069751" y="550382"/>
                    <a:pt x="1061429" y="553829"/>
                    <a:pt x="1052751" y="553829"/>
                  </a:cubicBezTo>
                  <a:lnTo>
                    <a:pt x="32720" y="553829"/>
                  </a:lnTo>
                  <a:cubicBezTo>
                    <a:pt x="24042" y="553829"/>
                    <a:pt x="15720" y="550382"/>
                    <a:pt x="9584" y="544246"/>
                  </a:cubicBezTo>
                  <a:cubicBezTo>
                    <a:pt x="3447" y="538109"/>
                    <a:pt x="0" y="529787"/>
                    <a:pt x="0" y="521109"/>
                  </a:cubicBezTo>
                  <a:lnTo>
                    <a:pt x="0" y="32720"/>
                  </a:lnTo>
                  <a:cubicBezTo>
                    <a:pt x="0" y="24042"/>
                    <a:pt x="3447" y="15720"/>
                    <a:pt x="9584" y="9584"/>
                  </a:cubicBezTo>
                  <a:cubicBezTo>
                    <a:pt x="15720" y="3447"/>
                    <a:pt x="24042" y="0"/>
                    <a:pt x="32720" y="0"/>
                  </a:cubicBezTo>
                  <a:close/>
                </a:path>
              </a:pathLst>
            </a:custGeom>
            <a:blipFill>
              <a:blip r:embed="rId3"/>
              <a:stretch>
                <a:fillRect l="-670" r="-670"/>
              </a:stretch>
            </a:blipFill>
          </p:spPr>
        </p:sp>
      </p:grpSp>
      <p:grpSp>
        <p:nvGrpSpPr>
          <p:cNvPr id="21" name="Group 21"/>
          <p:cNvGrpSpPr/>
          <p:nvPr/>
        </p:nvGrpSpPr>
        <p:grpSpPr>
          <a:xfrm>
            <a:off x="12173497" y="1896599"/>
            <a:ext cx="5924964" cy="7268503"/>
            <a:chOff x="0" y="0"/>
            <a:chExt cx="1560484" cy="1914338"/>
          </a:xfrm>
        </p:grpSpPr>
        <p:sp>
          <p:nvSpPr>
            <p:cNvPr id="22" name="Freeform 22"/>
            <p:cNvSpPr/>
            <p:nvPr/>
          </p:nvSpPr>
          <p:spPr>
            <a:xfrm>
              <a:off x="0" y="0"/>
              <a:ext cx="1560484" cy="1914338"/>
            </a:xfrm>
            <a:custGeom>
              <a:avLst/>
              <a:gdLst/>
              <a:ahLst/>
              <a:cxnLst/>
              <a:rect l="l" t="t" r="r" b="b"/>
              <a:pathLst>
                <a:path w="1560484" h="1914338">
                  <a:moveTo>
                    <a:pt x="66640" y="0"/>
                  </a:moveTo>
                  <a:lnTo>
                    <a:pt x="1493845" y="0"/>
                  </a:lnTo>
                  <a:cubicBezTo>
                    <a:pt x="1511519" y="0"/>
                    <a:pt x="1528469" y="7021"/>
                    <a:pt x="1540966" y="19518"/>
                  </a:cubicBezTo>
                  <a:cubicBezTo>
                    <a:pt x="1553463" y="32016"/>
                    <a:pt x="1560484" y="48966"/>
                    <a:pt x="1560484" y="66640"/>
                  </a:cubicBezTo>
                  <a:lnTo>
                    <a:pt x="1560484" y="1847699"/>
                  </a:lnTo>
                  <a:cubicBezTo>
                    <a:pt x="1560484" y="1884503"/>
                    <a:pt x="1530649" y="1914338"/>
                    <a:pt x="1493845" y="1914338"/>
                  </a:cubicBezTo>
                  <a:lnTo>
                    <a:pt x="66640" y="1914338"/>
                  </a:lnTo>
                  <a:cubicBezTo>
                    <a:pt x="29836" y="1914338"/>
                    <a:pt x="0" y="1884503"/>
                    <a:pt x="0" y="1847699"/>
                  </a:cubicBezTo>
                  <a:lnTo>
                    <a:pt x="0" y="66640"/>
                  </a:lnTo>
                  <a:cubicBezTo>
                    <a:pt x="0" y="29836"/>
                    <a:pt x="29836" y="0"/>
                    <a:pt x="66640" y="0"/>
                  </a:cubicBezTo>
                  <a:close/>
                </a:path>
              </a:pathLst>
            </a:custGeom>
            <a:solidFill>
              <a:srgbClr val="51FAFF"/>
            </a:solidFill>
          </p:spPr>
        </p:sp>
        <p:sp>
          <p:nvSpPr>
            <p:cNvPr id="23" name="TextBox 23"/>
            <p:cNvSpPr txBox="1"/>
            <p:nvPr/>
          </p:nvSpPr>
          <p:spPr>
            <a:xfrm>
              <a:off x="0" y="-38100"/>
              <a:ext cx="1560484" cy="1952438"/>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2464128" y="2301264"/>
            <a:ext cx="5373233" cy="666597"/>
            <a:chOff x="0" y="0"/>
            <a:chExt cx="1415173" cy="175565"/>
          </a:xfrm>
        </p:grpSpPr>
        <p:sp>
          <p:nvSpPr>
            <p:cNvPr id="25" name="Freeform 25"/>
            <p:cNvSpPr/>
            <p:nvPr/>
          </p:nvSpPr>
          <p:spPr>
            <a:xfrm>
              <a:off x="0" y="0"/>
              <a:ext cx="1415173" cy="175565"/>
            </a:xfrm>
            <a:custGeom>
              <a:avLst/>
              <a:gdLst/>
              <a:ahLst/>
              <a:cxnLst/>
              <a:rect l="l" t="t" r="r" b="b"/>
              <a:pathLst>
                <a:path w="1415173" h="175565">
                  <a:moveTo>
                    <a:pt x="73482" y="0"/>
                  </a:moveTo>
                  <a:lnTo>
                    <a:pt x="1341690" y="0"/>
                  </a:lnTo>
                  <a:cubicBezTo>
                    <a:pt x="1382273" y="0"/>
                    <a:pt x="1415173" y="32899"/>
                    <a:pt x="1415173" y="73482"/>
                  </a:cubicBezTo>
                  <a:lnTo>
                    <a:pt x="1415173" y="102082"/>
                  </a:lnTo>
                  <a:cubicBezTo>
                    <a:pt x="1415173" y="142665"/>
                    <a:pt x="1382273" y="175565"/>
                    <a:pt x="1341690" y="175565"/>
                  </a:cubicBezTo>
                  <a:lnTo>
                    <a:pt x="73482" y="175565"/>
                  </a:lnTo>
                  <a:cubicBezTo>
                    <a:pt x="32899" y="175565"/>
                    <a:pt x="0" y="142665"/>
                    <a:pt x="0" y="102082"/>
                  </a:cubicBezTo>
                  <a:lnTo>
                    <a:pt x="0" y="73482"/>
                  </a:lnTo>
                  <a:cubicBezTo>
                    <a:pt x="0" y="32899"/>
                    <a:pt x="32899" y="0"/>
                    <a:pt x="73482" y="0"/>
                  </a:cubicBezTo>
                  <a:close/>
                </a:path>
              </a:pathLst>
            </a:custGeom>
            <a:solidFill>
              <a:srgbClr val="FDFDFD"/>
            </a:solidFill>
          </p:spPr>
        </p:sp>
        <p:sp>
          <p:nvSpPr>
            <p:cNvPr id="26" name="TextBox 26"/>
            <p:cNvSpPr txBox="1"/>
            <p:nvPr/>
          </p:nvSpPr>
          <p:spPr>
            <a:xfrm>
              <a:off x="0" y="-66675"/>
              <a:ext cx="1415173" cy="242240"/>
            </a:xfrm>
            <a:prstGeom prst="rect">
              <a:avLst/>
            </a:prstGeom>
          </p:spPr>
          <p:txBody>
            <a:bodyPr lIns="50800" tIns="274320" rIns="50800" bIns="50800" rtlCol="0" anchor="ctr"/>
            <a:lstStyle/>
            <a:p>
              <a:pPr algn="ctr">
                <a:lnSpc>
                  <a:spcPts val="3359"/>
                </a:lnSpc>
              </a:pPr>
              <a:r>
                <a:rPr lang="en-US" sz="2399" dirty="0">
                  <a:solidFill>
                    <a:srgbClr val="000000"/>
                  </a:solidFill>
                  <a:latin typeface="Poppins"/>
                </a:rPr>
                <a:t>Network Management Software</a:t>
              </a:r>
            </a:p>
          </p:txBody>
        </p:sp>
      </p:grpSp>
      <p:grpSp>
        <p:nvGrpSpPr>
          <p:cNvPr id="27" name="Group 27"/>
          <p:cNvGrpSpPr/>
          <p:nvPr/>
        </p:nvGrpSpPr>
        <p:grpSpPr>
          <a:xfrm>
            <a:off x="12395353" y="5530851"/>
            <a:ext cx="5442008" cy="3231829"/>
            <a:chOff x="0" y="0"/>
            <a:chExt cx="1085471" cy="644625"/>
          </a:xfrm>
        </p:grpSpPr>
        <p:sp>
          <p:nvSpPr>
            <p:cNvPr id="28" name="Freeform 28"/>
            <p:cNvSpPr/>
            <p:nvPr/>
          </p:nvSpPr>
          <p:spPr>
            <a:xfrm>
              <a:off x="0" y="0"/>
              <a:ext cx="1085471" cy="644625"/>
            </a:xfrm>
            <a:custGeom>
              <a:avLst/>
              <a:gdLst/>
              <a:ahLst/>
              <a:cxnLst/>
              <a:rect l="l" t="t" r="r" b="b"/>
              <a:pathLst>
                <a:path w="1085471" h="644625">
                  <a:moveTo>
                    <a:pt x="32720" y="0"/>
                  </a:moveTo>
                  <a:lnTo>
                    <a:pt x="1052751" y="0"/>
                  </a:lnTo>
                  <a:cubicBezTo>
                    <a:pt x="1061429" y="0"/>
                    <a:pt x="1069751" y="3447"/>
                    <a:pt x="1075887" y="9584"/>
                  </a:cubicBezTo>
                  <a:cubicBezTo>
                    <a:pt x="1082024" y="15720"/>
                    <a:pt x="1085471" y="24042"/>
                    <a:pt x="1085471" y="32720"/>
                  </a:cubicBezTo>
                  <a:lnTo>
                    <a:pt x="1085471" y="611905"/>
                  </a:lnTo>
                  <a:cubicBezTo>
                    <a:pt x="1085471" y="620583"/>
                    <a:pt x="1082024" y="628906"/>
                    <a:pt x="1075887" y="635042"/>
                  </a:cubicBezTo>
                  <a:cubicBezTo>
                    <a:pt x="1069751" y="641178"/>
                    <a:pt x="1061429" y="644625"/>
                    <a:pt x="1052751" y="644625"/>
                  </a:cubicBezTo>
                  <a:lnTo>
                    <a:pt x="32720" y="644625"/>
                  </a:lnTo>
                  <a:cubicBezTo>
                    <a:pt x="24042" y="644625"/>
                    <a:pt x="15720" y="641178"/>
                    <a:pt x="9584" y="635042"/>
                  </a:cubicBezTo>
                  <a:cubicBezTo>
                    <a:pt x="3447" y="628906"/>
                    <a:pt x="0" y="620583"/>
                    <a:pt x="0" y="611905"/>
                  </a:cubicBezTo>
                  <a:lnTo>
                    <a:pt x="0" y="32720"/>
                  </a:lnTo>
                  <a:cubicBezTo>
                    <a:pt x="0" y="24042"/>
                    <a:pt x="3447" y="15720"/>
                    <a:pt x="9584" y="9584"/>
                  </a:cubicBezTo>
                  <a:cubicBezTo>
                    <a:pt x="15720" y="3447"/>
                    <a:pt x="24042" y="0"/>
                    <a:pt x="32720" y="0"/>
                  </a:cubicBezTo>
                  <a:close/>
                </a:path>
              </a:pathLst>
            </a:custGeom>
            <a:blipFill>
              <a:blip r:embed="rId4"/>
              <a:stretch>
                <a:fillRect t="-4726" b="-4726"/>
              </a:stretch>
            </a:blipFill>
          </p:spPr>
        </p:sp>
      </p:grpSp>
      <p:sp>
        <p:nvSpPr>
          <p:cNvPr id="29" name="TextBox 29"/>
          <p:cNvSpPr txBox="1"/>
          <p:nvPr/>
        </p:nvSpPr>
        <p:spPr>
          <a:xfrm>
            <a:off x="480169" y="3339445"/>
            <a:ext cx="5373233" cy="1589405"/>
          </a:xfrm>
          <a:prstGeom prst="rect">
            <a:avLst/>
          </a:prstGeom>
        </p:spPr>
        <p:txBody>
          <a:bodyPr lIns="0" tIns="0" rIns="0" bIns="0" rtlCol="0" anchor="t">
            <a:spAutoFit/>
          </a:bodyPr>
          <a:lstStyle/>
          <a:p>
            <a:pPr algn="just">
              <a:lnSpc>
                <a:spcPts val="3220"/>
              </a:lnSpc>
            </a:pPr>
            <a:r>
              <a:rPr lang="en-US" sz="2300">
                <a:solidFill>
                  <a:srgbClr val="000000"/>
                </a:solidFill>
                <a:latin typeface="Canva Sans"/>
              </a:rPr>
              <a:t>These specialized operating systems manage network resources and provide services such as file sharing, print services, and directory services.</a:t>
            </a:r>
          </a:p>
        </p:txBody>
      </p:sp>
      <p:sp>
        <p:nvSpPr>
          <p:cNvPr id="30" name="TextBox 30"/>
          <p:cNvSpPr txBox="1"/>
          <p:nvPr/>
        </p:nvSpPr>
        <p:spPr>
          <a:xfrm>
            <a:off x="6472149" y="3339445"/>
            <a:ext cx="5373233" cy="2463800"/>
          </a:xfrm>
          <a:prstGeom prst="rect">
            <a:avLst/>
          </a:prstGeom>
        </p:spPr>
        <p:txBody>
          <a:bodyPr lIns="0" tIns="0" rIns="0" bIns="0" rtlCol="0" anchor="t">
            <a:spAutoFit/>
          </a:bodyPr>
          <a:lstStyle/>
          <a:p>
            <a:pPr algn="just">
              <a:lnSpc>
                <a:spcPts val="2800"/>
              </a:lnSpc>
            </a:pPr>
            <a:r>
              <a:rPr lang="en-US" sz="2000">
                <a:solidFill>
                  <a:srgbClr val="000000"/>
                </a:solidFill>
                <a:latin typeface="Canva Sans"/>
              </a:rPr>
              <a:t>Protocols govern the rules and conventions for communication between devices on a network. Common examples include TCP/IP (Transmission Control Protocol/Internet Protocol), which underpins the internet, and HTTP (Hypertext Transfer Protocol), used for web communication.</a:t>
            </a:r>
          </a:p>
        </p:txBody>
      </p:sp>
      <p:sp>
        <p:nvSpPr>
          <p:cNvPr id="31" name="TextBox 31"/>
          <p:cNvSpPr txBox="1"/>
          <p:nvPr/>
        </p:nvSpPr>
        <p:spPr>
          <a:xfrm>
            <a:off x="12464128" y="3348970"/>
            <a:ext cx="5373233" cy="1934845"/>
          </a:xfrm>
          <a:prstGeom prst="rect">
            <a:avLst/>
          </a:prstGeom>
        </p:spPr>
        <p:txBody>
          <a:bodyPr lIns="0" tIns="0" rIns="0" bIns="0" rtlCol="0" anchor="t">
            <a:spAutoFit/>
          </a:bodyPr>
          <a:lstStyle/>
          <a:p>
            <a:pPr algn="just">
              <a:lnSpc>
                <a:spcPts val="3080"/>
              </a:lnSpc>
            </a:pPr>
            <a:r>
              <a:rPr lang="en-US" sz="2200">
                <a:solidFill>
                  <a:srgbClr val="000000"/>
                </a:solidFill>
                <a:latin typeface="Canva Sans"/>
              </a:rPr>
              <a:t>This software helps administrators monitor, configure, and troubleshoot network devices and resources, ensuring optimal network performance and security.</a:t>
            </a:r>
          </a:p>
        </p:txBody>
      </p:sp>
    </p:spTree>
  </p:cSld>
  <p:clrMapOvr>
    <a:masterClrMapping/>
  </p:clrMapOvr>
  <p:transition spd="med">
    <p:pull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89970" y="495850"/>
            <a:ext cx="5439267" cy="917010"/>
            <a:chOff x="0" y="0"/>
            <a:chExt cx="939695" cy="158424"/>
          </a:xfrm>
        </p:grpSpPr>
        <p:sp>
          <p:nvSpPr>
            <p:cNvPr id="3" name="Freeform 3"/>
            <p:cNvSpPr/>
            <p:nvPr/>
          </p:nvSpPr>
          <p:spPr>
            <a:xfrm>
              <a:off x="0" y="0"/>
              <a:ext cx="939695" cy="158424"/>
            </a:xfrm>
            <a:custGeom>
              <a:avLst/>
              <a:gdLst/>
              <a:ahLst/>
              <a:cxnLst/>
              <a:rect l="l" t="t" r="r" b="b"/>
              <a:pathLst>
                <a:path w="939695" h="158424">
                  <a:moveTo>
                    <a:pt x="79212" y="0"/>
                  </a:moveTo>
                  <a:lnTo>
                    <a:pt x="860483" y="0"/>
                  </a:lnTo>
                  <a:cubicBezTo>
                    <a:pt x="881491" y="0"/>
                    <a:pt x="901639" y="8346"/>
                    <a:pt x="916494" y="23201"/>
                  </a:cubicBezTo>
                  <a:cubicBezTo>
                    <a:pt x="931349" y="38056"/>
                    <a:pt x="939695" y="58204"/>
                    <a:pt x="939695" y="79212"/>
                  </a:cubicBezTo>
                  <a:lnTo>
                    <a:pt x="939695" y="79212"/>
                  </a:lnTo>
                  <a:cubicBezTo>
                    <a:pt x="939695" y="100220"/>
                    <a:pt x="931349" y="120368"/>
                    <a:pt x="916494" y="135223"/>
                  </a:cubicBezTo>
                  <a:cubicBezTo>
                    <a:pt x="901639" y="150078"/>
                    <a:pt x="881491" y="158424"/>
                    <a:pt x="860483" y="158424"/>
                  </a:cubicBezTo>
                  <a:lnTo>
                    <a:pt x="79212" y="158424"/>
                  </a:lnTo>
                  <a:cubicBezTo>
                    <a:pt x="58204" y="158424"/>
                    <a:pt x="38056" y="150078"/>
                    <a:pt x="23201" y="135223"/>
                  </a:cubicBezTo>
                  <a:cubicBezTo>
                    <a:pt x="8346" y="120368"/>
                    <a:pt x="0" y="100220"/>
                    <a:pt x="0" y="79212"/>
                  </a:cubicBezTo>
                  <a:lnTo>
                    <a:pt x="0" y="79212"/>
                  </a:lnTo>
                  <a:cubicBezTo>
                    <a:pt x="0" y="58204"/>
                    <a:pt x="8346" y="38056"/>
                    <a:pt x="23201" y="23201"/>
                  </a:cubicBezTo>
                  <a:cubicBezTo>
                    <a:pt x="38056" y="8346"/>
                    <a:pt x="58204" y="0"/>
                    <a:pt x="79212" y="0"/>
                  </a:cubicBezTo>
                  <a:close/>
                </a:path>
              </a:pathLst>
            </a:custGeom>
            <a:solidFill>
              <a:srgbClr val="B5FDFF"/>
            </a:solidFill>
            <a:ln w="19050" cap="rnd">
              <a:solidFill>
                <a:srgbClr val="000000"/>
              </a:solidFill>
              <a:prstDash val="solid"/>
              <a:round/>
            </a:ln>
          </p:spPr>
          <p:txBody>
            <a:bodyPr tIns="365760"/>
            <a:lstStyle/>
            <a:p>
              <a:endParaRPr lang="en-US"/>
            </a:p>
          </p:txBody>
        </p:sp>
        <p:sp>
          <p:nvSpPr>
            <p:cNvPr id="4" name="TextBox 4"/>
            <p:cNvSpPr txBox="1"/>
            <p:nvPr/>
          </p:nvSpPr>
          <p:spPr>
            <a:xfrm>
              <a:off x="0" y="-76200"/>
              <a:ext cx="939695" cy="234624"/>
            </a:xfrm>
            <a:prstGeom prst="rect">
              <a:avLst/>
            </a:prstGeom>
          </p:spPr>
          <p:txBody>
            <a:bodyPr lIns="50800" tIns="457200" rIns="50800" bIns="50800" rtlCol="0" anchor="ctr"/>
            <a:lstStyle/>
            <a:p>
              <a:pPr algn="ctr">
                <a:lnSpc>
                  <a:spcPts val="4199"/>
                </a:lnSpc>
              </a:pPr>
              <a:r>
                <a:rPr lang="en-US" sz="2999" dirty="0">
                  <a:solidFill>
                    <a:srgbClr val="000000"/>
                  </a:solidFill>
                  <a:latin typeface="Poppins Bold"/>
                </a:rPr>
                <a:t>Transmission Media</a:t>
              </a:r>
            </a:p>
          </p:txBody>
        </p:sp>
      </p:grpSp>
      <p:grpSp>
        <p:nvGrpSpPr>
          <p:cNvPr id="5" name="Group 5"/>
          <p:cNvGrpSpPr/>
          <p:nvPr/>
        </p:nvGrpSpPr>
        <p:grpSpPr>
          <a:xfrm>
            <a:off x="189538" y="1896599"/>
            <a:ext cx="8709498" cy="7268503"/>
            <a:chOff x="0" y="0"/>
            <a:chExt cx="2293859" cy="1914338"/>
          </a:xfrm>
        </p:grpSpPr>
        <p:sp>
          <p:nvSpPr>
            <p:cNvPr id="6" name="Freeform 6"/>
            <p:cNvSpPr/>
            <p:nvPr/>
          </p:nvSpPr>
          <p:spPr>
            <a:xfrm>
              <a:off x="0" y="0"/>
              <a:ext cx="2293859" cy="1914338"/>
            </a:xfrm>
            <a:custGeom>
              <a:avLst/>
              <a:gdLst/>
              <a:ahLst/>
              <a:cxnLst/>
              <a:rect l="l" t="t" r="r" b="b"/>
              <a:pathLst>
                <a:path w="2293859" h="1914338">
                  <a:moveTo>
                    <a:pt x="45334" y="0"/>
                  </a:moveTo>
                  <a:lnTo>
                    <a:pt x="2248525" y="0"/>
                  </a:lnTo>
                  <a:cubicBezTo>
                    <a:pt x="2260549" y="0"/>
                    <a:pt x="2272080" y="4776"/>
                    <a:pt x="2280581" y="13278"/>
                  </a:cubicBezTo>
                  <a:cubicBezTo>
                    <a:pt x="2289083" y="21780"/>
                    <a:pt x="2293859" y="33311"/>
                    <a:pt x="2293859" y="45334"/>
                  </a:cubicBezTo>
                  <a:lnTo>
                    <a:pt x="2293859" y="1869004"/>
                  </a:lnTo>
                  <a:cubicBezTo>
                    <a:pt x="2293859" y="1881028"/>
                    <a:pt x="2289083" y="1892559"/>
                    <a:pt x="2280581" y="1901060"/>
                  </a:cubicBezTo>
                  <a:cubicBezTo>
                    <a:pt x="2272080" y="1909562"/>
                    <a:pt x="2260549" y="1914338"/>
                    <a:pt x="2248525" y="1914338"/>
                  </a:cubicBezTo>
                  <a:lnTo>
                    <a:pt x="45334" y="1914338"/>
                  </a:lnTo>
                  <a:cubicBezTo>
                    <a:pt x="20297" y="1914338"/>
                    <a:pt x="0" y="1894042"/>
                    <a:pt x="0" y="1869004"/>
                  </a:cubicBezTo>
                  <a:lnTo>
                    <a:pt x="0" y="45334"/>
                  </a:lnTo>
                  <a:cubicBezTo>
                    <a:pt x="0" y="33311"/>
                    <a:pt x="4776" y="21780"/>
                    <a:pt x="13278" y="13278"/>
                  </a:cubicBezTo>
                  <a:cubicBezTo>
                    <a:pt x="21780" y="4776"/>
                    <a:pt x="33311" y="0"/>
                    <a:pt x="45334" y="0"/>
                  </a:cubicBezTo>
                  <a:close/>
                </a:path>
              </a:pathLst>
            </a:custGeom>
            <a:solidFill>
              <a:srgbClr val="51FAFF"/>
            </a:solidFill>
          </p:spPr>
        </p:sp>
        <p:sp>
          <p:nvSpPr>
            <p:cNvPr id="7" name="TextBox 7"/>
            <p:cNvSpPr txBox="1"/>
            <p:nvPr/>
          </p:nvSpPr>
          <p:spPr>
            <a:xfrm>
              <a:off x="0" y="-38100"/>
              <a:ext cx="2293859" cy="19524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57671" y="2227312"/>
            <a:ext cx="5373233" cy="666597"/>
            <a:chOff x="0" y="0"/>
            <a:chExt cx="1415173" cy="175565"/>
          </a:xfrm>
        </p:grpSpPr>
        <p:sp>
          <p:nvSpPr>
            <p:cNvPr id="9" name="Freeform 9"/>
            <p:cNvSpPr/>
            <p:nvPr/>
          </p:nvSpPr>
          <p:spPr>
            <a:xfrm>
              <a:off x="0" y="0"/>
              <a:ext cx="1415173" cy="175565"/>
            </a:xfrm>
            <a:custGeom>
              <a:avLst/>
              <a:gdLst/>
              <a:ahLst/>
              <a:cxnLst/>
              <a:rect l="l" t="t" r="r" b="b"/>
              <a:pathLst>
                <a:path w="1415173" h="175565">
                  <a:moveTo>
                    <a:pt x="73482" y="0"/>
                  </a:moveTo>
                  <a:lnTo>
                    <a:pt x="1341690" y="0"/>
                  </a:lnTo>
                  <a:cubicBezTo>
                    <a:pt x="1382273" y="0"/>
                    <a:pt x="1415173" y="32899"/>
                    <a:pt x="1415173" y="73482"/>
                  </a:cubicBezTo>
                  <a:lnTo>
                    <a:pt x="1415173" y="102082"/>
                  </a:lnTo>
                  <a:cubicBezTo>
                    <a:pt x="1415173" y="142665"/>
                    <a:pt x="1382273" y="175565"/>
                    <a:pt x="1341690" y="175565"/>
                  </a:cubicBezTo>
                  <a:lnTo>
                    <a:pt x="73482" y="175565"/>
                  </a:lnTo>
                  <a:cubicBezTo>
                    <a:pt x="32899" y="175565"/>
                    <a:pt x="0" y="142665"/>
                    <a:pt x="0" y="102082"/>
                  </a:cubicBezTo>
                  <a:lnTo>
                    <a:pt x="0" y="73482"/>
                  </a:lnTo>
                  <a:cubicBezTo>
                    <a:pt x="0" y="32899"/>
                    <a:pt x="32899" y="0"/>
                    <a:pt x="73482" y="0"/>
                  </a:cubicBezTo>
                  <a:close/>
                </a:path>
              </a:pathLst>
            </a:custGeom>
            <a:solidFill>
              <a:srgbClr val="FDFDFD"/>
            </a:solidFill>
          </p:spPr>
        </p:sp>
        <p:sp>
          <p:nvSpPr>
            <p:cNvPr id="10" name="TextBox 10"/>
            <p:cNvSpPr txBox="1"/>
            <p:nvPr/>
          </p:nvSpPr>
          <p:spPr>
            <a:xfrm>
              <a:off x="0" y="-66675"/>
              <a:ext cx="1415173" cy="242240"/>
            </a:xfrm>
            <a:prstGeom prst="rect">
              <a:avLst/>
            </a:prstGeom>
          </p:spPr>
          <p:txBody>
            <a:bodyPr lIns="50800" tIns="274320" rIns="50800" bIns="50800" rtlCol="0" anchor="ctr"/>
            <a:lstStyle/>
            <a:p>
              <a:pPr algn="ctr">
                <a:lnSpc>
                  <a:spcPts val="3359"/>
                </a:lnSpc>
              </a:pPr>
              <a:r>
                <a:rPr lang="en-US" sz="2399" dirty="0">
                  <a:solidFill>
                    <a:srgbClr val="000000"/>
                  </a:solidFill>
                  <a:latin typeface="Poppins"/>
                </a:rPr>
                <a:t>Wired Media</a:t>
              </a:r>
            </a:p>
          </p:txBody>
        </p:sp>
      </p:grpSp>
      <p:grpSp>
        <p:nvGrpSpPr>
          <p:cNvPr id="11" name="Group 11"/>
          <p:cNvGrpSpPr/>
          <p:nvPr/>
        </p:nvGrpSpPr>
        <p:grpSpPr>
          <a:xfrm>
            <a:off x="449553" y="5009546"/>
            <a:ext cx="8189468" cy="3890980"/>
            <a:chOff x="0" y="0"/>
            <a:chExt cx="1633483" cy="776101"/>
          </a:xfrm>
        </p:grpSpPr>
        <p:sp>
          <p:nvSpPr>
            <p:cNvPr id="12" name="Freeform 12"/>
            <p:cNvSpPr/>
            <p:nvPr/>
          </p:nvSpPr>
          <p:spPr>
            <a:xfrm>
              <a:off x="0" y="0"/>
              <a:ext cx="1633483" cy="776101"/>
            </a:xfrm>
            <a:custGeom>
              <a:avLst/>
              <a:gdLst/>
              <a:ahLst/>
              <a:cxnLst/>
              <a:rect l="l" t="t" r="r" b="b"/>
              <a:pathLst>
                <a:path w="1633483" h="776101">
                  <a:moveTo>
                    <a:pt x="21743" y="0"/>
                  </a:moveTo>
                  <a:lnTo>
                    <a:pt x="1611740" y="0"/>
                  </a:lnTo>
                  <a:cubicBezTo>
                    <a:pt x="1617507" y="0"/>
                    <a:pt x="1623037" y="2291"/>
                    <a:pt x="1627115" y="6368"/>
                  </a:cubicBezTo>
                  <a:cubicBezTo>
                    <a:pt x="1631192" y="10446"/>
                    <a:pt x="1633483" y="15976"/>
                    <a:pt x="1633483" y="21743"/>
                  </a:cubicBezTo>
                  <a:lnTo>
                    <a:pt x="1633483" y="754358"/>
                  </a:lnTo>
                  <a:cubicBezTo>
                    <a:pt x="1633483" y="760124"/>
                    <a:pt x="1631192" y="765655"/>
                    <a:pt x="1627115" y="769732"/>
                  </a:cubicBezTo>
                  <a:cubicBezTo>
                    <a:pt x="1623037" y="773810"/>
                    <a:pt x="1617507" y="776101"/>
                    <a:pt x="1611740" y="776101"/>
                  </a:cubicBezTo>
                  <a:lnTo>
                    <a:pt x="21743" y="776101"/>
                  </a:lnTo>
                  <a:cubicBezTo>
                    <a:pt x="15976" y="776101"/>
                    <a:pt x="10446" y="773810"/>
                    <a:pt x="6368" y="769732"/>
                  </a:cubicBezTo>
                  <a:cubicBezTo>
                    <a:pt x="2291" y="765655"/>
                    <a:pt x="0" y="760124"/>
                    <a:pt x="0" y="754358"/>
                  </a:cubicBezTo>
                  <a:lnTo>
                    <a:pt x="0" y="21743"/>
                  </a:lnTo>
                  <a:cubicBezTo>
                    <a:pt x="0" y="15976"/>
                    <a:pt x="2291" y="10446"/>
                    <a:pt x="6368" y="6368"/>
                  </a:cubicBezTo>
                  <a:cubicBezTo>
                    <a:pt x="10446" y="2291"/>
                    <a:pt x="15976" y="0"/>
                    <a:pt x="21743" y="0"/>
                  </a:cubicBezTo>
                  <a:close/>
                </a:path>
              </a:pathLst>
            </a:custGeom>
            <a:blipFill>
              <a:blip r:embed="rId2"/>
              <a:stretch>
                <a:fillRect t="-75351" b="-35121"/>
              </a:stretch>
            </a:blipFill>
          </p:spPr>
        </p:sp>
      </p:grpSp>
      <p:grpSp>
        <p:nvGrpSpPr>
          <p:cNvPr id="13" name="Group 13"/>
          <p:cNvGrpSpPr/>
          <p:nvPr/>
        </p:nvGrpSpPr>
        <p:grpSpPr>
          <a:xfrm>
            <a:off x="9144000" y="1896599"/>
            <a:ext cx="8709498" cy="7268503"/>
            <a:chOff x="0" y="0"/>
            <a:chExt cx="2293859" cy="1914338"/>
          </a:xfrm>
        </p:grpSpPr>
        <p:sp>
          <p:nvSpPr>
            <p:cNvPr id="14" name="Freeform 14"/>
            <p:cNvSpPr/>
            <p:nvPr/>
          </p:nvSpPr>
          <p:spPr>
            <a:xfrm>
              <a:off x="0" y="0"/>
              <a:ext cx="2293859" cy="1914338"/>
            </a:xfrm>
            <a:custGeom>
              <a:avLst/>
              <a:gdLst/>
              <a:ahLst/>
              <a:cxnLst/>
              <a:rect l="l" t="t" r="r" b="b"/>
              <a:pathLst>
                <a:path w="2293859" h="1914338">
                  <a:moveTo>
                    <a:pt x="45334" y="0"/>
                  </a:moveTo>
                  <a:lnTo>
                    <a:pt x="2248525" y="0"/>
                  </a:lnTo>
                  <a:cubicBezTo>
                    <a:pt x="2260549" y="0"/>
                    <a:pt x="2272080" y="4776"/>
                    <a:pt x="2280581" y="13278"/>
                  </a:cubicBezTo>
                  <a:cubicBezTo>
                    <a:pt x="2289083" y="21780"/>
                    <a:pt x="2293859" y="33311"/>
                    <a:pt x="2293859" y="45334"/>
                  </a:cubicBezTo>
                  <a:lnTo>
                    <a:pt x="2293859" y="1869004"/>
                  </a:lnTo>
                  <a:cubicBezTo>
                    <a:pt x="2293859" y="1881028"/>
                    <a:pt x="2289083" y="1892559"/>
                    <a:pt x="2280581" y="1901060"/>
                  </a:cubicBezTo>
                  <a:cubicBezTo>
                    <a:pt x="2272080" y="1909562"/>
                    <a:pt x="2260549" y="1914338"/>
                    <a:pt x="2248525" y="1914338"/>
                  </a:cubicBezTo>
                  <a:lnTo>
                    <a:pt x="45334" y="1914338"/>
                  </a:lnTo>
                  <a:cubicBezTo>
                    <a:pt x="20297" y="1914338"/>
                    <a:pt x="0" y="1894042"/>
                    <a:pt x="0" y="1869004"/>
                  </a:cubicBezTo>
                  <a:lnTo>
                    <a:pt x="0" y="45334"/>
                  </a:lnTo>
                  <a:cubicBezTo>
                    <a:pt x="0" y="33311"/>
                    <a:pt x="4776" y="21780"/>
                    <a:pt x="13278" y="13278"/>
                  </a:cubicBezTo>
                  <a:cubicBezTo>
                    <a:pt x="21780" y="4776"/>
                    <a:pt x="33311" y="0"/>
                    <a:pt x="45334" y="0"/>
                  </a:cubicBezTo>
                  <a:close/>
                </a:path>
              </a:pathLst>
            </a:custGeom>
            <a:solidFill>
              <a:srgbClr val="51FAFF"/>
            </a:solidFill>
          </p:spPr>
        </p:sp>
        <p:sp>
          <p:nvSpPr>
            <p:cNvPr id="15" name="TextBox 15"/>
            <p:cNvSpPr txBox="1"/>
            <p:nvPr/>
          </p:nvSpPr>
          <p:spPr>
            <a:xfrm>
              <a:off x="0" y="-38100"/>
              <a:ext cx="2293859" cy="195243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812132" y="2227312"/>
            <a:ext cx="5373233" cy="666597"/>
            <a:chOff x="0" y="0"/>
            <a:chExt cx="1415173" cy="175565"/>
          </a:xfrm>
        </p:grpSpPr>
        <p:sp>
          <p:nvSpPr>
            <p:cNvPr id="17" name="Freeform 17"/>
            <p:cNvSpPr/>
            <p:nvPr/>
          </p:nvSpPr>
          <p:spPr>
            <a:xfrm>
              <a:off x="0" y="0"/>
              <a:ext cx="1415173" cy="175565"/>
            </a:xfrm>
            <a:custGeom>
              <a:avLst/>
              <a:gdLst/>
              <a:ahLst/>
              <a:cxnLst/>
              <a:rect l="l" t="t" r="r" b="b"/>
              <a:pathLst>
                <a:path w="1415173" h="175565">
                  <a:moveTo>
                    <a:pt x="73482" y="0"/>
                  </a:moveTo>
                  <a:lnTo>
                    <a:pt x="1341690" y="0"/>
                  </a:lnTo>
                  <a:cubicBezTo>
                    <a:pt x="1382273" y="0"/>
                    <a:pt x="1415173" y="32899"/>
                    <a:pt x="1415173" y="73482"/>
                  </a:cubicBezTo>
                  <a:lnTo>
                    <a:pt x="1415173" y="102082"/>
                  </a:lnTo>
                  <a:cubicBezTo>
                    <a:pt x="1415173" y="142665"/>
                    <a:pt x="1382273" y="175565"/>
                    <a:pt x="1341690" y="175565"/>
                  </a:cubicBezTo>
                  <a:lnTo>
                    <a:pt x="73482" y="175565"/>
                  </a:lnTo>
                  <a:cubicBezTo>
                    <a:pt x="32899" y="175565"/>
                    <a:pt x="0" y="142665"/>
                    <a:pt x="0" y="102082"/>
                  </a:cubicBezTo>
                  <a:lnTo>
                    <a:pt x="0" y="73482"/>
                  </a:lnTo>
                  <a:cubicBezTo>
                    <a:pt x="0" y="32899"/>
                    <a:pt x="32899" y="0"/>
                    <a:pt x="73482" y="0"/>
                  </a:cubicBezTo>
                  <a:close/>
                </a:path>
              </a:pathLst>
            </a:custGeom>
            <a:solidFill>
              <a:srgbClr val="FDFDFD"/>
            </a:solidFill>
          </p:spPr>
          <p:txBody>
            <a:bodyPr tIns="274320"/>
            <a:lstStyle/>
            <a:p>
              <a:endParaRPr lang="en-US"/>
            </a:p>
          </p:txBody>
        </p:sp>
        <p:sp>
          <p:nvSpPr>
            <p:cNvPr id="18" name="TextBox 18"/>
            <p:cNvSpPr txBox="1"/>
            <p:nvPr/>
          </p:nvSpPr>
          <p:spPr>
            <a:xfrm>
              <a:off x="0" y="-66675"/>
              <a:ext cx="1415173" cy="242240"/>
            </a:xfrm>
            <a:prstGeom prst="rect">
              <a:avLst/>
            </a:prstGeom>
          </p:spPr>
          <p:txBody>
            <a:bodyPr lIns="50800" tIns="274320" rIns="50800" bIns="50800" rtlCol="0" anchor="ctr"/>
            <a:lstStyle/>
            <a:p>
              <a:pPr algn="ctr">
                <a:lnSpc>
                  <a:spcPts val="3359"/>
                </a:lnSpc>
              </a:pPr>
              <a:r>
                <a:rPr lang="en-US" sz="2399">
                  <a:solidFill>
                    <a:srgbClr val="000000"/>
                  </a:solidFill>
                  <a:latin typeface="Poppins"/>
                </a:rPr>
                <a:t>Wireless Media</a:t>
              </a:r>
            </a:p>
          </p:txBody>
        </p:sp>
      </p:grpSp>
      <p:grpSp>
        <p:nvGrpSpPr>
          <p:cNvPr id="19" name="Group 19"/>
          <p:cNvGrpSpPr/>
          <p:nvPr/>
        </p:nvGrpSpPr>
        <p:grpSpPr>
          <a:xfrm>
            <a:off x="9404015" y="5009546"/>
            <a:ext cx="8189468" cy="3890980"/>
            <a:chOff x="0" y="0"/>
            <a:chExt cx="1633483" cy="776101"/>
          </a:xfrm>
        </p:grpSpPr>
        <p:sp>
          <p:nvSpPr>
            <p:cNvPr id="20" name="Freeform 20"/>
            <p:cNvSpPr/>
            <p:nvPr/>
          </p:nvSpPr>
          <p:spPr>
            <a:xfrm>
              <a:off x="0" y="0"/>
              <a:ext cx="1633483" cy="776101"/>
            </a:xfrm>
            <a:custGeom>
              <a:avLst/>
              <a:gdLst/>
              <a:ahLst/>
              <a:cxnLst/>
              <a:rect l="l" t="t" r="r" b="b"/>
              <a:pathLst>
                <a:path w="1633483" h="776101">
                  <a:moveTo>
                    <a:pt x="21743" y="0"/>
                  </a:moveTo>
                  <a:lnTo>
                    <a:pt x="1611740" y="0"/>
                  </a:lnTo>
                  <a:cubicBezTo>
                    <a:pt x="1617507" y="0"/>
                    <a:pt x="1623037" y="2291"/>
                    <a:pt x="1627115" y="6368"/>
                  </a:cubicBezTo>
                  <a:cubicBezTo>
                    <a:pt x="1631192" y="10446"/>
                    <a:pt x="1633483" y="15976"/>
                    <a:pt x="1633483" y="21743"/>
                  </a:cubicBezTo>
                  <a:lnTo>
                    <a:pt x="1633483" y="754358"/>
                  </a:lnTo>
                  <a:cubicBezTo>
                    <a:pt x="1633483" y="760124"/>
                    <a:pt x="1631192" y="765655"/>
                    <a:pt x="1627115" y="769732"/>
                  </a:cubicBezTo>
                  <a:cubicBezTo>
                    <a:pt x="1623037" y="773810"/>
                    <a:pt x="1617507" y="776101"/>
                    <a:pt x="1611740" y="776101"/>
                  </a:cubicBezTo>
                  <a:lnTo>
                    <a:pt x="21743" y="776101"/>
                  </a:lnTo>
                  <a:cubicBezTo>
                    <a:pt x="15976" y="776101"/>
                    <a:pt x="10446" y="773810"/>
                    <a:pt x="6368" y="769732"/>
                  </a:cubicBezTo>
                  <a:cubicBezTo>
                    <a:pt x="2291" y="765655"/>
                    <a:pt x="0" y="760124"/>
                    <a:pt x="0" y="754358"/>
                  </a:cubicBezTo>
                  <a:lnTo>
                    <a:pt x="0" y="21743"/>
                  </a:lnTo>
                  <a:cubicBezTo>
                    <a:pt x="0" y="15976"/>
                    <a:pt x="2291" y="10446"/>
                    <a:pt x="6368" y="6368"/>
                  </a:cubicBezTo>
                  <a:cubicBezTo>
                    <a:pt x="10446" y="2291"/>
                    <a:pt x="15976" y="0"/>
                    <a:pt x="21743" y="0"/>
                  </a:cubicBezTo>
                  <a:close/>
                </a:path>
              </a:pathLst>
            </a:custGeom>
            <a:blipFill>
              <a:blip r:embed="rId3"/>
              <a:stretch>
                <a:fillRect t="-6735" b="-11655"/>
              </a:stretch>
            </a:blipFill>
          </p:spPr>
        </p:sp>
      </p:grpSp>
      <p:sp>
        <p:nvSpPr>
          <p:cNvPr id="21" name="TextBox 21"/>
          <p:cNvSpPr txBox="1"/>
          <p:nvPr/>
        </p:nvSpPr>
        <p:spPr>
          <a:xfrm>
            <a:off x="449553" y="3333237"/>
            <a:ext cx="8189468" cy="1189355"/>
          </a:xfrm>
          <a:prstGeom prst="rect">
            <a:avLst/>
          </a:prstGeom>
        </p:spPr>
        <p:txBody>
          <a:bodyPr lIns="0" tIns="0" rIns="0" bIns="0" rtlCol="0" anchor="t">
            <a:spAutoFit/>
          </a:bodyPr>
          <a:lstStyle/>
          <a:p>
            <a:pPr algn="just">
              <a:lnSpc>
                <a:spcPts val="3220"/>
              </a:lnSpc>
            </a:pPr>
            <a:r>
              <a:rPr lang="en-US" sz="2300">
                <a:solidFill>
                  <a:srgbClr val="000000"/>
                </a:solidFill>
                <a:latin typeface="Canva Sans"/>
              </a:rPr>
              <a:t>Ethernet cables, coaxial cables, and fiber optic cables facilitate data transmission through physical connections, offering high-speed and reliable communication.</a:t>
            </a:r>
          </a:p>
        </p:txBody>
      </p:sp>
      <p:sp>
        <p:nvSpPr>
          <p:cNvPr id="22" name="TextBox 22"/>
          <p:cNvSpPr txBox="1"/>
          <p:nvPr/>
        </p:nvSpPr>
        <p:spPr>
          <a:xfrm>
            <a:off x="9404015" y="3171312"/>
            <a:ext cx="8189468" cy="1589405"/>
          </a:xfrm>
          <a:prstGeom prst="rect">
            <a:avLst/>
          </a:prstGeom>
        </p:spPr>
        <p:txBody>
          <a:bodyPr lIns="0" tIns="0" rIns="0" bIns="0" rtlCol="0" anchor="t">
            <a:spAutoFit/>
          </a:bodyPr>
          <a:lstStyle/>
          <a:p>
            <a:pPr algn="just">
              <a:lnSpc>
                <a:spcPts val="3220"/>
              </a:lnSpc>
            </a:pPr>
            <a:r>
              <a:rPr lang="en-US" sz="2300">
                <a:solidFill>
                  <a:srgbClr val="000000"/>
                </a:solidFill>
                <a:latin typeface="Canva Sans"/>
              </a:rPr>
              <a:t>Technologies such as Wi-Fi, Bluetooth, and cellular networks enable wireless communication, allowing devices to connect to a network without the need for physical cables.</a:t>
            </a:r>
          </a:p>
        </p:txBody>
      </p:sp>
    </p:spTree>
  </p:cSld>
  <p:clrMapOvr>
    <a:masterClrMapping/>
  </p:clrMapOvr>
  <p:transition spd="med">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17815" y="-1"/>
            <a:ext cx="3770185" cy="10287001"/>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2BE8B3"/>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796731" y="447246"/>
            <a:ext cx="5969535" cy="9392508"/>
            <a:chOff x="0" y="0"/>
            <a:chExt cx="812800" cy="1278865"/>
          </a:xfrm>
        </p:grpSpPr>
        <p:sp>
          <p:nvSpPr>
            <p:cNvPr id="6" name="Freeform 6"/>
            <p:cNvSpPr/>
            <p:nvPr/>
          </p:nvSpPr>
          <p:spPr>
            <a:xfrm>
              <a:off x="0" y="0"/>
              <a:ext cx="812800" cy="1278865"/>
            </a:xfrm>
            <a:custGeom>
              <a:avLst/>
              <a:gdLst/>
              <a:ahLst/>
              <a:cxnLst/>
              <a:rect l="l" t="t" r="r" b="b"/>
              <a:pathLst>
                <a:path w="812800" h="1278865">
                  <a:moveTo>
                    <a:pt x="0" y="0"/>
                  </a:moveTo>
                  <a:lnTo>
                    <a:pt x="812800" y="0"/>
                  </a:lnTo>
                  <a:lnTo>
                    <a:pt x="812800" y="1278865"/>
                  </a:lnTo>
                  <a:lnTo>
                    <a:pt x="0" y="1278865"/>
                  </a:lnTo>
                  <a:close/>
                </a:path>
              </a:pathLst>
            </a:custGeom>
            <a:blipFill>
              <a:blip r:embed="rId2"/>
              <a:stretch>
                <a:fillRect l="-89858" r="-89858"/>
              </a:stretch>
            </a:blipFill>
          </p:spPr>
        </p:sp>
      </p:grpSp>
      <p:sp>
        <p:nvSpPr>
          <p:cNvPr id="7" name="TextBox 7"/>
          <p:cNvSpPr txBox="1"/>
          <p:nvPr/>
        </p:nvSpPr>
        <p:spPr>
          <a:xfrm>
            <a:off x="2152947" y="2084263"/>
            <a:ext cx="9271931" cy="695960"/>
          </a:xfrm>
          <a:prstGeom prst="rect">
            <a:avLst/>
          </a:prstGeom>
        </p:spPr>
        <p:txBody>
          <a:bodyPr lIns="0" tIns="0" rIns="0" bIns="0" rtlCol="0" anchor="t">
            <a:spAutoFit/>
          </a:bodyPr>
          <a:lstStyle/>
          <a:p>
            <a:pPr>
              <a:lnSpc>
                <a:spcPts val="5740"/>
              </a:lnSpc>
              <a:spcBef>
                <a:spcPct val="0"/>
              </a:spcBef>
            </a:pPr>
            <a:r>
              <a:rPr lang="en-US" sz="4100">
                <a:solidFill>
                  <a:srgbClr val="000000"/>
                </a:solidFill>
                <a:latin typeface="Open Sans Extra Bold"/>
              </a:rPr>
              <a:t>INTERNAL COMPONENTS OF A CPU</a:t>
            </a:r>
          </a:p>
        </p:txBody>
      </p:sp>
      <p:grpSp>
        <p:nvGrpSpPr>
          <p:cNvPr id="8" name="Group 8"/>
          <p:cNvGrpSpPr/>
          <p:nvPr/>
        </p:nvGrpSpPr>
        <p:grpSpPr>
          <a:xfrm>
            <a:off x="2362410" y="3165161"/>
            <a:ext cx="6202767" cy="4888406"/>
            <a:chOff x="0" y="0"/>
            <a:chExt cx="8270356" cy="6517874"/>
          </a:xfrm>
        </p:grpSpPr>
        <p:sp>
          <p:nvSpPr>
            <p:cNvPr id="9" name="Freeform 9"/>
            <p:cNvSpPr/>
            <p:nvPr/>
          </p:nvSpPr>
          <p:spPr>
            <a:xfrm rot="5400000">
              <a:off x="-38398" y="38398"/>
              <a:ext cx="681249" cy="604454"/>
            </a:xfrm>
            <a:custGeom>
              <a:avLst/>
              <a:gdLst/>
              <a:ahLst/>
              <a:cxnLst/>
              <a:rect l="l" t="t" r="r" b="b"/>
              <a:pathLst>
                <a:path w="681249" h="604454">
                  <a:moveTo>
                    <a:pt x="0" y="0"/>
                  </a:moveTo>
                  <a:lnTo>
                    <a:pt x="681250" y="0"/>
                  </a:lnTo>
                  <a:lnTo>
                    <a:pt x="681250" y="604454"/>
                  </a:lnTo>
                  <a:lnTo>
                    <a:pt x="0" y="604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38398" y="872407"/>
              <a:ext cx="681249" cy="604454"/>
            </a:xfrm>
            <a:custGeom>
              <a:avLst/>
              <a:gdLst/>
              <a:ahLst/>
              <a:cxnLst/>
              <a:rect l="l" t="t" r="r" b="b"/>
              <a:pathLst>
                <a:path w="681249" h="604454">
                  <a:moveTo>
                    <a:pt x="0" y="0"/>
                  </a:moveTo>
                  <a:lnTo>
                    <a:pt x="681250" y="0"/>
                  </a:lnTo>
                  <a:lnTo>
                    <a:pt x="681250" y="604454"/>
                  </a:lnTo>
                  <a:lnTo>
                    <a:pt x="0" y="604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5400000">
              <a:off x="-38398" y="1706056"/>
              <a:ext cx="681249" cy="604454"/>
            </a:xfrm>
            <a:custGeom>
              <a:avLst/>
              <a:gdLst/>
              <a:ahLst/>
              <a:cxnLst/>
              <a:rect l="l" t="t" r="r" b="b"/>
              <a:pathLst>
                <a:path w="681249" h="604454">
                  <a:moveTo>
                    <a:pt x="0" y="0"/>
                  </a:moveTo>
                  <a:lnTo>
                    <a:pt x="681250" y="0"/>
                  </a:lnTo>
                  <a:lnTo>
                    <a:pt x="681250" y="604454"/>
                  </a:lnTo>
                  <a:lnTo>
                    <a:pt x="0" y="604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5400000">
              <a:off x="-38398" y="2540065"/>
              <a:ext cx="681249" cy="604454"/>
            </a:xfrm>
            <a:custGeom>
              <a:avLst/>
              <a:gdLst/>
              <a:ahLst/>
              <a:cxnLst/>
              <a:rect l="l" t="t" r="r" b="b"/>
              <a:pathLst>
                <a:path w="681249" h="604454">
                  <a:moveTo>
                    <a:pt x="0" y="0"/>
                  </a:moveTo>
                  <a:lnTo>
                    <a:pt x="681250" y="0"/>
                  </a:lnTo>
                  <a:lnTo>
                    <a:pt x="681250" y="604454"/>
                  </a:lnTo>
                  <a:lnTo>
                    <a:pt x="0" y="604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38398" y="3373714"/>
              <a:ext cx="681249" cy="604454"/>
            </a:xfrm>
            <a:custGeom>
              <a:avLst/>
              <a:gdLst/>
              <a:ahLst/>
              <a:cxnLst/>
              <a:rect l="l" t="t" r="r" b="b"/>
              <a:pathLst>
                <a:path w="681249" h="604454">
                  <a:moveTo>
                    <a:pt x="0" y="0"/>
                  </a:moveTo>
                  <a:lnTo>
                    <a:pt x="681250" y="0"/>
                  </a:lnTo>
                  <a:lnTo>
                    <a:pt x="681250" y="604455"/>
                  </a:lnTo>
                  <a:lnTo>
                    <a:pt x="0" y="604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5400000">
              <a:off x="-38398" y="4207723"/>
              <a:ext cx="681249" cy="604454"/>
            </a:xfrm>
            <a:custGeom>
              <a:avLst/>
              <a:gdLst/>
              <a:ahLst/>
              <a:cxnLst/>
              <a:rect l="l" t="t" r="r" b="b"/>
              <a:pathLst>
                <a:path w="681249" h="604454">
                  <a:moveTo>
                    <a:pt x="0" y="0"/>
                  </a:moveTo>
                  <a:lnTo>
                    <a:pt x="681250" y="0"/>
                  </a:lnTo>
                  <a:lnTo>
                    <a:pt x="681250" y="604454"/>
                  </a:lnTo>
                  <a:lnTo>
                    <a:pt x="0" y="604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5400000">
              <a:off x="-38398" y="5041373"/>
              <a:ext cx="681249" cy="604454"/>
            </a:xfrm>
            <a:custGeom>
              <a:avLst/>
              <a:gdLst/>
              <a:ahLst/>
              <a:cxnLst/>
              <a:rect l="l" t="t" r="r" b="b"/>
              <a:pathLst>
                <a:path w="681249" h="604454">
                  <a:moveTo>
                    <a:pt x="0" y="0"/>
                  </a:moveTo>
                  <a:lnTo>
                    <a:pt x="681250" y="0"/>
                  </a:lnTo>
                  <a:lnTo>
                    <a:pt x="681250" y="604454"/>
                  </a:lnTo>
                  <a:lnTo>
                    <a:pt x="0" y="604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962569" y="-33328"/>
              <a:ext cx="6426652" cy="662180"/>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Control Unit (CU)</a:t>
              </a:r>
            </a:p>
          </p:txBody>
        </p:sp>
        <p:sp>
          <p:nvSpPr>
            <p:cNvPr id="17" name="TextBox 17"/>
            <p:cNvSpPr txBox="1"/>
            <p:nvPr/>
          </p:nvSpPr>
          <p:spPr>
            <a:xfrm>
              <a:off x="962569" y="800681"/>
              <a:ext cx="7307787" cy="662180"/>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Arithmetic Logic Unit (ALU)</a:t>
              </a:r>
            </a:p>
          </p:txBody>
        </p:sp>
        <p:sp>
          <p:nvSpPr>
            <p:cNvPr id="18" name="TextBox 18"/>
            <p:cNvSpPr txBox="1"/>
            <p:nvPr/>
          </p:nvSpPr>
          <p:spPr>
            <a:xfrm>
              <a:off x="962569" y="1634331"/>
              <a:ext cx="7307787" cy="662180"/>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Registers</a:t>
              </a:r>
            </a:p>
          </p:txBody>
        </p:sp>
        <p:sp>
          <p:nvSpPr>
            <p:cNvPr id="19" name="TextBox 19"/>
            <p:cNvSpPr txBox="1"/>
            <p:nvPr/>
          </p:nvSpPr>
          <p:spPr>
            <a:xfrm>
              <a:off x="962569" y="2468339"/>
              <a:ext cx="7307787" cy="662180"/>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Cache Memory</a:t>
              </a:r>
            </a:p>
          </p:txBody>
        </p:sp>
        <p:sp>
          <p:nvSpPr>
            <p:cNvPr id="20" name="TextBox 20"/>
            <p:cNvSpPr txBox="1"/>
            <p:nvPr/>
          </p:nvSpPr>
          <p:spPr>
            <a:xfrm>
              <a:off x="962569" y="3301989"/>
              <a:ext cx="6106313" cy="662180"/>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Clock Generator</a:t>
              </a:r>
            </a:p>
          </p:txBody>
        </p:sp>
        <p:sp>
          <p:nvSpPr>
            <p:cNvPr id="21" name="TextBox 21"/>
            <p:cNvSpPr txBox="1"/>
            <p:nvPr/>
          </p:nvSpPr>
          <p:spPr>
            <a:xfrm>
              <a:off x="962569" y="4135998"/>
              <a:ext cx="5863694" cy="662180"/>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Instruction Decoder</a:t>
              </a:r>
            </a:p>
          </p:txBody>
        </p:sp>
        <p:sp>
          <p:nvSpPr>
            <p:cNvPr id="22" name="TextBox 22"/>
            <p:cNvSpPr txBox="1"/>
            <p:nvPr/>
          </p:nvSpPr>
          <p:spPr>
            <a:xfrm>
              <a:off x="962569" y="4969647"/>
              <a:ext cx="6106313" cy="662180"/>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Bus Interface Unit (BIU)</a:t>
              </a:r>
            </a:p>
          </p:txBody>
        </p:sp>
        <p:sp>
          <p:nvSpPr>
            <p:cNvPr id="23" name="Freeform 23"/>
            <p:cNvSpPr/>
            <p:nvPr/>
          </p:nvSpPr>
          <p:spPr>
            <a:xfrm rot="5400000">
              <a:off x="-38398" y="5875022"/>
              <a:ext cx="681249" cy="604454"/>
            </a:xfrm>
            <a:custGeom>
              <a:avLst/>
              <a:gdLst/>
              <a:ahLst/>
              <a:cxnLst/>
              <a:rect l="l" t="t" r="r" b="b"/>
              <a:pathLst>
                <a:path w="681249" h="604454">
                  <a:moveTo>
                    <a:pt x="0" y="0"/>
                  </a:moveTo>
                  <a:lnTo>
                    <a:pt x="681250" y="0"/>
                  </a:lnTo>
                  <a:lnTo>
                    <a:pt x="681250" y="604454"/>
                  </a:lnTo>
                  <a:lnTo>
                    <a:pt x="0" y="604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962569" y="5803297"/>
              <a:ext cx="6106313" cy="662180"/>
            </a:xfrm>
            <a:prstGeom prst="rect">
              <a:avLst/>
            </a:prstGeom>
          </p:spPr>
          <p:txBody>
            <a:bodyPr lIns="0" tIns="0" rIns="0" bIns="0" rtlCol="0" anchor="t">
              <a:spAutoFit/>
            </a:bodyPr>
            <a:lstStyle/>
            <a:p>
              <a:pPr>
                <a:lnSpc>
                  <a:spcPts val="3995"/>
                </a:lnSpc>
                <a:spcBef>
                  <a:spcPct val="0"/>
                </a:spcBef>
              </a:pPr>
              <a:r>
                <a:rPr lang="en-US" sz="2853" spc="-57">
                  <a:solidFill>
                    <a:srgbClr val="000000"/>
                  </a:solidFill>
                  <a:latin typeface="Poppins"/>
                </a:rPr>
                <a:t>Execution Unit</a:t>
              </a:r>
            </a:p>
          </p:txBody>
        </p:sp>
      </p:grpSp>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5699578" y="556133"/>
            <a:ext cx="6888843" cy="945134"/>
            <a:chOff x="0" y="0"/>
            <a:chExt cx="886828" cy="121671"/>
          </a:xfrm>
        </p:grpSpPr>
        <p:sp>
          <p:nvSpPr>
            <p:cNvPr id="3" name="Freeform 3"/>
            <p:cNvSpPr/>
            <p:nvPr/>
          </p:nvSpPr>
          <p:spPr>
            <a:xfrm>
              <a:off x="0" y="0"/>
              <a:ext cx="886828" cy="121671"/>
            </a:xfrm>
            <a:custGeom>
              <a:avLst/>
              <a:gdLst/>
              <a:ahLst/>
              <a:cxnLst/>
              <a:rect l="l" t="t" r="r" b="b"/>
              <a:pathLst>
                <a:path w="886828" h="121671">
                  <a:moveTo>
                    <a:pt x="60835" y="0"/>
                  </a:moveTo>
                  <a:lnTo>
                    <a:pt x="825993" y="0"/>
                  </a:lnTo>
                  <a:cubicBezTo>
                    <a:pt x="859591" y="0"/>
                    <a:pt x="886828" y="27237"/>
                    <a:pt x="886828" y="60835"/>
                  </a:cubicBezTo>
                  <a:lnTo>
                    <a:pt x="886828" y="60835"/>
                  </a:lnTo>
                  <a:cubicBezTo>
                    <a:pt x="886828" y="76970"/>
                    <a:pt x="880419" y="92444"/>
                    <a:pt x="869010" y="103853"/>
                  </a:cubicBezTo>
                  <a:cubicBezTo>
                    <a:pt x="857601" y="115261"/>
                    <a:pt x="842128" y="121671"/>
                    <a:pt x="825993" y="121671"/>
                  </a:cubicBezTo>
                  <a:lnTo>
                    <a:pt x="60835" y="121671"/>
                  </a:lnTo>
                  <a:cubicBezTo>
                    <a:pt x="27237" y="121671"/>
                    <a:pt x="0" y="94434"/>
                    <a:pt x="0" y="60835"/>
                  </a:cubicBezTo>
                  <a:lnTo>
                    <a:pt x="0" y="60835"/>
                  </a:lnTo>
                  <a:cubicBezTo>
                    <a:pt x="0" y="27237"/>
                    <a:pt x="27237" y="0"/>
                    <a:pt x="60835" y="0"/>
                  </a:cubicBezTo>
                  <a:close/>
                </a:path>
              </a:pathLst>
            </a:custGeom>
            <a:solidFill>
              <a:srgbClr val="FF5FA1"/>
            </a:solidFill>
          </p:spPr>
        </p:sp>
        <p:sp>
          <p:nvSpPr>
            <p:cNvPr id="4" name="TextBox 4"/>
            <p:cNvSpPr txBox="1"/>
            <p:nvPr/>
          </p:nvSpPr>
          <p:spPr>
            <a:xfrm>
              <a:off x="0" y="-104775"/>
              <a:ext cx="886828" cy="226446"/>
            </a:xfrm>
            <a:prstGeom prst="rect">
              <a:avLst/>
            </a:prstGeom>
          </p:spPr>
          <p:txBody>
            <a:bodyPr lIns="50800" tIns="822960" rIns="50800" bIns="50800" rtlCol="0" anchor="ctr"/>
            <a:lstStyle/>
            <a:p>
              <a:pPr algn="ctr">
                <a:lnSpc>
                  <a:spcPts val="4900"/>
                </a:lnSpc>
              </a:pPr>
              <a:r>
                <a:rPr lang="en-US" sz="3500" dirty="0">
                  <a:solidFill>
                    <a:srgbClr val="000000"/>
                  </a:solidFill>
                  <a:latin typeface="Poppins Bold"/>
                </a:rPr>
                <a:t>World Wide Web (www)</a:t>
              </a:r>
            </a:p>
          </p:txBody>
        </p:sp>
      </p:grpSp>
      <p:grpSp>
        <p:nvGrpSpPr>
          <p:cNvPr id="5" name="Group 5"/>
          <p:cNvGrpSpPr/>
          <p:nvPr/>
        </p:nvGrpSpPr>
        <p:grpSpPr>
          <a:xfrm>
            <a:off x="676314" y="1954941"/>
            <a:ext cx="8820072" cy="7865748"/>
            <a:chOff x="0" y="0"/>
            <a:chExt cx="2322982" cy="2071637"/>
          </a:xfrm>
        </p:grpSpPr>
        <p:sp>
          <p:nvSpPr>
            <p:cNvPr id="6" name="Freeform 6"/>
            <p:cNvSpPr/>
            <p:nvPr/>
          </p:nvSpPr>
          <p:spPr>
            <a:xfrm>
              <a:off x="0" y="0"/>
              <a:ext cx="2322982" cy="2071637"/>
            </a:xfrm>
            <a:custGeom>
              <a:avLst/>
              <a:gdLst/>
              <a:ahLst/>
              <a:cxnLst/>
              <a:rect l="l" t="t" r="r" b="b"/>
              <a:pathLst>
                <a:path w="2322982" h="2071637">
                  <a:moveTo>
                    <a:pt x="44766" y="0"/>
                  </a:moveTo>
                  <a:lnTo>
                    <a:pt x="2278216" y="0"/>
                  </a:lnTo>
                  <a:cubicBezTo>
                    <a:pt x="2290089" y="0"/>
                    <a:pt x="2301475" y="4716"/>
                    <a:pt x="2309870" y="13112"/>
                  </a:cubicBezTo>
                  <a:cubicBezTo>
                    <a:pt x="2318265" y="21507"/>
                    <a:pt x="2322982" y="32893"/>
                    <a:pt x="2322982" y="44766"/>
                  </a:cubicBezTo>
                  <a:lnTo>
                    <a:pt x="2322982" y="2026871"/>
                  </a:lnTo>
                  <a:cubicBezTo>
                    <a:pt x="2322982" y="2051595"/>
                    <a:pt x="2302939" y="2071637"/>
                    <a:pt x="2278216" y="2071637"/>
                  </a:cubicBezTo>
                  <a:lnTo>
                    <a:pt x="44766" y="2071637"/>
                  </a:lnTo>
                  <a:cubicBezTo>
                    <a:pt x="32893" y="2071637"/>
                    <a:pt x="21507" y="2066921"/>
                    <a:pt x="13112" y="2058526"/>
                  </a:cubicBezTo>
                  <a:cubicBezTo>
                    <a:pt x="4716" y="2050130"/>
                    <a:pt x="0" y="2038744"/>
                    <a:pt x="0" y="2026871"/>
                  </a:cubicBezTo>
                  <a:lnTo>
                    <a:pt x="0" y="44766"/>
                  </a:lnTo>
                  <a:cubicBezTo>
                    <a:pt x="0" y="32893"/>
                    <a:pt x="4716" y="21507"/>
                    <a:pt x="13112" y="13112"/>
                  </a:cubicBezTo>
                  <a:cubicBezTo>
                    <a:pt x="21507" y="4716"/>
                    <a:pt x="32893" y="0"/>
                    <a:pt x="44766" y="0"/>
                  </a:cubicBezTo>
                  <a:close/>
                </a:path>
              </a:pathLst>
            </a:custGeom>
            <a:solidFill>
              <a:srgbClr val="FF5FA1"/>
            </a:solidFill>
          </p:spPr>
        </p:sp>
        <p:sp>
          <p:nvSpPr>
            <p:cNvPr id="7" name="TextBox 7"/>
            <p:cNvSpPr txBox="1"/>
            <p:nvPr/>
          </p:nvSpPr>
          <p:spPr>
            <a:xfrm>
              <a:off x="0" y="-38100"/>
              <a:ext cx="2322982" cy="210973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68242" y="3117310"/>
            <a:ext cx="8436215" cy="5445760"/>
          </a:xfrm>
          <a:prstGeom prst="rect">
            <a:avLst/>
          </a:prstGeom>
        </p:spPr>
        <p:txBody>
          <a:bodyPr lIns="0" tIns="0" rIns="0" bIns="0" rtlCol="0" anchor="t">
            <a:spAutoFit/>
          </a:bodyPr>
          <a:lstStyle/>
          <a:p>
            <a:pPr algn="just">
              <a:lnSpc>
                <a:spcPts val="4340"/>
              </a:lnSpc>
            </a:pPr>
            <a:r>
              <a:rPr lang="en-US" sz="3100">
                <a:solidFill>
                  <a:srgbClr val="000000"/>
                </a:solidFill>
                <a:latin typeface="Poppins"/>
              </a:rPr>
              <a:t>The World Wide Web (WWW), commonly known as the web, is a system of interconnected documents and resources, linked by hyperlinks and URLs (Uniform Resource Locators), accessible via the Internet. It was invented by Sir Tim Berners-Lee, a British computer scientist, in 1989 while working at CERN (the European Organization for Nuclear Research) in Switzerland.</a:t>
            </a:r>
          </a:p>
        </p:txBody>
      </p:sp>
      <p:grpSp>
        <p:nvGrpSpPr>
          <p:cNvPr id="9" name="Group 9"/>
          <p:cNvGrpSpPr/>
          <p:nvPr/>
        </p:nvGrpSpPr>
        <p:grpSpPr>
          <a:xfrm>
            <a:off x="10355787" y="3581331"/>
            <a:ext cx="391886" cy="39188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B9D6"/>
            </a:solidFill>
            <a:ln w="9525" cap="sq">
              <a:solidFill>
                <a:srgbClr val="000000"/>
              </a:solidFill>
              <a:prstDash val="solid"/>
              <a:miter/>
            </a:ln>
          </p:spPr>
        </p:sp>
        <p:sp>
          <p:nvSpPr>
            <p:cNvPr id="11" name="TextBox 11"/>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355787" y="4376986"/>
            <a:ext cx="391886" cy="39188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B9D6"/>
            </a:solidFill>
            <a:ln w="9525" cap="sq">
              <a:solidFill>
                <a:srgbClr val="000000"/>
              </a:solidFill>
              <a:prstDash val="solid"/>
              <a:miter/>
            </a:ln>
          </p:spPr>
        </p:sp>
        <p:sp>
          <p:nvSpPr>
            <p:cNvPr id="14" name="TextBox 1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355787" y="5172640"/>
            <a:ext cx="391886" cy="39188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B9D6"/>
            </a:solidFill>
            <a:ln w="9525" cap="sq">
              <a:solidFill>
                <a:srgbClr val="000000"/>
              </a:solidFill>
              <a:prstDash val="solid"/>
              <a:miter/>
            </a:ln>
          </p:spPr>
        </p:sp>
        <p:sp>
          <p:nvSpPr>
            <p:cNvPr id="17" name="TextBox 1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355787" y="5968295"/>
            <a:ext cx="391886" cy="39188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B9D6"/>
            </a:solidFill>
            <a:ln w="9525" cap="sq">
              <a:solidFill>
                <a:srgbClr val="000000"/>
              </a:solidFill>
              <a:prstDash val="solid"/>
              <a:miter/>
            </a:ln>
          </p:spPr>
        </p:sp>
        <p:sp>
          <p:nvSpPr>
            <p:cNvPr id="20" name="TextBox 20"/>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355787" y="7559604"/>
            <a:ext cx="391886" cy="39188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B9D6"/>
            </a:solidFill>
            <a:ln w="9525" cap="sq">
              <a:solidFill>
                <a:srgbClr val="000000"/>
              </a:solidFill>
              <a:prstDash val="solid"/>
              <a:miter/>
            </a:ln>
          </p:spPr>
        </p:sp>
        <p:sp>
          <p:nvSpPr>
            <p:cNvPr id="23" name="TextBox 23"/>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355787" y="8355259"/>
            <a:ext cx="391886" cy="39188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B9D6"/>
            </a:solidFill>
            <a:ln w="9525" cap="sq">
              <a:solidFill>
                <a:srgbClr val="000000"/>
              </a:solidFill>
              <a:prstDash val="solid"/>
              <a:miter/>
            </a:ln>
          </p:spPr>
        </p:sp>
        <p:sp>
          <p:nvSpPr>
            <p:cNvPr id="26" name="TextBox 26"/>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0355787" y="6731656"/>
            <a:ext cx="391886" cy="39188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B9D6"/>
            </a:solidFill>
            <a:ln w="9525" cap="sq">
              <a:solidFill>
                <a:srgbClr val="000000"/>
              </a:solidFill>
              <a:prstDash val="solid"/>
              <a:miter/>
            </a:ln>
          </p:spPr>
        </p:sp>
        <p:sp>
          <p:nvSpPr>
            <p:cNvPr id="29" name="TextBox 29"/>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0355787" y="2535012"/>
            <a:ext cx="4239225" cy="642550"/>
            <a:chOff x="0" y="0"/>
            <a:chExt cx="1116504" cy="169231"/>
          </a:xfrm>
        </p:grpSpPr>
        <p:sp>
          <p:nvSpPr>
            <p:cNvPr id="31" name="Freeform 31"/>
            <p:cNvSpPr/>
            <p:nvPr/>
          </p:nvSpPr>
          <p:spPr>
            <a:xfrm>
              <a:off x="0" y="0"/>
              <a:ext cx="1116504" cy="169231"/>
            </a:xfrm>
            <a:custGeom>
              <a:avLst/>
              <a:gdLst/>
              <a:ahLst/>
              <a:cxnLst/>
              <a:rect l="l" t="t" r="r" b="b"/>
              <a:pathLst>
                <a:path w="1116504" h="169231">
                  <a:moveTo>
                    <a:pt x="84616" y="0"/>
                  </a:moveTo>
                  <a:lnTo>
                    <a:pt x="1031888" y="0"/>
                  </a:lnTo>
                  <a:cubicBezTo>
                    <a:pt x="1054329" y="0"/>
                    <a:pt x="1075852" y="8915"/>
                    <a:pt x="1091720" y="24783"/>
                  </a:cubicBezTo>
                  <a:cubicBezTo>
                    <a:pt x="1107589" y="40652"/>
                    <a:pt x="1116504" y="62174"/>
                    <a:pt x="1116504" y="84616"/>
                  </a:cubicBezTo>
                  <a:lnTo>
                    <a:pt x="1116504" y="84616"/>
                  </a:lnTo>
                  <a:cubicBezTo>
                    <a:pt x="1116504" y="131348"/>
                    <a:pt x="1078620" y="169231"/>
                    <a:pt x="1031888" y="169231"/>
                  </a:cubicBezTo>
                  <a:lnTo>
                    <a:pt x="84616" y="169231"/>
                  </a:lnTo>
                  <a:cubicBezTo>
                    <a:pt x="62174" y="169231"/>
                    <a:pt x="40652" y="160316"/>
                    <a:pt x="24783" y="144448"/>
                  </a:cubicBezTo>
                  <a:cubicBezTo>
                    <a:pt x="8915" y="128579"/>
                    <a:pt x="0" y="107057"/>
                    <a:pt x="0" y="84616"/>
                  </a:cubicBezTo>
                  <a:lnTo>
                    <a:pt x="0" y="84616"/>
                  </a:lnTo>
                  <a:cubicBezTo>
                    <a:pt x="0" y="62174"/>
                    <a:pt x="8915" y="40652"/>
                    <a:pt x="24783" y="24783"/>
                  </a:cubicBezTo>
                  <a:cubicBezTo>
                    <a:pt x="40652" y="8915"/>
                    <a:pt x="62174" y="0"/>
                    <a:pt x="84616" y="0"/>
                  </a:cubicBezTo>
                  <a:close/>
                </a:path>
              </a:pathLst>
            </a:custGeom>
            <a:solidFill>
              <a:srgbClr val="FFB9D6"/>
            </a:solidFill>
            <a:ln w="19050" cap="rnd">
              <a:solidFill>
                <a:srgbClr val="000000"/>
              </a:solidFill>
              <a:prstDash val="solid"/>
              <a:round/>
            </a:ln>
          </p:spPr>
          <p:txBody>
            <a:bodyPr tIns="182880"/>
            <a:lstStyle/>
            <a:p>
              <a:endParaRPr lang="en-US"/>
            </a:p>
          </p:txBody>
        </p:sp>
        <p:sp>
          <p:nvSpPr>
            <p:cNvPr id="32" name="TextBox 32"/>
            <p:cNvSpPr txBox="1"/>
            <p:nvPr/>
          </p:nvSpPr>
          <p:spPr>
            <a:xfrm>
              <a:off x="0" y="-38100"/>
              <a:ext cx="1116504" cy="207331"/>
            </a:xfrm>
            <a:prstGeom prst="rect">
              <a:avLst/>
            </a:prstGeom>
          </p:spPr>
          <p:txBody>
            <a:bodyPr lIns="50800" tIns="182880" rIns="50800" bIns="50800" rtlCol="0" anchor="ctr"/>
            <a:lstStyle/>
            <a:p>
              <a:pPr algn="ctr">
                <a:lnSpc>
                  <a:spcPts val="3359"/>
                </a:lnSpc>
              </a:pPr>
              <a:r>
                <a:rPr lang="en-US" sz="2399">
                  <a:solidFill>
                    <a:srgbClr val="000000"/>
                  </a:solidFill>
                  <a:latin typeface="Open Sans Extra Bold Bold"/>
                </a:rPr>
                <a:t> Key components</a:t>
              </a:r>
            </a:p>
          </p:txBody>
        </p:sp>
      </p:grpSp>
      <p:sp>
        <p:nvSpPr>
          <p:cNvPr id="33" name="TextBox 33"/>
          <p:cNvSpPr txBox="1"/>
          <p:nvPr/>
        </p:nvSpPr>
        <p:spPr>
          <a:xfrm>
            <a:off x="10909559" y="3463312"/>
            <a:ext cx="4444524"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Web Browsers</a:t>
            </a:r>
          </a:p>
        </p:txBody>
      </p:sp>
      <p:sp>
        <p:nvSpPr>
          <p:cNvPr id="34" name="TextBox 34"/>
          <p:cNvSpPr txBox="1"/>
          <p:nvPr/>
        </p:nvSpPr>
        <p:spPr>
          <a:xfrm>
            <a:off x="10909559" y="4258967"/>
            <a:ext cx="6029121"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Web Standards</a:t>
            </a:r>
          </a:p>
        </p:txBody>
      </p:sp>
      <p:sp>
        <p:nvSpPr>
          <p:cNvPr id="35" name="TextBox 35"/>
          <p:cNvSpPr txBox="1"/>
          <p:nvPr/>
        </p:nvSpPr>
        <p:spPr>
          <a:xfrm>
            <a:off x="10909559" y="5054621"/>
            <a:ext cx="6354982"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Web Servers</a:t>
            </a:r>
          </a:p>
        </p:txBody>
      </p:sp>
      <p:sp>
        <p:nvSpPr>
          <p:cNvPr id="36" name="TextBox 36"/>
          <p:cNvSpPr txBox="1"/>
          <p:nvPr/>
        </p:nvSpPr>
        <p:spPr>
          <a:xfrm>
            <a:off x="10909559" y="5850276"/>
            <a:ext cx="6156910"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Uniform Resource Locators (URLs)</a:t>
            </a:r>
          </a:p>
        </p:txBody>
      </p:sp>
      <p:sp>
        <p:nvSpPr>
          <p:cNvPr id="37" name="TextBox 37"/>
          <p:cNvSpPr txBox="1"/>
          <p:nvPr/>
        </p:nvSpPr>
        <p:spPr>
          <a:xfrm>
            <a:off x="10909559" y="6645931"/>
            <a:ext cx="6506479"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HTTP (Hypertext Transfer Protocol)</a:t>
            </a:r>
          </a:p>
        </p:txBody>
      </p:sp>
      <p:sp>
        <p:nvSpPr>
          <p:cNvPr id="38" name="TextBox 38"/>
          <p:cNvSpPr txBox="1"/>
          <p:nvPr/>
        </p:nvSpPr>
        <p:spPr>
          <a:xfrm>
            <a:off x="10909559" y="7441585"/>
            <a:ext cx="6702126"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HTML (Hypertext Markup Language)</a:t>
            </a:r>
          </a:p>
        </p:txBody>
      </p:sp>
      <p:sp>
        <p:nvSpPr>
          <p:cNvPr id="39" name="TextBox 39"/>
          <p:cNvSpPr txBox="1"/>
          <p:nvPr/>
        </p:nvSpPr>
        <p:spPr>
          <a:xfrm>
            <a:off x="10909559" y="8237240"/>
            <a:ext cx="4444524"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Hyperlinks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21145" y="203397"/>
            <a:ext cx="17845709" cy="9880206"/>
            <a:chOff x="0" y="0"/>
            <a:chExt cx="23794279" cy="13173608"/>
          </a:xfrm>
        </p:grpSpPr>
        <p:grpSp>
          <p:nvGrpSpPr>
            <p:cNvPr id="3" name="Group 3"/>
            <p:cNvGrpSpPr/>
            <p:nvPr/>
          </p:nvGrpSpPr>
          <p:grpSpPr>
            <a:xfrm>
              <a:off x="0" y="0"/>
              <a:ext cx="23794279" cy="13173608"/>
              <a:chOff x="0" y="0"/>
              <a:chExt cx="4700105" cy="2602194"/>
            </a:xfrm>
          </p:grpSpPr>
          <p:sp>
            <p:nvSpPr>
              <p:cNvPr id="4" name="Freeform 4"/>
              <p:cNvSpPr/>
              <p:nvPr/>
            </p:nvSpPr>
            <p:spPr>
              <a:xfrm>
                <a:off x="0" y="0"/>
                <a:ext cx="4700105" cy="2602194"/>
              </a:xfrm>
              <a:custGeom>
                <a:avLst/>
                <a:gdLst/>
                <a:ahLst/>
                <a:cxnLst/>
                <a:rect l="l" t="t" r="r" b="b"/>
                <a:pathLst>
                  <a:path w="4700105" h="2602194">
                    <a:moveTo>
                      <a:pt x="22125" y="0"/>
                    </a:moveTo>
                    <a:lnTo>
                      <a:pt x="4677980" y="0"/>
                    </a:lnTo>
                    <a:cubicBezTo>
                      <a:pt x="4683847" y="0"/>
                      <a:pt x="4689475" y="2331"/>
                      <a:pt x="4693624" y="6480"/>
                    </a:cubicBezTo>
                    <a:cubicBezTo>
                      <a:pt x="4697774" y="10630"/>
                      <a:pt x="4700105" y="16257"/>
                      <a:pt x="4700105" y="22125"/>
                    </a:cubicBezTo>
                    <a:lnTo>
                      <a:pt x="4700105" y="2580069"/>
                    </a:lnTo>
                    <a:cubicBezTo>
                      <a:pt x="4700105" y="2592288"/>
                      <a:pt x="4690199" y="2602194"/>
                      <a:pt x="4677980" y="2602194"/>
                    </a:cubicBezTo>
                    <a:lnTo>
                      <a:pt x="22125" y="2602194"/>
                    </a:lnTo>
                    <a:cubicBezTo>
                      <a:pt x="16257" y="2602194"/>
                      <a:pt x="10630" y="2599863"/>
                      <a:pt x="6480" y="2595714"/>
                    </a:cubicBezTo>
                    <a:cubicBezTo>
                      <a:pt x="2331" y="2591564"/>
                      <a:pt x="0" y="2585937"/>
                      <a:pt x="0" y="2580069"/>
                    </a:cubicBezTo>
                    <a:lnTo>
                      <a:pt x="0" y="22125"/>
                    </a:lnTo>
                    <a:cubicBezTo>
                      <a:pt x="0" y="16257"/>
                      <a:pt x="2331" y="10630"/>
                      <a:pt x="6480" y="6480"/>
                    </a:cubicBezTo>
                    <a:cubicBezTo>
                      <a:pt x="10630" y="2331"/>
                      <a:pt x="16257" y="0"/>
                      <a:pt x="22125" y="0"/>
                    </a:cubicBezTo>
                    <a:close/>
                  </a:path>
                </a:pathLst>
              </a:custGeom>
              <a:solidFill>
                <a:srgbClr val="FF5FA1"/>
              </a:solidFill>
            </p:spPr>
          </p:sp>
          <p:sp>
            <p:nvSpPr>
              <p:cNvPr id="5" name="TextBox 5"/>
              <p:cNvSpPr txBox="1"/>
              <p:nvPr/>
            </p:nvSpPr>
            <p:spPr>
              <a:xfrm>
                <a:off x="0" y="-38100"/>
                <a:ext cx="4700105" cy="264029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26808" y="252240"/>
              <a:ext cx="8204042" cy="1252334"/>
              <a:chOff x="0" y="0"/>
              <a:chExt cx="1620552" cy="247375"/>
            </a:xfrm>
          </p:grpSpPr>
          <p:sp>
            <p:nvSpPr>
              <p:cNvPr id="7" name="Freeform 7"/>
              <p:cNvSpPr/>
              <p:nvPr/>
            </p:nvSpPr>
            <p:spPr>
              <a:xfrm>
                <a:off x="0" y="0"/>
                <a:ext cx="1620552" cy="247375"/>
              </a:xfrm>
              <a:custGeom>
                <a:avLst/>
                <a:gdLst/>
                <a:ahLst/>
                <a:cxnLst/>
                <a:rect l="l" t="t" r="r" b="b"/>
                <a:pathLst>
                  <a:path w="1620552" h="247375">
                    <a:moveTo>
                      <a:pt x="64170" y="0"/>
                    </a:moveTo>
                    <a:lnTo>
                      <a:pt x="1556382" y="0"/>
                    </a:lnTo>
                    <a:cubicBezTo>
                      <a:pt x="1573401" y="0"/>
                      <a:pt x="1589723" y="6761"/>
                      <a:pt x="1601757" y="18795"/>
                    </a:cubicBezTo>
                    <a:cubicBezTo>
                      <a:pt x="1613791" y="30829"/>
                      <a:pt x="1620552" y="47151"/>
                      <a:pt x="1620552" y="64170"/>
                    </a:cubicBezTo>
                    <a:lnTo>
                      <a:pt x="1620552" y="183205"/>
                    </a:lnTo>
                    <a:cubicBezTo>
                      <a:pt x="1620552" y="200224"/>
                      <a:pt x="1613791" y="216546"/>
                      <a:pt x="1601757" y="228580"/>
                    </a:cubicBezTo>
                    <a:cubicBezTo>
                      <a:pt x="1589723" y="240614"/>
                      <a:pt x="1573401" y="247375"/>
                      <a:pt x="1556382" y="247375"/>
                    </a:cubicBezTo>
                    <a:lnTo>
                      <a:pt x="64170" y="247375"/>
                    </a:lnTo>
                    <a:cubicBezTo>
                      <a:pt x="47151" y="247375"/>
                      <a:pt x="30829" y="240614"/>
                      <a:pt x="18795" y="228580"/>
                    </a:cubicBezTo>
                    <a:cubicBezTo>
                      <a:pt x="6761" y="216546"/>
                      <a:pt x="0" y="200224"/>
                      <a:pt x="0" y="183205"/>
                    </a:cubicBezTo>
                    <a:lnTo>
                      <a:pt x="0" y="64170"/>
                    </a:lnTo>
                    <a:cubicBezTo>
                      <a:pt x="0" y="47151"/>
                      <a:pt x="6761" y="30829"/>
                      <a:pt x="18795" y="18795"/>
                    </a:cubicBezTo>
                    <a:cubicBezTo>
                      <a:pt x="30829" y="6761"/>
                      <a:pt x="47151" y="0"/>
                      <a:pt x="64170" y="0"/>
                    </a:cubicBezTo>
                    <a:close/>
                  </a:path>
                </a:pathLst>
              </a:custGeom>
              <a:solidFill>
                <a:srgbClr val="FFB9D6"/>
              </a:solidFill>
            </p:spPr>
          </p:sp>
          <p:sp>
            <p:nvSpPr>
              <p:cNvPr id="8" name="TextBox 8"/>
              <p:cNvSpPr txBox="1"/>
              <p:nvPr/>
            </p:nvSpPr>
            <p:spPr>
              <a:xfrm>
                <a:off x="0" y="-66675"/>
                <a:ext cx="1620552" cy="314050"/>
              </a:xfrm>
              <a:prstGeom prst="rect">
                <a:avLst/>
              </a:prstGeom>
            </p:spPr>
            <p:txBody>
              <a:bodyPr lIns="50800" tIns="274320" rIns="50800" bIns="50800" rtlCol="0" anchor="ctr"/>
              <a:lstStyle/>
              <a:p>
                <a:pPr algn="ctr">
                  <a:lnSpc>
                    <a:spcPts val="3499"/>
                  </a:lnSpc>
                </a:pPr>
                <a:r>
                  <a:rPr lang="en-US" sz="2499" dirty="0">
                    <a:solidFill>
                      <a:srgbClr val="000000"/>
                    </a:solidFill>
                    <a:latin typeface="Poppins Bold"/>
                  </a:rPr>
                  <a:t>Web Browsers</a:t>
                </a:r>
              </a:p>
            </p:txBody>
          </p:sp>
        </p:grpSp>
        <p:grpSp>
          <p:nvGrpSpPr>
            <p:cNvPr id="9" name="Group 9"/>
            <p:cNvGrpSpPr/>
            <p:nvPr/>
          </p:nvGrpSpPr>
          <p:grpSpPr>
            <a:xfrm>
              <a:off x="326808" y="1724653"/>
              <a:ext cx="8204042" cy="11043794"/>
              <a:chOff x="0" y="0"/>
              <a:chExt cx="1620552" cy="2181490"/>
            </a:xfrm>
          </p:grpSpPr>
          <p:sp>
            <p:nvSpPr>
              <p:cNvPr id="10" name="Freeform 10"/>
              <p:cNvSpPr/>
              <p:nvPr/>
            </p:nvSpPr>
            <p:spPr>
              <a:xfrm>
                <a:off x="0" y="0"/>
                <a:ext cx="1620552" cy="2181490"/>
              </a:xfrm>
              <a:custGeom>
                <a:avLst/>
                <a:gdLst/>
                <a:ahLst/>
                <a:cxnLst/>
                <a:rect l="l" t="t" r="r" b="b"/>
                <a:pathLst>
                  <a:path w="1620552" h="2181490">
                    <a:moveTo>
                      <a:pt x="64170" y="0"/>
                    </a:moveTo>
                    <a:lnTo>
                      <a:pt x="1556382" y="0"/>
                    </a:lnTo>
                    <a:cubicBezTo>
                      <a:pt x="1573401" y="0"/>
                      <a:pt x="1589723" y="6761"/>
                      <a:pt x="1601757" y="18795"/>
                    </a:cubicBezTo>
                    <a:cubicBezTo>
                      <a:pt x="1613791" y="30829"/>
                      <a:pt x="1620552" y="47151"/>
                      <a:pt x="1620552" y="64170"/>
                    </a:cubicBezTo>
                    <a:lnTo>
                      <a:pt x="1620552" y="2117321"/>
                    </a:lnTo>
                    <a:cubicBezTo>
                      <a:pt x="1620552" y="2134339"/>
                      <a:pt x="1613791" y="2150661"/>
                      <a:pt x="1601757" y="2162696"/>
                    </a:cubicBezTo>
                    <a:cubicBezTo>
                      <a:pt x="1589723" y="2174730"/>
                      <a:pt x="1573401" y="2181490"/>
                      <a:pt x="1556382" y="2181490"/>
                    </a:cubicBezTo>
                    <a:lnTo>
                      <a:pt x="64170" y="2181490"/>
                    </a:lnTo>
                    <a:cubicBezTo>
                      <a:pt x="47151" y="2181490"/>
                      <a:pt x="30829" y="2174730"/>
                      <a:pt x="18795" y="2162696"/>
                    </a:cubicBezTo>
                    <a:cubicBezTo>
                      <a:pt x="6761" y="2150661"/>
                      <a:pt x="0" y="2134339"/>
                      <a:pt x="0" y="2117321"/>
                    </a:cubicBezTo>
                    <a:lnTo>
                      <a:pt x="0" y="64170"/>
                    </a:lnTo>
                    <a:cubicBezTo>
                      <a:pt x="0" y="47151"/>
                      <a:pt x="6761" y="30829"/>
                      <a:pt x="18795" y="18795"/>
                    </a:cubicBezTo>
                    <a:cubicBezTo>
                      <a:pt x="30829" y="6761"/>
                      <a:pt x="47151" y="0"/>
                      <a:pt x="64170" y="0"/>
                    </a:cubicBezTo>
                    <a:close/>
                  </a:path>
                </a:pathLst>
              </a:custGeom>
              <a:solidFill>
                <a:srgbClr val="FFB9D6"/>
              </a:solidFill>
            </p:spPr>
          </p:sp>
          <p:sp>
            <p:nvSpPr>
              <p:cNvPr id="11" name="TextBox 11"/>
              <p:cNvSpPr txBox="1"/>
              <p:nvPr/>
            </p:nvSpPr>
            <p:spPr>
              <a:xfrm>
                <a:off x="0" y="-38100"/>
                <a:ext cx="1620552" cy="221959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013439" y="2220190"/>
              <a:ext cx="14451496" cy="9311546"/>
              <a:chOff x="0" y="0"/>
              <a:chExt cx="2854617" cy="1839318"/>
            </a:xfrm>
          </p:grpSpPr>
          <p:sp>
            <p:nvSpPr>
              <p:cNvPr id="13" name="Freeform 13"/>
              <p:cNvSpPr/>
              <p:nvPr/>
            </p:nvSpPr>
            <p:spPr>
              <a:xfrm>
                <a:off x="0" y="0"/>
                <a:ext cx="2854616" cy="1839318"/>
              </a:xfrm>
              <a:custGeom>
                <a:avLst/>
                <a:gdLst/>
                <a:ahLst/>
                <a:cxnLst/>
                <a:rect l="l" t="t" r="r" b="b"/>
                <a:pathLst>
                  <a:path w="2854616" h="1839318">
                    <a:moveTo>
                      <a:pt x="36429" y="0"/>
                    </a:moveTo>
                    <a:lnTo>
                      <a:pt x="2818188" y="0"/>
                    </a:lnTo>
                    <a:cubicBezTo>
                      <a:pt x="2827849" y="0"/>
                      <a:pt x="2837115" y="3838"/>
                      <a:pt x="2843947" y="10670"/>
                    </a:cubicBezTo>
                    <a:cubicBezTo>
                      <a:pt x="2850779" y="17501"/>
                      <a:pt x="2854616" y="26767"/>
                      <a:pt x="2854616" y="36429"/>
                    </a:cubicBezTo>
                    <a:lnTo>
                      <a:pt x="2854616" y="1802889"/>
                    </a:lnTo>
                    <a:cubicBezTo>
                      <a:pt x="2854616" y="1812550"/>
                      <a:pt x="2850779" y="1821816"/>
                      <a:pt x="2843947" y="1828648"/>
                    </a:cubicBezTo>
                    <a:cubicBezTo>
                      <a:pt x="2837115" y="1835480"/>
                      <a:pt x="2827849" y="1839318"/>
                      <a:pt x="2818188" y="1839318"/>
                    </a:cubicBezTo>
                    <a:lnTo>
                      <a:pt x="36429" y="1839318"/>
                    </a:lnTo>
                    <a:cubicBezTo>
                      <a:pt x="16310" y="1839318"/>
                      <a:pt x="0" y="1823008"/>
                      <a:pt x="0" y="1802889"/>
                    </a:cubicBezTo>
                    <a:lnTo>
                      <a:pt x="0" y="36429"/>
                    </a:lnTo>
                    <a:cubicBezTo>
                      <a:pt x="0" y="16310"/>
                      <a:pt x="16310" y="0"/>
                      <a:pt x="36429" y="0"/>
                    </a:cubicBezTo>
                    <a:close/>
                  </a:path>
                </a:pathLst>
              </a:custGeom>
              <a:solidFill>
                <a:srgbClr val="FFFFFF"/>
              </a:solidFill>
            </p:spPr>
          </p:sp>
          <p:sp>
            <p:nvSpPr>
              <p:cNvPr id="14" name="TextBox 14"/>
              <p:cNvSpPr txBox="1"/>
              <p:nvPr/>
            </p:nvSpPr>
            <p:spPr>
              <a:xfrm>
                <a:off x="0" y="-38100"/>
                <a:ext cx="2854617" cy="1877418"/>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9135032" y="2723689"/>
              <a:ext cx="14208310" cy="7992174"/>
            </a:xfrm>
            <a:custGeom>
              <a:avLst/>
              <a:gdLst/>
              <a:ahLst/>
              <a:cxnLst/>
              <a:rect l="l" t="t" r="r" b="b"/>
              <a:pathLst>
                <a:path w="14208310" h="7992174">
                  <a:moveTo>
                    <a:pt x="0" y="0"/>
                  </a:moveTo>
                  <a:lnTo>
                    <a:pt x="14208310" y="0"/>
                  </a:lnTo>
                  <a:lnTo>
                    <a:pt x="14208310" y="7992174"/>
                  </a:lnTo>
                  <a:lnTo>
                    <a:pt x="0" y="7992174"/>
                  </a:lnTo>
                  <a:lnTo>
                    <a:pt x="0" y="0"/>
                  </a:lnTo>
                  <a:close/>
                </a:path>
              </a:pathLst>
            </a:custGeom>
            <a:blipFill>
              <a:blip r:embed="rId2"/>
              <a:stretch>
                <a:fillRect/>
              </a:stretch>
            </a:blipFill>
          </p:spPr>
        </p:sp>
        <p:sp>
          <p:nvSpPr>
            <p:cNvPr id="16" name="TextBox 16"/>
            <p:cNvSpPr txBox="1"/>
            <p:nvPr/>
          </p:nvSpPr>
          <p:spPr>
            <a:xfrm>
              <a:off x="823765" y="2452559"/>
              <a:ext cx="7210129" cy="9400963"/>
            </a:xfrm>
            <a:prstGeom prst="rect">
              <a:avLst/>
            </a:prstGeom>
          </p:spPr>
          <p:txBody>
            <a:bodyPr lIns="0" tIns="0" rIns="0" bIns="0" rtlCol="0" anchor="t">
              <a:spAutoFit/>
            </a:bodyPr>
            <a:lstStyle/>
            <a:p>
              <a:pPr algn="just">
                <a:lnSpc>
                  <a:spcPts val="4340"/>
                </a:lnSpc>
              </a:pPr>
              <a:r>
                <a:rPr lang="en-US" sz="3100">
                  <a:solidFill>
                    <a:srgbClr val="000000"/>
                  </a:solidFill>
                  <a:latin typeface="Poppins"/>
                </a:rPr>
                <a:t>These are software applications that allow users to access and navigate the web. Popular examples include Google Chrome, Mozilla Firefox, Microsoft Edge, and Safari. Browsers interpret and display web content, executing code (such as HTML, CSS, and JavaScript) to render web pages as intended.</a:t>
              </a:r>
            </a:p>
          </p:txBody>
        </p:sp>
      </p:grpSp>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97025" y="203397"/>
            <a:ext cx="5897454" cy="9880206"/>
            <a:chOff x="0" y="0"/>
            <a:chExt cx="1553239" cy="2602194"/>
          </a:xfrm>
        </p:grpSpPr>
        <p:sp>
          <p:nvSpPr>
            <p:cNvPr id="3" name="Freeform 3"/>
            <p:cNvSpPr/>
            <p:nvPr/>
          </p:nvSpPr>
          <p:spPr>
            <a:xfrm>
              <a:off x="0" y="0"/>
              <a:ext cx="1553239" cy="2602194"/>
            </a:xfrm>
            <a:custGeom>
              <a:avLst/>
              <a:gdLst/>
              <a:ahLst/>
              <a:cxnLst/>
              <a:rect l="l" t="t" r="r" b="b"/>
              <a:pathLst>
                <a:path w="1553239" h="2602194">
                  <a:moveTo>
                    <a:pt x="66951" y="0"/>
                  </a:moveTo>
                  <a:lnTo>
                    <a:pt x="1486288" y="0"/>
                  </a:lnTo>
                  <a:cubicBezTo>
                    <a:pt x="1523264" y="0"/>
                    <a:pt x="1553239" y="29975"/>
                    <a:pt x="1553239" y="66951"/>
                  </a:cubicBezTo>
                  <a:lnTo>
                    <a:pt x="1553239" y="2535244"/>
                  </a:lnTo>
                  <a:cubicBezTo>
                    <a:pt x="1553239" y="2572219"/>
                    <a:pt x="1523264" y="2602194"/>
                    <a:pt x="1486288" y="2602194"/>
                  </a:cubicBezTo>
                  <a:lnTo>
                    <a:pt x="66951" y="2602194"/>
                  </a:lnTo>
                  <a:cubicBezTo>
                    <a:pt x="29975" y="2602194"/>
                    <a:pt x="0" y="2572219"/>
                    <a:pt x="0" y="2535244"/>
                  </a:cubicBezTo>
                  <a:lnTo>
                    <a:pt x="0" y="66951"/>
                  </a:lnTo>
                  <a:cubicBezTo>
                    <a:pt x="0" y="29975"/>
                    <a:pt x="29975" y="0"/>
                    <a:pt x="66951" y="0"/>
                  </a:cubicBezTo>
                  <a:close/>
                </a:path>
              </a:pathLst>
            </a:custGeom>
            <a:solidFill>
              <a:srgbClr val="FF5FA1"/>
            </a:solidFill>
          </p:spPr>
        </p:sp>
        <p:sp>
          <p:nvSpPr>
            <p:cNvPr id="4" name="TextBox 4"/>
            <p:cNvSpPr txBox="1"/>
            <p:nvPr/>
          </p:nvSpPr>
          <p:spPr>
            <a:xfrm>
              <a:off x="0" y="-38100"/>
              <a:ext cx="1553239" cy="264029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64418" y="465685"/>
            <a:ext cx="5407597" cy="1130934"/>
            <a:chOff x="0" y="0"/>
            <a:chExt cx="1424223" cy="297859"/>
          </a:xfrm>
        </p:grpSpPr>
        <p:sp>
          <p:nvSpPr>
            <p:cNvPr id="6" name="Freeform 6"/>
            <p:cNvSpPr/>
            <p:nvPr/>
          </p:nvSpPr>
          <p:spPr>
            <a:xfrm>
              <a:off x="0" y="0"/>
              <a:ext cx="1424223" cy="297859"/>
            </a:xfrm>
            <a:custGeom>
              <a:avLst/>
              <a:gdLst/>
              <a:ahLst/>
              <a:cxnLst/>
              <a:rect l="l" t="t" r="r" b="b"/>
              <a:pathLst>
                <a:path w="1424223" h="297859">
                  <a:moveTo>
                    <a:pt x="73015" y="0"/>
                  </a:moveTo>
                  <a:lnTo>
                    <a:pt x="1351208" y="0"/>
                  </a:lnTo>
                  <a:cubicBezTo>
                    <a:pt x="1370573" y="0"/>
                    <a:pt x="1389144" y="7693"/>
                    <a:pt x="1402837" y="21386"/>
                  </a:cubicBezTo>
                  <a:cubicBezTo>
                    <a:pt x="1416530" y="35079"/>
                    <a:pt x="1424223" y="53651"/>
                    <a:pt x="1424223" y="73015"/>
                  </a:cubicBezTo>
                  <a:lnTo>
                    <a:pt x="1424223" y="224844"/>
                  </a:lnTo>
                  <a:cubicBezTo>
                    <a:pt x="1424223" y="244209"/>
                    <a:pt x="1416530" y="262780"/>
                    <a:pt x="1402837" y="276473"/>
                  </a:cubicBezTo>
                  <a:cubicBezTo>
                    <a:pt x="1389144" y="290166"/>
                    <a:pt x="1370573" y="297859"/>
                    <a:pt x="1351208" y="297859"/>
                  </a:cubicBezTo>
                  <a:lnTo>
                    <a:pt x="73015" y="297859"/>
                  </a:lnTo>
                  <a:cubicBezTo>
                    <a:pt x="53651" y="297859"/>
                    <a:pt x="35079" y="290166"/>
                    <a:pt x="21386" y="276473"/>
                  </a:cubicBezTo>
                  <a:cubicBezTo>
                    <a:pt x="7693" y="262780"/>
                    <a:pt x="0" y="244209"/>
                    <a:pt x="0" y="224844"/>
                  </a:cubicBezTo>
                  <a:lnTo>
                    <a:pt x="0" y="73015"/>
                  </a:lnTo>
                  <a:cubicBezTo>
                    <a:pt x="0" y="53651"/>
                    <a:pt x="7693" y="35079"/>
                    <a:pt x="21386" y="21386"/>
                  </a:cubicBezTo>
                  <a:cubicBezTo>
                    <a:pt x="35079" y="7693"/>
                    <a:pt x="53651" y="0"/>
                    <a:pt x="73015" y="0"/>
                  </a:cubicBezTo>
                  <a:close/>
                </a:path>
              </a:pathLst>
            </a:custGeom>
            <a:solidFill>
              <a:srgbClr val="FFB9D6"/>
            </a:solidFill>
          </p:spPr>
        </p:sp>
        <p:sp>
          <p:nvSpPr>
            <p:cNvPr id="7" name="TextBox 7"/>
            <p:cNvSpPr txBox="1"/>
            <p:nvPr/>
          </p:nvSpPr>
          <p:spPr>
            <a:xfrm>
              <a:off x="0" y="-66675"/>
              <a:ext cx="1424223" cy="364534"/>
            </a:xfrm>
            <a:prstGeom prst="rect">
              <a:avLst/>
            </a:prstGeom>
          </p:spPr>
          <p:txBody>
            <a:bodyPr lIns="50800" tIns="274320" rIns="50800" bIns="50800" rtlCol="0" anchor="ctr"/>
            <a:lstStyle/>
            <a:p>
              <a:pPr algn="ctr">
                <a:lnSpc>
                  <a:spcPts val="3499"/>
                </a:lnSpc>
              </a:pPr>
              <a:r>
                <a:rPr lang="en-US" sz="2499" dirty="0">
                  <a:solidFill>
                    <a:srgbClr val="000000"/>
                  </a:solidFill>
                  <a:latin typeface="Poppins Bold"/>
                </a:rPr>
                <a:t>Web Standards</a:t>
              </a:r>
            </a:p>
          </p:txBody>
        </p:sp>
      </p:grpSp>
      <p:sp>
        <p:nvSpPr>
          <p:cNvPr id="8" name="Freeform 8"/>
          <p:cNvSpPr/>
          <p:nvPr/>
        </p:nvSpPr>
        <p:spPr>
          <a:xfrm>
            <a:off x="1271652" y="7669310"/>
            <a:ext cx="3548199" cy="2082902"/>
          </a:xfrm>
          <a:custGeom>
            <a:avLst/>
            <a:gdLst/>
            <a:ahLst/>
            <a:cxnLst/>
            <a:rect l="l" t="t" r="r" b="b"/>
            <a:pathLst>
              <a:path w="3548199" h="2082902">
                <a:moveTo>
                  <a:pt x="0" y="0"/>
                </a:moveTo>
                <a:lnTo>
                  <a:pt x="3548199" y="0"/>
                </a:lnTo>
                <a:lnTo>
                  <a:pt x="3548199" y="2082902"/>
                </a:lnTo>
                <a:lnTo>
                  <a:pt x="0" y="2082902"/>
                </a:lnTo>
                <a:lnTo>
                  <a:pt x="0" y="0"/>
                </a:lnTo>
                <a:close/>
              </a:path>
            </a:pathLst>
          </a:custGeom>
          <a:blipFill>
            <a:blip r:embed="rId2"/>
            <a:stretch>
              <a:fillRect/>
            </a:stretch>
          </a:blipFill>
        </p:spPr>
      </p:sp>
      <p:sp>
        <p:nvSpPr>
          <p:cNvPr id="9" name="TextBox 9"/>
          <p:cNvSpPr txBox="1"/>
          <p:nvPr/>
        </p:nvSpPr>
        <p:spPr>
          <a:xfrm>
            <a:off x="341953" y="1857280"/>
            <a:ext cx="5407597" cy="5660390"/>
          </a:xfrm>
          <a:prstGeom prst="rect">
            <a:avLst/>
          </a:prstGeom>
        </p:spPr>
        <p:txBody>
          <a:bodyPr lIns="0" tIns="0" rIns="0" bIns="0" rtlCol="0" anchor="t">
            <a:spAutoFit/>
          </a:bodyPr>
          <a:lstStyle/>
          <a:p>
            <a:pPr algn="just">
              <a:lnSpc>
                <a:spcPts val="4060"/>
              </a:lnSpc>
            </a:pPr>
            <a:r>
              <a:rPr lang="en-US" sz="2900">
                <a:solidFill>
                  <a:srgbClr val="000000"/>
                </a:solidFill>
                <a:latin typeface="Poppins"/>
              </a:rPr>
              <a:t>The web operates based on a set of standardized technologies and protocols developed and maintained by organizations like the World Wide Web Consortium (W3C). These standards ensure interoperability, accessibility, and compatibility across different web platforms and devices.</a:t>
            </a:r>
          </a:p>
        </p:txBody>
      </p:sp>
      <p:grpSp>
        <p:nvGrpSpPr>
          <p:cNvPr id="10" name="Group 10"/>
          <p:cNvGrpSpPr/>
          <p:nvPr/>
        </p:nvGrpSpPr>
        <p:grpSpPr>
          <a:xfrm>
            <a:off x="6195273" y="203397"/>
            <a:ext cx="5897454" cy="9880206"/>
            <a:chOff x="0" y="0"/>
            <a:chExt cx="1553239" cy="2602194"/>
          </a:xfrm>
        </p:grpSpPr>
        <p:sp>
          <p:nvSpPr>
            <p:cNvPr id="11" name="Freeform 11"/>
            <p:cNvSpPr/>
            <p:nvPr/>
          </p:nvSpPr>
          <p:spPr>
            <a:xfrm>
              <a:off x="0" y="0"/>
              <a:ext cx="1553239" cy="2602194"/>
            </a:xfrm>
            <a:custGeom>
              <a:avLst/>
              <a:gdLst/>
              <a:ahLst/>
              <a:cxnLst/>
              <a:rect l="l" t="t" r="r" b="b"/>
              <a:pathLst>
                <a:path w="1553239" h="2602194">
                  <a:moveTo>
                    <a:pt x="66951" y="0"/>
                  </a:moveTo>
                  <a:lnTo>
                    <a:pt x="1486288" y="0"/>
                  </a:lnTo>
                  <a:cubicBezTo>
                    <a:pt x="1523264" y="0"/>
                    <a:pt x="1553239" y="29975"/>
                    <a:pt x="1553239" y="66951"/>
                  </a:cubicBezTo>
                  <a:lnTo>
                    <a:pt x="1553239" y="2535244"/>
                  </a:lnTo>
                  <a:cubicBezTo>
                    <a:pt x="1553239" y="2572219"/>
                    <a:pt x="1523264" y="2602194"/>
                    <a:pt x="1486288" y="2602194"/>
                  </a:cubicBezTo>
                  <a:lnTo>
                    <a:pt x="66951" y="2602194"/>
                  </a:lnTo>
                  <a:cubicBezTo>
                    <a:pt x="29975" y="2602194"/>
                    <a:pt x="0" y="2572219"/>
                    <a:pt x="0" y="2535244"/>
                  </a:cubicBezTo>
                  <a:lnTo>
                    <a:pt x="0" y="66951"/>
                  </a:lnTo>
                  <a:cubicBezTo>
                    <a:pt x="0" y="29975"/>
                    <a:pt x="29975" y="0"/>
                    <a:pt x="66951" y="0"/>
                  </a:cubicBezTo>
                  <a:close/>
                </a:path>
              </a:pathLst>
            </a:custGeom>
            <a:solidFill>
              <a:srgbClr val="FF5FA1"/>
            </a:solidFill>
          </p:spPr>
        </p:sp>
        <p:sp>
          <p:nvSpPr>
            <p:cNvPr id="12" name="TextBox 12"/>
            <p:cNvSpPr txBox="1"/>
            <p:nvPr/>
          </p:nvSpPr>
          <p:spPr>
            <a:xfrm>
              <a:off x="0" y="-38100"/>
              <a:ext cx="1553239" cy="2640294"/>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440201" y="446669"/>
            <a:ext cx="5407597" cy="1130934"/>
            <a:chOff x="0" y="0"/>
            <a:chExt cx="1424223" cy="297859"/>
          </a:xfrm>
        </p:grpSpPr>
        <p:sp>
          <p:nvSpPr>
            <p:cNvPr id="14" name="Freeform 14"/>
            <p:cNvSpPr/>
            <p:nvPr/>
          </p:nvSpPr>
          <p:spPr>
            <a:xfrm>
              <a:off x="0" y="0"/>
              <a:ext cx="1424223" cy="297859"/>
            </a:xfrm>
            <a:custGeom>
              <a:avLst/>
              <a:gdLst/>
              <a:ahLst/>
              <a:cxnLst/>
              <a:rect l="l" t="t" r="r" b="b"/>
              <a:pathLst>
                <a:path w="1424223" h="297859">
                  <a:moveTo>
                    <a:pt x="73015" y="0"/>
                  </a:moveTo>
                  <a:lnTo>
                    <a:pt x="1351208" y="0"/>
                  </a:lnTo>
                  <a:cubicBezTo>
                    <a:pt x="1370573" y="0"/>
                    <a:pt x="1389144" y="7693"/>
                    <a:pt x="1402837" y="21386"/>
                  </a:cubicBezTo>
                  <a:cubicBezTo>
                    <a:pt x="1416530" y="35079"/>
                    <a:pt x="1424223" y="53651"/>
                    <a:pt x="1424223" y="73015"/>
                  </a:cubicBezTo>
                  <a:lnTo>
                    <a:pt x="1424223" y="224844"/>
                  </a:lnTo>
                  <a:cubicBezTo>
                    <a:pt x="1424223" y="244209"/>
                    <a:pt x="1416530" y="262780"/>
                    <a:pt x="1402837" y="276473"/>
                  </a:cubicBezTo>
                  <a:cubicBezTo>
                    <a:pt x="1389144" y="290166"/>
                    <a:pt x="1370573" y="297859"/>
                    <a:pt x="1351208" y="297859"/>
                  </a:cubicBezTo>
                  <a:lnTo>
                    <a:pt x="73015" y="297859"/>
                  </a:lnTo>
                  <a:cubicBezTo>
                    <a:pt x="53651" y="297859"/>
                    <a:pt x="35079" y="290166"/>
                    <a:pt x="21386" y="276473"/>
                  </a:cubicBezTo>
                  <a:cubicBezTo>
                    <a:pt x="7693" y="262780"/>
                    <a:pt x="0" y="244209"/>
                    <a:pt x="0" y="224844"/>
                  </a:cubicBezTo>
                  <a:lnTo>
                    <a:pt x="0" y="73015"/>
                  </a:lnTo>
                  <a:cubicBezTo>
                    <a:pt x="0" y="53651"/>
                    <a:pt x="7693" y="35079"/>
                    <a:pt x="21386" y="21386"/>
                  </a:cubicBezTo>
                  <a:cubicBezTo>
                    <a:pt x="35079" y="7693"/>
                    <a:pt x="53651" y="0"/>
                    <a:pt x="73015" y="0"/>
                  </a:cubicBezTo>
                  <a:close/>
                </a:path>
              </a:pathLst>
            </a:custGeom>
            <a:solidFill>
              <a:srgbClr val="FFB9D6"/>
            </a:solidFill>
          </p:spPr>
          <p:txBody>
            <a:bodyPr tIns="274320"/>
            <a:lstStyle/>
            <a:p>
              <a:endParaRPr lang="en-US"/>
            </a:p>
          </p:txBody>
        </p:sp>
        <p:sp>
          <p:nvSpPr>
            <p:cNvPr id="15" name="TextBox 15"/>
            <p:cNvSpPr txBox="1"/>
            <p:nvPr/>
          </p:nvSpPr>
          <p:spPr>
            <a:xfrm>
              <a:off x="0" y="-66675"/>
              <a:ext cx="1424223" cy="364534"/>
            </a:xfrm>
            <a:prstGeom prst="rect">
              <a:avLst/>
            </a:prstGeom>
          </p:spPr>
          <p:txBody>
            <a:bodyPr lIns="50800" tIns="274320" rIns="50800" bIns="50800" rtlCol="0" anchor="ctr"/>
            <a:lstStyle/>
            <a:p>
              <a:pPr algn="ctr">
                <a:lnSpc>
                  <a:spcPts val="3499"/>
                </a:lnSpc>
              </a:pPr>
              <a:r>
                <a:rPr lang="en-US" sz="2499">
                  <a:solidFill>
                    <a:srgbClr val="000000"/>
                  </a:solidFill>
                  <a:latin typeface="Poppins Bold"/>
                </a:rPr>
                <a:t>Web Servers</a:t>
              </a:r>
            </a:p>
          </p:txBody>
        </p:sp>
      </p:grpSp>
      <p:grpSp>
        <p:nvGrpSpPr>
          <p:cNvPr id="16" name="Group 16"/>
          <p:cNvGrpSpPr/>
          <p:nvPr/>
        </p:nvGrpSpPr>
        <p:grpSpPr>
          <a:xfrm>
            <a:off x="6520815" y="8022317"/>
            <a:ext cx="5246370" cy="1710879"/>
            <a:chOff x="0" y="0"/>
            <a:chExt cx="812800" cy="265060"/>
          </a:xfrm>
        </p:grpSpPr>
        <p:sp>
          <p:nvSpPr>
            <p:cNvPr id="17" name="Freeform 17"/>
            <p:cNvSpPr/>
            <p:nvPr/>
          </p:nvSpPr>
          <p:spPr>
            <a:xfrm>
              <a:off x="0" y="0"/>
              <a:ext cx="812800" cy="265060"/>
            </a:xfrm>
            <a:custGeom>
              <a:avLst/>
              <a:gdLst/>
              <a:ahLst/>
              <a:cxnLst/>
              <a:rect l="l" t="t" r="r" b="b"/>
              <a:pathLst>
                <a:path w="812800" h="265060">
                  <a:moveTo>
                    <a:pt x="33940" y="0"/>
                  </a:moveTo>
                  <a:lnTo>
                    <a:pt x="778860" y="0"/>
                  </a:lnTo>
                  <a:cubicBezTo>
                    <a:pt x="797604" y="0"/>
                    <a:pt x="812800" y="15196"/>
                    <a:pt x="812800" y="33940"/>
                  </a:cubicBezTo>
                  <a:lnTo>
                    <a:pt x="812800" y="231120"/>
                  </a:lnTo>
                  <a:cubicBezTo>
                    <a:pt x="812800" y="249864"/>
                    <a:pt x="797604" y="265060"/>
                    <a:pt x="778860" y="265060"/>
                  </a:cubicBezTo>
                  <a:lnTo>
                    <a:pt x="33940" y="265060"/>
                  </a:lnTo>
                  <a:cubicBezTo>
                    <a:pt x="15196" y="265060"/>
                    <a:pt x="0" y="249864"/>
                    <a:pt x="0" y="231120"/>
                  </a:cubicBezTo>
                  <a:lnTo>
                    <a:pt x="0" y="33940"/>
                  </a:lnTo>
                  <a:cubicBezTo>
                    <a:pt x="0" y="15196"/>
                    <a:pt x="15196" y="0"/>
                    <a:pt x="33940" y="0"/>
                  </a:cubicBezTo>
                  <a:close/>
                </a:path>
              </a:pathLst>
            </a:custGeom>
            <a:blipFill>
              <a:blip r:embed="rId3"/>
              <a:stretch>
                <a:fillRect t="-36270" b="-36270"/>
              </a:stretch>
            </a:blipFill>
          </p:spPr>
        </p:sp>
      </p:grpSp>
      <p:grpSp>
        <p:nvGrpSpPr>
          <p:cNvPr id="18" name="Group 18"/>
          <p:cNvGrpSpPr/>
          <p:nvPr/>
        </p:nvGrpSpPr>
        <p:grpSpPr>
          <a:xfrm>
            <a:off x="12293521" y="203397"/>
            <a:ext cx="5897454" cy="9880206"/>
            <a:chOff x="0" y="0"/>
            <a:chExt cx="1553239" cy="2602194"/>
          </a:xfrm>
        </p:grpSpPr>
        <p:sp>
          <p:nvSpPr>
            <p:cNvPr id="19" name="Freeform 19"/>
            <p:cNvSpPr/>
            <p:nvPr/>
          </p:nvSpPr>
          <p:spPr>
            <a:xfrm>
              <a:off x="0" y="0"/>
              <a:ext cx="1553239" cy="2602194"/>
            </a:xfrm>
            <a:custGeom>
              <a:avLst/>
              <a:gdLst/>
              <a:ahLst/>
              <a:cxnLst/>
              <a:rect l="l" t="t" r="r" b="b"/>
              <a:pathLst>
                <a:path w="1553239" h="2602194">
                  <a:moveTo>
                    <a:pt x="66951" y="0"/>
                  </a:moveTo>
                  <a:lnTo>
                    <a:pt x="1486288" y="0"/>
                  </a:lnTo>
                  <a:cubicBezTo>
                    <a:pt x="1523264" y="0"/>
                    <a:pt x="1553239" y="29975"/>
                    <a:pt x="1553239" y="66951"/>
                  </a:cubicBezTo>
                  <a:lnTo>
                    <a:pt x="1553239" y="2535244"/>
                  </a:lnTo>
                  <a:cubicBezTo>
                    <a:pt x="1553239" y="2572219"/>
                    <a:pt x="1523264" y="2602194"/>
                    <a:pt x="1486288" y="2602194"/>
                  </a:cubicBezTo>
                  <a:lnTo>
                    <a:pt x="66951" y="2602194"/>
                  </a:lnTo>
                  <a:cubicBezTo>
                    <a:pt x="29975" y="2602194"/>
                    <a:pt x="0" y="2572219"/>
                    <a:pt x="0" y="2535244"/>
                  </a:cubicBezTo>
                  <a:lnTo>
                    <a:pt x="0" y="66951"/>
                  </a:lnTo>
                  <a:cubicBezTo>
                    <a:pt x="0" y="29975"/>
                    <a:pt x="29975" y="0"/>
                    <a:pt x="66951" y="0"/>
                  </a:cubicBezTo>
                  <a:close/>
                </a:path>
              </a:pathLst>
            </a:custGeom>
            <a:solidFill>
              <a:srgbClr val="FF5FA1"/>
            </a:solidFill>
          </p:spPr>
        </p:sp>
        <p:sp>
          <p:nvSpPr>
            <p:cNvPr id="20" name="TextBox 20"/>
            <p:cNvSpPr txBox="1"/>
            <p:nvPr/>
          </p:nvSpPr>
          <p:spPr>
            <a:xfrm>
              <a:off x="0" y="-38100"/>
              <a:ext cx="1553239" cy="264029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660914" y="465685"/>
            <a:ext cx="5407597" cy="1130934"/>
            <a:chOff x="0" y="0"/>
            <a:chExt cx="1424223" cy="297859"/>
          </a:xfrm>
        </p:grpSpPr>
        <p:sp>
          <p:nvSpPr>
            <p:cNvPr id="22" name="Freeform 22"/>
            <p:cNvSpPr/>
            <p:nvPr/>
          </p:nvSpPr>
          <p:spPr>
            <a:xfrm>
              <a:off x="0" y="0"/>
              <a:ext cx="1424223" cy="297859"/>
            </a:xfrm>
            <a:custGeom>
              <a:avLst/>
              <a:gdLst/>
              <a:ahLst/>
              <a:cxnLst/>
              <a:rect l="l" t="t" r="r" b="b"/>
              <a:pathLst>
                <a:path w="1424223" h="297859">
                  <a:moveTo>
                    <a:pt x="73015" y="0"/>
                  </a:moveTo>
                  <a:lnTo>
                    <a:pt x="1351208" y="0"/>
                  </a:lnTo>
                  <a:cubicBezTo>
                    <a:pt x="1370573" y="0"/>
                    <a:pt x="1389144" y="7693"/>
                    <a:pt x="1402837" y="21386"/>
                  </a:cubicBezTo>
                  <a:cubicBezTo>
                    <a:pt x="1416530" y="35079"/>
                    <a:pt x="1424223" y="53651"/>
                    <a:pt x="1424223" y="73015"/>
                  </a:cubicBezTo>
                  <a:lnTo>
                    <a:pt x="1424223" y="224844"/>
                  </a:lnTo>
                  <a:cubicBezTo>
                    <a:pt x="1424223" y="244209"/>
                    <a:pt x="1416530" y="262780"/>
                    <a:pt x="1402837" y="276473"/>
                  </a:cubicBezTo>
                  <a:cubicBezTo>
                    <a:pt x="1389144" y="290166"/>
                    <a:pt x="1370573" y="297859"/>
                    <a:pt x="1351208" y="297859"/>
                  </a:cubicBezTo>
                  <a:lnTo>
                    <a:pt x="73015" y="297859"/>
                  </a:lnTo>
                  <a:cubicBezTo>
                    <a:pt x="53651" y="297859"/>
                    <a:pt x="35079" y="290166"/>
                    <a:pt x="21386" y="276473"/>
                  </a:cubicBezTo>
                  <a:cubicBezTo>
                    <a:pt x="7693" y="262780"/>
                    <a:pt x="0" y="244209"/>
                    <a:pt x="0" y="224844"/>
                  </a:cubicBezTo>
                  <a:lnTo>
                    <a:pt x="0" y="73015"/>
                  </a:lnTo>
                  <a:cubicBezTo>
                    <a:pt x="0" y="53651"/>
                    <a:pt x="7693" y="35079"/>
                    <a:pt x="21386" y="21386"/>
                  </a:cubicBezTo>
                  <a:cubicBezTo>
                    <a:pt x="35079" y="7693"/>
                    <a:pt x="53651" y="0"/>
                    <a:pt x="73015" y="0"/>
                  </a:cubicBezTo>
                  <a:close/>
                </a:path>
              </a:pathLst>
            </a:custGeom>
            <a:solidFill>
              <a:srgbClr val="FFB9D6"/>
            </a:solidFill>
          </p:spPr>
        </p:sp>
        <p:sp>
          <p:nvSpPr>
            <p:cNvPr id="23" name="TextBox 23"/>
            <p:cNvSpPr txBox="1"/>
            <p:nvPr/>
          </p:nvSpPr>
          <p:spPr>
            <a:xfrm>
              <a:off x="0" y="-66675"/>
              <a:ext cx="1424223" cy="364534"/>
            </a:xfrm>
            <a:prstGeom prst="rect">
              <a:avLst/>
            </a:prstGeom>
          </p:spPr>
          <p:txBody>
            <a:bodyPr lIns="50800" tIns="182880" rIns="50800" bIns="50800" rtlCol="0" anchor="ctr"/>
            <a:lstStyle/>
            <a:p>
              <a:pPr algn="ctr">
                <a:lnSpc>
                  <a:spcPts val="3499"/>
                </a:lnSpc>
              </a:pPr>
              <a:r>
                <a:rPr lang="en-US" sz="2499" dirty="0">
                  <a:solidFill>
                    <a:srgbClr val="000000"/>
                  </a:solidFill>
                  <a:latin typeface="Poppins Bold"/>
                </a:rPr>
                <a:t>Uniform Resource Locators (URLs)</a:t>
              </a:r>
            </a:p>
          </p:txBody>
        </p:sp>
      </p:grpSp>
      <p:sp>
        <p:nvSpPr>
          <p:cNvPr id="24" name="TextBox 24"/>
          <p:cNvSpPr txBox="1"/>
          <p:nvPr/>
        </p:nvSpPr>
        <p:spPr>
          <a:xfrm>
            <a:off x="12538450" y="1838230"/>
            <a:ext cx="5407597" cy="5445760"/>
          </a:xfrm>
          <a:prstGeom prst="rect">
            <a:avLst/>
          </a:prstGeom>
        </p:spPr>
        <p:txBody>
          <a:bodyPr lIns="0" tIns="0" rIns="0" bIns="0" rtlCol="0" anchor="t">
            <a:spAutoFit/>
          </a:bodyPr>
          <a:lstStyle/>
          <a:p>
            <a:pPr algn="just">
              <a:lnSpc>
                <a:spcPts val="4340"/>
              </a:lnSpc>
            </a:pPr>
            <a:r>
              <a:rPr lang="en-US" sz="3100">
                <a:solidFill>
                  <a:srgbClr val="000000"/>
                </a:solidFill>
                <a:latin typeface="Poppins"/>
              </a:rPr>
              <a:t>URLs are web addresses that uniquely identify resources on the Internet. They consist of several parts, including the protocol (such as HTTP or HTTPS), the domain name (like </a:t>
            </a:r>
            <a:r>
              <a:rPr lang="en-US" sz="3100" u="sng">
                <a:solidFill>
                  <a:srgbClr val="FDFDFD"/>
                </a:solidFill>
                <a:latin typeface="Poppins Bold"/>
                <a:hlinkClick r:id="rId4" tooltip="http://www.example.com/"/>
              </a:rPr>
              <a:t>www.example.com</a:t>
            </a:r>
            <a:r>
              <a:rPr lang="en-US" sz="3100">
                <a:solidFill>
                  <a:srgbClr val="000000"/>
                </a:solidFill>
                <a:latin typeface="Poppins"/>
              </a:rPr>
              <a:t>), and the specific path to the resource on the server.</a:t>
            </a:r>
          </a:p>
        </p:txBody>
      </p:sp>
      <p:grpSp>
        <p:nvGrpSpPr>
          <p:cNvPr id="25" name="Group 25"/>
          <p:cNvGrpSpPr/>
          <p:nvPr/>
        </p:nvGrpSpPr>
        <p:grpSpPr>
          <a:xfrm>
            <a:off x="12616602" y="8022317"/>
            <a:ext cx="5246370" cy="1710879"/>
            <a:chOff x="0" y="0"/>
            <a:chExt cx="812800" cy="265060"/>
          </a:xfrm>
        </p:grpSpPr>
        <p:sp>
          <p:nvSpPr>
            <p:cNvPr id="26" name="Freeform 26"/>
            <p:cNvSpPr/>
            <p:nvPr/>
          </p:nvSpPr>
          <p:spPr>
            <a:xfrm>
              <a:off x="0" y="0"/>
              <a:ext cx="812800" cy="265060"/>
            </a:xfrm>
            <a:custGeom>
              <a:avLst/>
              <a:gdLst/>
              <a:ahLst/>
              <a:cxnLst/>
              <a:rect l="l" t="t" r="r" b="b"/>
              <a:pathLst>
                <a:path w="812800" h="265060">
                  <a:moveTo>
                    <a:pt x="33940" y="0"/>
                  </a:moveTo>
                  <a:lnTo>
                    <a:pt x="778860" y="0"/>
                  </a:lnTo>
                  <a:cubicBezTo>
                    <a:pt x="797604" y="0"/>
                    <a:pt x="812800" y="15196"/>
                    <a:pt x="812800" y="33940"/>
                  </a:cubicBezTo>
                  <a:lnTo>
                    <a:pt x="812800" y="231120"/>
                  </a:lnTo>
                  <a:cubicBezTo>
                    <a:pt x="812800" y="249864"/>
                    <a:pt x="797604" y="265060"/>
                    <a:pt x="778860" y="265060"/>
                  </a:cubicBezTo>
                  <a:lnTo>
                    <a:pt x="33940" y="265060"/>
                  </a:lnTo>
                  <a:cubicBezTo>
                    <a:pt x="15196" y="265060"/>
                    <a:pt x="0" y="249864"/>
                    <a:pt x="0" y="231120"/>
                  </a:cubicBezTo>
                  <a:lnTo>
                    <a:pt x="0" y="33940"/>
                  </a:lnTo>
                  <a:cubicBezTo>
                    <a:pt x="0" y="15196"/>
                    <a:pt x="15196" y="0"/>
                    <a:pt x="33940" y="0"/>
                  </a:cubicBezTo>
                  <a:close/>
                </a:path>
              </a:pathLst>
            </a:custGeom>
            <a:blipFill>
              <a:blip r:embed="rId5"/>
              <a:stretch>
                <a:fillRect l="-3485" r="-3485"/>
              </a:stretch>
            </a:blipFill>
          </p:spPr>
        </p:sp>
      </p:grpSp>
      <p:sp>
        <p:nvSpPr>
          <p:cNvPr id="27" name="TextBox 27"/>
          <p:cNvSpPr txBox="1"/>
          <p:nvPr/>
        </p:nvSpPr>
        <p:spPr>
          <a:xfrm>
            <a:off x="6440201" y="1828739"/>
            <a:ext cx="5407597" cy="5910310"/>
          </a:xfrm>
          <a:prstGeom prst="rect">
            <a:avLst/>
          </a:prstGeom>
        </p:spPr>
        <p:txBody>
          <a:bodyPr lIns="0" tIns="0" rIns="0" bIns="0" rtlCol="0" anchor="t">
            <a:spAutoFit/>
          </a:bodyPr>
          <a:lstStyle/>
          <a:p>
            <a:pPr algn="just">
              <a:lnSpc>
                <a:spcPts val="3927"/>
              </a:lnSpc>
            </a:pPr>
            <a:r>
              <a:rPr lang="en-US" sz="2805">
                <a:solidFill>
                  <a:srgbClr val="000000"/>
                </a:solidFill>
                <a:latin typeface="Poppins"/>
              </a:rPr>
              <a:t>These are computers or software applications that store and deliver web content to users upon request. When you type a URL into your browser or click on a link, your browser sends a request to the appropriate web server, which then retrieves the requested resource and sends it back to your browser for display.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12264000" y="203397"/>
            <a:ext cx="5897454" cy="9880206"/>
            <a:chOff x="0" y="0"/>
            <a:chExt cx="1553239" cy="2602194"/>
          </a:xfrm>
        </p:grpSpPr>
        <p:sp>
          <p:nvSpPr>
            <p:cNvPr id="3" name="Freeform 3"/>
            <p:cNvSpPr/>
            <p:nvPr/>
          </p:nvSpPr>
          <p:spPr>
            <a:xfrm>
              <a:off x="0" y="0"/>
              <a:ext cx="1553239" cy="2602194"/>
            </a:xfrm>
            <a:custGeom>
              <a:avLst/>
              <a:gdLst/>
              <a:ahLst/>
              <a:cxnLst/>
              <a:rect l="l" t="t" r="r" b="b"/>
              <a:pathLst>
                <a:path w="1553239" h="2602194">
                  <a:moveTo>
                    <a:pt x="66951" y="0"/>
                  </a:moveTo>
                  <a:lnTo>
                    <a:pt x="1486288" y="0"/>
                  </a:lnTo>
                  <a:cubicBezTo>
                    <a:pt x="1523264" y="0"/>
                    <a:pt x="1553239" y="29975"/>
                    <a:pt x="1553239" y="66951"/>
                  </a:cubicBezTo>
                  <a:lnTo>
                    <a:pt x="1553239" y="2535244"/>
                  </a:lnTo>
                  <a:cubicBezTo>
                    <a:pt x="1553239" y="2572219"/>
                    <a:pt x="1523264" y="2602194"/>
                    <a:pt x="1486288" y="2602194"/>
                  </a:cubicBezTo>
                  <a:lnTo>
                    <a:pt x="66951" y="2602194"/>
                  </a:lnTo>
                  <a:cubicBezTo>
                    <a:pt x="29975" y="2602194"/>
                    <a:pt x="0" y="2572219"/>
                    <a:pt x="0" y="2535244"/>
                  </a:cubicBezTo>
                  <a:lnTo>
                    <a:pt x="0" y="66951"/>
                  </a:lnTo>
                  <a:cubicBezTo>
                    <a:pt x="0" y="29975"/>
                    <a:pt x="29975" y="0"/>
                    <a:pt x="66951" y="0"/>
                  </a:cubicBezTo>
                  <a:close/>
                </a:path>
              </a:pathLst>
            </a:custGeom>
            <a:solidFill>
              <a:srgbClr val="FF5FA1"/>
            </a:solidFill>
          </p:spPr>
        </p:sp>
        <p:sp>
          <p:nvSpPr>
            <p:cNvPr id="4" name="TextBox 4"/>
            <p:cNvSpPr txBox="1"/>
            <p:nvPr/>
          </p:nvSpPr>
          <p:spPr>
            <a:xfrm>
              <a:off x="0" y="-38100"/>
              <a:ext cx="1553239" cy="264029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508928" y="446669"/>
            <a:ext cx="5407597" cy="1130934"/>
            <a:chOff x="0" y="0"/>
            <a:chExt cx="1424223" cy="297859"/>
          </a:xfrm>
        </p:grpSpPr>
        <p:sp>
          <p:nvSpPr>
            <p:cNvPr id="6" name="Freeform 6"/>
            <p:cNvSpPr/>
            <p:nvPr/>
          </p:nvSpPr>
          <p:spPr>
            <a:xfrm>
              <a:off x="0" y="0"/>
              <a:ext cx="1424223" cy="297859"/>
            </a:xfrm>
            <a:custGeom>
              <a:avLst/>
              <a:gdLst/>
              <a:ahLst/>
              <a:cxnLst/>
              <a:rect l="l" t="t" r="r" b="b"/>
              <a:pathLst>
                <a:path w="1424223" h="297859">
                  <a:moveTo>
                    <a:pt x="73015" y="0"/>
                  </a:moveTo>
                  <a:lnTo>
                    <a:pt x="1351208" y="0"/>
                  </a:lnTo>
                  <a:cubicBezTo>
                    <a:pt x="1370573" y="0"/>
                    <a:pt x="1389144" y="7693"/>
                    <a:pt x="1402837" y="21386"/>
                  </a:cubicBezTo>
                  <a:cubicBezTo>
                    <a:pt x="1416530" y="35079"/>
                    <a:pt x="1424223" y="53651"/>
                    <a:pt x="1424223" y="73015"/>
                  </a:cubicBezTo>
                  <a:lnTo>
                    <a:pt x="1424223" y="224844"/>
                  </a:lnTo>
                  <a:cubicBezTo>
                    <a:pt x="1424223" y="244209"/>
                    <a:pt x="1416530" y="262780"/>
                    <a:pt x="1402837" y="276473"/>
                  </a:cubicBezTo>
                  <a:cubicBezTo>
                    <a:pt x="1389144" y="290166"/>
                    <a:pt x="1370573" y="297859"/>
                    <a:pt x="1351208" y="297859"/>
                  </a:cubicBezTo>
                  <a:lnTo>
                    <a:pt x="73015" y="297859"/>
                  </a:lnTo>
                  <a:cubicBezTo>
                    <a:pt x="53651" y="297859"/>
                    <a:pt x="35079" y="290166"/>
                    <a:pt x="21386" y="276473"/>
                  </a:cubicBezTo>
                  <a:cubicBezTo>
                    <a:pt x="7693" y="262780"/>
                    <a:pt x="0" y="244209"/>
                    <a:pt x="0" y="224844"/>
                  </a:cubicBezTo>
                  <a:lnTo>
                    <a:pt x="0" y="73015"/>
                  </a:lnTo>
                  <a:cubicBezTo>
                    <a:pt x="0" y="53651"/>
                    <a:pt x="7693" y="35079"/>
                    <a:pt x="21386" y="21386"/>
                  </a:cubicBezTo>
                  <a:cubicBezTo>
                    <a:pt x="35079" y="7693"/>
                    <a:pt x="53651" y="0"/>
                    <a:pt x="73015" y="0"/>
                  </a:cubicBezTo>
                  <a:close/>
                </a:path>
              </a:pathLst>
            </a:custGeom>
            <a:solidFill>
              <a:srgbClr val="FFB9D6"/>
            </a:solidFill>
          </p:spPr>
          <p:txBody>
            <a:bodyPr tIns="365760"/>
            <a:lstStyle/>
            <a:p>
              <a:endParaRPr lang="en-US"/>
            </a:p>
          </p:txBody>
        </p:sp>
        <p:sp>
          <p:nvSpPr>
            <p:cNvPr id="7" name="TextBox 7"/>
            <p:cNvSpPr txBox="1"/>
            <p:nvPr/>
          </p:nvSpPr>
          <p:spPr>
            <a:xfrm>
              <a:off x="0" y="-66675"/>
              <a:ext cx="1424223" cy="364534"/>
            </a:xfrm>
            <a:prstGeom prst="rect">
              <a:avLst/>
            </a:prstGeom>
          </p:spPr>
          <p:txBody>
            <a:bodyPr lIns="50800" tIns="365760" rIns="50800" bIns="50800" rtlCol="0" anchor="ctr"/>
            <a:lstStyle/>
            <a:p>
              <a:pPr algn="ctr">
                <a:lnSpc>
                  <a:spcPts val="3499"/>
                </a:lnSpc>
              </a:pPr>
              <a:r>
                <a:rPr lang="en-US" sz="2499">
                  <a:solidFill>
                    <a:srgbClr val="000000"/>
                  </a:solidFill>
                  <a:latin typeface="Poppins Bold"/>
                </a:rPr>
                <a:t>Hyperlinks</a:t>
              </a:r>
            </a:p>
          </p:txBody>
        </p:sp>
      </p:grpSp>
      <p:grpSp>
        <p:nvGrpSpPr>
          <p:cNvPr id="8" name="Group 8"/>
          <p:cNvGrpSpPr/>
          <p:nvPr/>
        </p:nvGrpSpPr>
        <p:grpSpPr>
          <a:xfrm>
            <a:off x="126546" y="203397"/>
            <a:ext cx="5897454" cy="9880206"/>
            <a:chOff x="0" y="0"/>
            <a:chExt cx="1553239" cy="2602194"/>
          </a:xfrm>
        </p:grpSpPr>
        <p:sp>
          <p:nvSpPr>
            <p:cNvPr id="9" name="Freeform 9"/>
            <p:cNvSpPr/>
            <p:nvPr/>
          </p:nvSpPr>
          <p:spPr>
            <a:xfrm>
              <a:off x="0" y="0"/>
              <a:ext cx="1553239" cy="2602194"/>
            </a:xfrm>
            <a:custGeom>
              <a:avLst/>
              <a:gdLst/>
              <a:ahLst/>
              <a:cxnLst/>
              <a:rect l="l" t="t" r="r" b="b"/>
              <a:pathLst>
                <a:path w="1553239" h="2602194">
                  <a:moveTo>
                    <a:pt x="66951" y="0"/>
                  </a:moveTo>
                  <a:lnTo>
                    <a:pt x="1486288" y="0"/>
                  </a:lnTo>
                  <a:cubicBezTo>
                    <a:pt x="1523264" y="0"/>
                    <a:pt x="1553239" y="29975"/>
                    <a:pt x="1553239" y="66951"/>
                  </a:cubicBezTo>
                  <a:lnTo>
                    <a:pt x="1553239" y="2535244"/>
                  </a:lnTo>
                  <a:cubicBezTo>
                    <a:pt x="1553239" y="2572219"/>
                    <a:pt x="1523264" y="2602194"/>
                    <a:pt x="1486288" y="2602194"/>
                  </a:cubicBezTo>
                  <a:lnTo>
                    <a:pt x="66951" y="2602194"/>
                  </a:lnTo>
                  <a:cubicBezTo>
                    <a:pt x="29975" y="2602194"/>
                    <a:pt x="0" y="2572219"/>
                    <a:pt x="0" y="2535244"/>
                  </a:cubicBezTo>
                  <a:lnTo>
                    <a:pt x="0" y="66951"/>
                  </a:lnTo>
                  <a:cubicBezTo>
                    <a:pt x="0" y="29975"/>
                    <a:pt x="29975" y="0"/>
                    <a:pt x="66951" y="0"/>
                  </a:cubicBezTo>
                  <a:close/>
                </a:path>
              </a:pathLst>
            </a:custGeom>
            <a:solidFill>
              <a:srgbClr val="FF5FA1"/>
            </a:solidFill>
          </p:spPr>
        </p:sp>
        <p:sp>
          <p:nvSpPr>
            <p:cNvPr id="10" name="TextBox 10"/>
            <p:cNvSpPr txBox="1"/>
            <p:nvPr/>
          </p:nvSpPr>
          <p:spPr>
            <a:xfrm>
              <a:off x="0" y="-38100"/>
              <a:ext cx="1553239" cy="264029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71475" y="446669"/>
            <a:ext cx="5407597" cy="1130934"/>
            <a:chOff x="0" y="0"/>
            <a:chExt cx="1424223" cy="297859"/>
          </a:xfrm>
        </p:grpSpPr>
        <p:sp>
          <p:nvSpPr>
            <p:cNvPr id="12" name="Freeform 12"/>
            <p:cNvSpPr/>
            <p:nvPr/>
          </p:nvSpPr>
          <p:spPr>
            <a:xfrm>
              <a:off x="0" y="0"/>
              <a:ext cx="1424223" cy="297859"/>
            </a:xfrm>
            <a:custGeom>
              <a:avLst/>
              <a:gdLst/>
              <a:ahLst/>
              <a:cxnLst/>
              <a:rect l="l" t="t" r="r" b="b"/>
              <a:pathLst>
                <a:path w="1424223" h="297859">
                  <a:moveTo>
                    <a:pt x="73015" y="0"/>
                  </a:moveTo>
                  <a:lnTo>
                    <a:pt x="1351208" y="0"/>
                  </a:lnTo>
                  <a:cubicBezTo>
                    <a:pt x="1370573" y="0"/>
                    <a:pt x="1389144" y="7693"/>
                    <a:pt x="1402837" y="21386"/>
                  </a:cubicBezTo>
                  <a:cubicBezTo>
                    <a:pt x="1416530" y="35079"/>
                    <a:pt x="1424223" y="53651"/>
                    <a:pt x="1424223" y="73015"/>
                  </a:cubicBezTo>
                  <a:lnTo>
                    <a:pt x="1424223" y="224844"/>
                  </a:lnTo>
                  <a:cubicBezTo>
                    <a:pt x="1424223" y="244209"/>
                    <a:pt x="1416530" y="262780"/>
                    <a:pt x="1402837" y="276473"/>
                  </a:cubicBezTo>
                  <a:cubicBezTo>
                    <a:pt x="1389144" y="290166"/>
                    <a:pt x="1370573" y="297859"/>
                    <a:pt x="1351208" y="297859"/>
                  </a:cubicBezTo>
                  <a:lnTo>
                    <a:pt x="73015" y="297859"/>
                  </a:lnTo>
                  <a:cubicBezTo>
                    <a:pt x="53651" y="297859"/>
                    <a:pt x="35079" y="290166"/>
                    <a:pt x="21386" y="276473"/>
                  </a:cubicBezTo>
                  <a:cubicBezTo>
                    <a:pt x="7693" y="262780"/>
                    <a:pt x="0" y="244209"/>
                    <a:pt x="0" y="224844"/>
                  </a:cubicBezTo>
                  <a:lnTo>
                    <a:pt x="0" y="73015"/>
                  </a:lnTo>
                  <a:cubicBezTo>
                    <a:pt x="0" y="53651"/>
                    <a:pt x="7693" y="35079"/>
                    <a:pt x="21386" y="21386"/>
                  </a:cubicBezTo>
                  <a:cubicBezTo>
                    <a:pt x="35079" y="7693"/>
                    <a:pt x="53651" y="0"/>
                    <a:pt x="73015" y="0"/>
                  </a:cubicBezTo>
                  <a:close/>
                </a:path>
              </a:pathLst>
            </a:custGeom>
            <a:solidFill>
              <a:srgbClr val="FFB9D6"/>
            </a:solidFill>
          </p:spPr>
        </p:sp>
        <p:sp>
          <p:nvSpPr>
            <p:cNvPr id="13" name="TextBox 13"/>
            <p:cNvSpPr txBox="1"/>
            <p:nvPr/>
          </p:nvSpPr>
          <p:spPr>
            <a:xfrm>
              <a:off x="0" y="-66675"/>
              <a:ext cx="1424223" cy="364534"/>
            </a:xfrm>
            <a:prstGeom prst="rect">
              <a:avLst/>
            </a:prstGeom>
          </p:spPr>
          <p:txBody>
            <a:bodyPr lIns="50800" tIns="182880" rIns="50800" bIns="50800" rtlCol="0" anchor="ctr"/>
            <a:lstStyle/>
            <a:p>
              <a:pPr algn="ctr">
                <a:lnSpc>
                  <a:spcPts val="3499"/>
                </a:lnSpc>
              </a:pPr>
              <a:r>
                <a:rPr lang="en-US" sz="2499" dirty="0">
                  <a:solidFill>
                    <a:srgbClr val="000000"/>
                  </a:solidFill>
                  <a:latin typeface="Poppins Bold"/>
                </a:rPr>
                <a:t>HTTP (Hypertext Transfer Protocol)</a:t>
              </a:r>
            </a:p>
          </p:txBody>
        </p:sp>
      </p:grpSp>
      <p:grpSp>
        <p:nvGrpSpPr>
          <p:cNvPr id="14" name="Group 14"/>
          <p:cNvGrpSpPr/>
          <p:nvPr/>
        </p:nvGrpSpPr>
        <p:grpSpPr>
          <a:xfrm>
            <a:off x="6195273" y="203397"/>
            <a:ext cx="5897454" cy="9880206"/>
            <a:chOff x="0" y="0"/>
            <a:chExt cx="1553239" cy="2602194"/>
          </a:xfrm>
        </p:grpSpPr>
        <p:sp>
          <p:nvSpPr>
            <p:cNvPr id="15" name="Freeform 15"/>
            <p:cNvSpPr/>
            <p:nvPr/>
          </p:nvSpPr>
          <p:spPr>
            <a:xfrm>
              <a:off x="0" y="0"/>
              <a:ext cx="1553239" cy="2602194"/>
            </a:xfrm>
            <a:custGeom>
              <a:avLst/>
              <a:gdLst/>
              <a:ahLst/>
              <a:cxnLst/>
              <a:rect l="l" t="t" r="r" b="b"/>
              <a:pathLst>
                <a:path w="1553239" h="2602194">
                  <a:moveTo>
                    <a:pt x="66951" y="0"/>
                  </a:moveTo>
                  <a:lnTo>
                    <a:pt x="1486288" y="0"/>
                  </a:lnTo>
                  <a:cubicBezTo>
                    <a:pt x="1523264" y="0"/>
                    <a:pt x="1553239" y="29975"/>
                    <a:pt x="1553239" y="66951"/>
                  </a:cubicBezTo>
                  <a:lnTo>
                    <a:pt x="1553239" y="2535244"/>
                  </a:lnTo>
                  <a:cubicBezTo>
                    <a:pt x="1553239" y="2572219"/>
                    <a:pt x="1523264" y="2602194"/>
                    <a:pt x="1486288" y="2602194"/>
                  </a:cubicBezTo>
                  <a:lnTo>
                    <a:pt x="66951" y="2602194"/>
                  </a:lnTo>
                  <a:cubicBezTo>
                    <a:pt x="29975" y="2602194"/>
                    <a:pt x="0" y="2572219"/>
                    <a:pt x="0" y="2535244"/>
                  </a:cubicBezTo>
                  <a:lnTo>
                    <a:pt x="0" y="66951"/>
                  </a:lnTo>
                  <a:cubicBezTo>
                    <a:pt x="0" y="29975"/>
                    <a:pt x="29975" y="0"/>
                    <a:pt x="66951" y="0"/>
                  </a:cubicBezTo>
                  <a:close/>
                </a:path>
              </a:pathLst>
            </a:custGeom>
            <a:solidFill>
              <a:srgbClr val="FF5FA1"/>
            </a:solidFill>
          </p:spPr>
        </p:sp>
        <p:sp>
          <p:nvSpPr>
            <p:cNvPr id="16" name="TextBox 16"/>
            <p:cNvSpPr txBox="1"/>
            <p:nvPr/>
          </p:nvSpPr>
          <p:spPr>
            <a:xfrm>
              <a:off x="0" y="-38100"/>
              <a:ext cx="1553239" cy="264029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440201" y="446669"/>
            <a:ext cx="5407597" cy="1130934"/>
            <a:chOff x="0" y="0"/>
            <a:chExt cx="1424223" cy="297859"/>
          </a:xfrm>
        </p:grpSpPr>
        <p:sp>
          <p:nvSpPr>
            <p:cNvPr id="18" name="Freeform 18"/>
            <p:cNvSpPr/>
            <p:nvPr/>
          </p:nvSpPr>
          <p:spPr>
            <a:xfrm>
              <a:off x="0" y="0"/>
              <a:ext cx="1424223" cy="297859"/>
            </a:xfrm>
            <a:custGeom>
              <a:avLst/>
              <a:gdLst/>
              <a:ahLst/>
              <a:cxnLst/>
              <a:rect l="l" t="t" r="r" b="b"/>
              <a:pathLst>
                <a:path w="1424223" h="297859">
                  <a:moveTo>
                    <a:pt x="73015" y="0"/>
                  </a:moveTo>
                  <a:lnTo>
                    <a:pt x="1351208" y="0"/>
                  </a:lnTo>
                  <a:cubicBezTo>
                    <a:pt x="1370573" y="0"/>
                    <a:pt x="1389144" y="7693"/>
                    <a:pt x="1402837" y="21386"/>
                  </a:cubicBezTo>
                  <a:cubicBezTo>
                    <a:pt x="1416530" y="35079"/>
                    <a:pt x="1424223" y="53651"/>
                    <a:pt x="1424223" y="73015"/>
                  </a:cubicBezTo>
                  <a:lnTo>
                    <a:pt x="1424223" y="224844"/>
                  </a:lnTo>
                  <a:cubicBezTo>
                    <a:pt x="1424223" y="244209"/>
                    <a:pt x="1416530" y="262780"/>
                    <a:pt x="1402837" y="276473"/>
                  </a:cubicBezTo>
                  <a:cubicBezTo>
                    <a:pt x="1389144" y="290166"/>
                    <a:pt x="1370573" y="297859"/>
                    <a:pt x="1351208" y="297859"/>
                  </a:cubicBezTo>
                  <a:lnTo>
                    <a:pt x="73015" y="297859"/>
                  </a:lnTo>
                  <a:cubicBezTo>
                    <a:pt x="53651" y="297859"/>
                    <a:pt x="35079" y="290166"/>
                    <a:pt x="21386" y="276473"/>
                  </a:cubicBezTo>
                  <a:cubicBezTo>
                    <a:pt x="7693" y="262780"/>
                    <a:pt x="0" y="244209"/>
                    <a:pt x="0" y="224844"/>
                  </a:cubicBezTo>
                  <a:lnTo>
                    <a:pt x="0" y="73015"/>
                  </a:lnTo>
                  <a:cubicBezTo>
                    <a:pt x="0" y="53651"/>
                    <a:pt x="7693" y="35079"/>
                    <a:pt x="21386" y="21386"/>
                  </a:cubicBezTo>
                  <a:cubicBezTo>
                    <a:pt x="35079" y="7693"/>
                    <a:pt x="53651" y="0"/>
                    <a:pt x="73015" y="0"/>
                  </a:cubicBezTo>
                  <a:close/>
                </a:path>
              </a:pathLst>
            </a:custGeom>
            <a:solidFill>
              <a:srgbClr val="FFB9D6"/>
            </a:solidFill>
          </p:spPr>
        </p:sp>
        <p:sp>
          <p:nvSpPr>
            <p:cNvPr id="19" name="TextBox 19"/>
            <p:cNvSpPr txBox="1"/>
            <p:nvPr/>
          </p:nvSpPr>
          <p:spPr>
            <a:xfrm>
              <a:off x="0" y="-66675"/>
              <a:ext cx="1424223" cy="364534"/>
            </a:xfrm>
            <a:prstGeom prst="rect">
              <a:avLst/>
            </a:prstGeom>
          </p:spPr>
          <p:txBody>
            <a:bodyPr lIns="50800" tIns="182880" rIns="50800" bIns="50800" rtlCol="0" anchor="ctr"/>
            <a:lstStyle/>
            <a:p>
              <a:pPr algn="ctr">
                <a:lnSpc>
                  <a:spcPts val="3499"/>
                </a:lnSpc>
              </a:pPr>
              <a:r>
                <a:rPr lang="en-US" sz="2499" dirty="0">
                  <a:solidFill>
                    <a:srgbClr val="000000"/>
                  </a:solidFill>
                  <a:latin typeface="Poppins Bold"/>
                </a:rPr>
                <a:t>HTML (Hypertext Markup Language)</a:t>
              </a:r>
            </a:p>
          </p:txBody>
        </p:sp>
      </p:grpSp>
      <p:sp>
        <p:nvSpPr>
          <p:cNvPr id="20" name="Freeform 20"/>
          <p:cNvSpPr/>
          <p:nvPr/>
        </p:nvSpPr>
        <p:spPr>
          <a:xfrm>
            <a:off x="6907873" y="7112217"/>
            <a:ext cx="4472609" cy="2236304"/>
          </a:xfrm>
          <a:custGeom>
            <a:avLst/>
            <a:gdLst/>
            <a:ahLst/>
            <a:cxnLst/>
            <a:rect l="l" t="t" r="r" b="b"/>
            <a:pathLst>
              <a:path w="4472609" h="2236304">
                <a:moveTo>
                  <a:pt x="0" y="0"/>
                </a:moveTo>
                <a:lnTo>
                  <a:pt x="4472609" y="0"/>
                </a:lnTo>
                <a:lnTo>
                  <a:pt x="4472609" y="2236304"/>
                </a:lnTo>
                <a:lnTo>
                  <a:pt x="0" y="2236304"/>
                </a:lnTo>
                <a:lnTo>
                  <a:pt x="0" y="0"/>
                </a:lnTo>
                <a:close/>
              </a:path>
            </a:pathLst>
          </a:custGeom>
          <a:blipFill>
            <a:blip r:embed="rId2"/>
            <a:stretch>
              <a:fillRect/>
            </a:stretch>
          </a:blipFill>
        </p:spPr>
      </p:sp>
      <p:grpSp>
        <p:nvGrpSpPr>
          <p:cNvPr id="21" name="Group 21"/>
          <p:cNvGrpSpPr/>
          <p:nvPr/>
        </p:nvGrpSpPr>
        <p:grpSpPr>
          <a:xfrm>
            <a:off x="452088" y="7374929"/>
            <a:ext cx="5246370" cy="1710879"/>
            <a:chOff x="0" y="0"/>
            <a:chExt cx="812800" cy="265060"/>
          </a:xfrm>
        </p:grpSpPr>
        <p:sp>
          <p:nvSpPr>
            <p:cNvPr id="22" name="Freeform 22"/>
            <p:cNvSpPr/>
            <p:nvPr/>
          </p:nvSpPr>
          <p:spPr>
            <a:xfrm>
              <a:off x="0" y="0"/>
              <a:ext cx="812800" cy="265060"/>
            </a:xfrm>
            <a:custGeom>
              <a:avLst/>
              <a:gdLst/>
              <a:ahLst/>
              <a:cxnLst/>
              <a:rect l="l" t="t" r="r" b="b"/>
              <a:pathLst>
                <a:path w="812800" h="265060">
                  <a:moveTo>
                    <a:pt x="33940" y="0"/>
                  </a:moveTo>
                  <a:lnTo>
                    <a:pt x="778860" y="0"/>
                  </a:lnTo>
                  <a:cubicBezTo>
                    <a:pt x="797604" y="0"/>
                    <a:pt x="812800" y="15196"/>
                    <a:pt x="812800" y="33940"/>
                  </a:cubicBezTo>
                  <a:lnTo>
                    <a:pt x="812800" y="231120"/>
                  </a:lnTo>
                  <a:cubicBezTo>
                    <a:pt x="812800" y="249864"/>
                    <a:pt x="797604" y="265060"/>
                    <a:pt x="778860" y="265060"/>
                  </a:cubicBezTo>
                  <a:lnTo>
                    <a:pt x="33940" y="265060"/>
                  </a:lnTo>
                  <a:cubicBezTo>
                    <a:pt x="15196" y="265060"/>
                    <a:pt x="0" y="249864"/>
                    <a:pt x="0" y="231120"/>
                  </a:cubicBezTo>
                  <a:lnTo>
                    <a:pt x="0" y="33940"/>
                  </a:lnTo>
                  <a:cubicBezTo>
                    <a:pt x="0" y="15196"/>
                    <a:pt x="15196" y="0"/>
                    <a:pt x="33940" y="0"/>
                  </a:cubicBezTo>
                  <a:close/>
                </a:path>
              </a:pathLst>
            </a:custGeom>
            <a:blipFill>
              <a:blip r:embed="rId3"/>
              <a:stretch>
                <a:fillRect t="-22918" b="-22918"/>
              </a:stretch>
            </a:blipFill>
          </p:spPr>
        </p:sp>
      </p:grpSp>
      <p:sp>
        <p:nvSpPr>
          <p:cNvPr id="23" name="TextBox 23"/>
          <p:cNvSpPr txBox="1"/>
          <p:nvPr/>
        </p:nvSpPr>
        <p:spPr>
          <a:xfrm>
            <a:off x="12509106" y="1819214"/>
            <a:ext cx="5407597" cy="7074535"/>
          </a:xfrm>
          <a:prstGeom prst="rect">
            <a:avLst/>
          </a:prstGeom>
        </p:spPr>
        <p:txBody>
          <a:bodyPr lIns="0" tIns="0" rIns="0" bIns="0" rtlCol="0" anchor="t">
            <a:spAutoFit/>
          </a:bodyPr>
          <a:lstStyle/>
          <a:p>
            <a:pPr algn="just">
              <a:lnSpc>
                <a:spcPts val="4340"/>
              </a:lnSpc>
            </a:pPr>
            <a:r>
              <a:rPr lang="en-US" sz="3100">
                <a:solidFill>
                  <a:srgbClr val="000000"/>
                </a:solidFill>
                <a:latin typeface="Poppins"/>
              </a:rPr>
              <a:t>These are the foundational elements of the web. They are essentially clickable connections between different web pages, documents, or resources. When you click on a hyperlink, your browser retrieves the linked content, allowing you to navigate seamlessly between different web pages.</a:t>
            </a:r>
          </a:p>
        </p:txBody>
      </p:sp>
      <p:sp>
        <p:nvSpPr>
          <p:cNvPr id="24" name="TextBox 24"/>
          <p:cNvSpPr txBox="1"/>
          <p:nvPr/>
        </p:nvSpPr>
        <p:spPr>
          <a:xfrm>
            <a:off x="371475" y="1819214"/>
            <a:ext cx="5407597" cy="4902835"/>
          </a:xfrm>
          <a:prstGeom prst="rect">
            <a:avLst/>
          </a:prstGeom>
        </p:spPr>
        <p:txBody>
          <a:bodyPr lIns="0" tIns="0" rIns="0" bIns="0" rtlCol="0" anchor="t">
            <a:spAutoFit/>
          </a:bodyPr>
          <a:lstStyle/>
          <a:p>
            <a:pPr algn="just">
              <a:lnSpc>
                <a:spcPts val="4340"/>
              </a:lnSpc>
            </a:pPr>
            <a:r>
              <a:rPr lang="en-US" sz="3100">
                <a:solidFill>
                  <a:srgbClr val="000000"/>
                </a:solidFill>
                <a:latin typeface="Poppins"/>
              </a:rPr>
              <a:t> HTTP is the underlying protocol used for communication between web browsers and web servers. It defines how messages are formatted and transmitted, allowing for the retrieval and display of web content.</a:t>
            </a:r>
          </a:p>
        </p:txBody>
      </p:sp>
      <p:sp>
        <p:nvSpPr>
          <p:cNvPr id="25" name="TextBox 25"/>
          <p:cNvSpPr txBox="1"/>
          <p:nvPr/>
        </p:nvSpPr>
        <p:spPr>
          <a:xfrm>
            <a:off x="6440379" y="1819214"/>
            <a:ext cx="5407597" cy="4902835"/>
          </a:xfrm>
          <a:prstGeom prst="rect">
            <a:avLst/>
          </a:prstGeom>
        </p:spPr>
        <p:txBody>
          <a:bodyPr lIns="0" tIns="0" rIns="0" bIns="0" rtlCol="0" anchor="t">
            <a:spAutoFit/>
          </a:bodyPr>
          <a:lstStyle/>
          <a:p>
            <a:pPr algn="just">
              <a:lnSpc>
                <a:spcPts val="4340"/>
              </a:lnSpc>
            </a:pPr>
            <a:r>
              <a:rPr lang="en-US" sz="3100">
                <a:solidFill>
                  <a:srgbClr val="000000"/>
                </a:solidFill>
                <a:latin typeface="Poppins"/>
              </a:rPr>
              <a:t>HTML is the standard markup language used to create and structure web pages. It provides a set of tags that define the structure and content of a web page, including headings, paragraphs, images, links, and more.</a:t>
            </a: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4534018" y="299239"/>
            <a:ext cx="9219964" cy="1041479"/>
            <a:chOff x="0" y="0"/>
            <a:chExt cx="2428303" cy="274299"/>
          </a:xfrm>
        </p:grpSpPr>
        <p:sp>
          <p:nvSpPr>
            <p:cNvPr id="3" name="Freeform 3"/>
            <p:cNvSpPr/>
            <p:nvPr/>
          </p:nvSpPr>
          <p:spPr>
            <a:xfrm>
              <a:off x="0" y="0"/>
              <a:ext cx="2428303" cy="274299"/>
            </a:xfrm>
            <a:custGeom>
              <a:avLst/>
              <a:gdLst/>
              <a:ahLst/>
              <a:cxnLst/>
              <a:rect l="l" t="t" r="r" b="b"/>
              <a:pathLst>
                <a:path w="2428303" h="274299">
                  <a:moveTo>
                    <a:pt x="42824" y="0"/>
                  </a:moveTo>
                  <a:lnTo>
                    <a:pt x="2385479" y="0"/>
                  </a:lnTo>
                  <a:cubicBezTo>
                    <a:pt x="2409130" y="0"/>
                    <a:pt x="2428303" y="19173"/>
                    <a:pt x="2428303" y="42824"/>
                  </a:cubicBezTo>
                  <a:lnTo>
                    <a:pt x="2428303" y="231475"/>
                  </a:lnTo>
                  <a:cubicBezTo>
                    <a:pt x="2428303" y="255126"/>
                    <a:pt x="2409130" y="274299"/>
                    <a:pt x="2385479" y="274299"/>
                  </a:cubicBezTo>
                  <a:lnTo>
                    <a:pt x="42824" y="274299"/>
                  </a:lnTo>
                  <a:cubicBezTo>
                    <a:pt x="19173" y="274299"/>
                    <a:pt x="0" y="255126"/>
                    <a:pt x="0" y="231475"/>
                  </a:cubicBezTo>
                  <a:lnTo>
                    <a:pt x="0" y="42824"/>
                  </a:lnTo>
                  <a:cubicBezTo>
                    <a:pt x="0" y="19173"/>
                    <a:pt x="19173" y="0"/>
                    <a:pt x="42824" y="0"/>
                  </a:cubicBezTo>
                  <a:close/>
                </a:path>
              </a:pathLst>
            </a:custGeom>
            <a:solidFill>
              <a:srgbClr val="9EFFEE"/>
            </a:solidFill>
          </p:spPr>
          <p:txBody>
            <a:bodyPr tIns="457200"/>
            <a:lstStyle/>
            <a:p>
              <a:endParaRPr lang="en-US"/>
            </a:p>
          </p:txBody>
        </p:sp>
        <p:sp>
          <p:nvSpPr>
            <p:cNvPr id="4" name="TextBox 4"/>
            <p:cNvSpPr txBox="1"/>
            <p:nvPr/>
          </p:nvSpPr>
          <p:spPr>
            <a:xfrm>
              <a:off x="0" y="-104775"/>
              <a:ext cx="2428303" cy="379074"/>
            </a:xfrm>
            <a:prstGeom prst="rect">
              <a:avLst/>
            </a:prstGeom>
          </p:spPr>
          <p:txBody>
            <a:bodyPr lIns="50800" tIns="457200" rIns="50800" bIns="50800" rtlCol="0" anchor="ctr"/>
            <a:lstStyle/>
            <a:p>
              <a:pPr algn="ctr">
                <a:lnSpc>
                  <a:spcPts val="4900"/>
                </a:lnSpc>
              </a:pPr>
              <a:r>
                <a:rPr lang="en-US" sz="3500">
                  <a:solidFill>
                    <a:srgbClr val="000000"/>
                  </a:solidFill>
                  <a:latin typeface="Poppins Bold"/>
                </a:rPr>
                <a:t>computer network topology</a:t>
              </a:r>
            </a:p>
          </p:txBody>
        </p:sp>
      </p:grpSp>
      <p:grpSp>
        <p:nvGrpSpPr>
          <p:cNvPr id="5" name="Group 5"/>
          <p:cNvGrpSpPr/>
          <p:nvPr/>
        </p:nvGrpSpPr>
        <p:grpSpPr>
          <a:xfrm>
            <a:off x="618256" y="2109580"/>
            <a:ext cx="7831524" cy="7574682"/>
            <a:chOff x="0" y="0"/>
            <a:chExt cx="2062624" cy="1994978"/>
          </a:xfrm>
        </p:grpSpPr>
        <p:sp>
          <p:nvSpPr>
            <p:cNvPr id="6" name="Freeform 6"/>
            <p:cNvSpPr/>
            <p:nvPr/>
          </p:nvSpPr>
          <p:spPr>
            <a:xfrm>
              <a:off x="0" y="0"/>
              <a:ext cx="2062624" cy="1994978"/>
            </a:xfrm>
            <a:custGeom>
              <a:avLst/>
              <a:gdLst/>
              <a:ahLst/>
              <a:cxnLst/>
              <a:rect l="l" t="t" r="r" b="b"/>
              <a:pathLst>
                <a:path w="2062624" h="1994978">
                  <a:moveTo>
                    <a:pt x="50416" y="0"/>
                  </a:moveTo>
                  <a:lnTo>
                    <a:pt x="2012207" y="0"/>
                  </a:lnTo>
                  <a:cubicBezTo>
                    <a:pt x="2040051" y="0"/>
                    <a:pt x="2062624" y="22572"/>
                    <a:pt x="2062624" y="50416"/>
                  </a:cubicBezTo>
                  <a:lnTo>
                    <a:pt x="2062624" y="1944562"/>
                  </a:lnTo>
                  <a:cubicBezTo>
                    <a:pt x="2062624" y="1972406"/>
                    <a:pt x="2040051" y="1994978"/>
                    <a:pt x="2012207" y="1994978"/>
                  </a:cubicBezTo>
                  <a:lnTo>
                    <a:pt x="50416" y="1994978"/>
                  </a:lnTo>
                  <a:cubicBezTo>
                    <a:pt x="22572" y="1994978"/>
                    <a:pt x="0" y="1972406"/>
                    <a:pt x="0" y="1944562"/>
                  </a:cubicBezTo>
                  <a:lnTo>
                    <a:pt x="0" y="50416"/>
                  </a:lnTo>
                  <a:cubicBezTo>
                    <a:pt x="0" y="22572"/>
                    <a:pt x="22572" y="0"/>
                    <a:pt x="50416" y="0"/>
                  </a:cubicBezTo>
                  <a:close/>
                </a:path>
              </a:pathLst>
            </a:custGeom>
            <a:solidFill>
              <a:srgbClr val="9EFFEE"/>
            </a:solidFill>
          </p:spPr>
        </p:sp>
        <p:sp>
          <p:nvSpPr>
            <p:cNvPr id="7" name="TextBox 7"/>
            <p:cNvSpPr txBox="1"/>
            <p:nvPr/>
          </p:nvSpPr>
          <p:spPr>
            <a:xfrm>
              <a:off x="0" y="-38100"/>
              <a:ext cx="2062624" cy="203307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144000" y="2109580"/>
            <a:ext cx="7537411" cy="783792"/>
            <a:chOff x="0" y="0"/>
            <a:chExt cx="1985162" cy="206431"/>
          </a:xfrm>
        </p:grpSpPr>
        <p:sp>
          <p:nvSpPr>
            <p:cNvPr id="9" name="Freeform 9"/>
            <p:cNvSpPr/>
            <p:nvPr/>
          </p:nvSpPr>
          <p:spPr>
            <a:xfrm>
              <a:off x="0" y="0"/>
              <a:ext cx="1985162" cy="206431"/>
            </a:xfrm>
            <a:custGeom>
              <a:avLst/>
              <a:gdLst/>
              <a:ahLst/>
              <a:cxnLst/>
              <a:rect l="l" t="t" r="r" b="b"/>
              <a:pathLst>
                <a:path w="1985162" h="206431">
                  <a:moveTo>
                    <a:pt x="52384" y="0"/>
                  </a:moveTo>
                  <a:lnTo>
                    <a:pt x="1932778" y="0"/>
                  </a:lnTo>
                  <a:cubicBezTo>
                    <a:pt x="1961709" y="0"/>
                    <a:pt x="1985162" y="23453"/>
                    <a:pt x="1985162" y="52384"/>
                  </a:cubicBezTo>
                  <a:lnTo>
                    <a:pt x="1985162" y="154047"/>
                  </a:lnTo>
                  <a:cubicBezTo>
                    <a:pt x="1985162" y="182978"/>
                    <a:pt x="1961709" y="206431"/>
                    <a:pt x="1932778" y="206431"/>
                  </a:cubicBezTo>
                  <a:lnTo>
                    <a:pt x="52384" y="206431"/>
                  </a:lnTo>
                  <a:cubicBezTo>
                    <a:pt x="23453" y="206431"/>
                    <a:pt x="0" y="182978"/>
                    <a:pt x="0" y="154047"/>
                  </a:cubicBezTo>
                  <a:lnTo>
                    <a:pt x="0" y="52384"/>
                  </a:lnTo>
                  <a:cubicBezTo>
                    <a:pt x="0" y="23453"/>
                    <a:pt x="23453" y="0"/>
                    <a:pt x="52384" y="0"/>
                  </a:cubicBezTo>
                  <a:close/>
                </a:path>
              </a:pathLst>
            </a:custGeom>
            <a:solidFill>
              <a:srgbClr val="9EFFEE"/>
            </a:solidFill>
          </p:spPr>
        </p:sp>
        <p:sp>
          <p:nvSpPr>
            <p:cNvPr id="10" name="TextBox 10"/>
            <p:cNvSpPr txBox="1"/>
            <p:nvPr/>
          </p:nvSpPr>
          <p:spPr>
            <a:xfrm>
              <a:off x="0" y="-66675"/>
              <a:ext cx="1985162" cy="273106"/>
            </a:xfrm>
            <a:prstGeom prst="rect">
              <a:avLst/>
            </a:prstGeom>
          </p:spPr>
          <p:txBody>
            <a:bodyPr lIns="50800" tIns="274320" rIns="50800" bIns="50800" rtlCol="0" anchor="ctr"/>
            <a:lstStyle/>
            <a:p>
              <a:pPr algn="ctr">
                <a:lnSpc>
                  <a:spcPts val="3359"/>
                </a:lnSpc>
              </a:pPr>
              <a:r>
                <a:rPr lang="en-US" sz="2399" dirty="0">
                  <a:solidFill>
                    <a:srgbClr val="010101"/>
                  </a:solidFill>
                  <a:latin typeface="Poppins Bold"/>
                </a:rPr>
                <a:t> some common types of network topologies</a:t>
              </a:r>
            </a:p>
          </p:txBody>
        </p:sp>
      </p:grpSp>
      <p:sp>
        <p:nvSpPr>
          <p:cNvPr id="11" name="TextBox 11"/>
          <p:cNvSpPr txBox="1"/>
          <p:nvPr/>
        </p:nvSpPr>
        <p:spPr>
          <a:xfrm>
            <a:off x="1053646" y="3322949"/>
            <a:ext cx="6960744" cy="5062220"/>
          </a:xfrm>
          <a:prstGeom prst="rect">
            <a:avLst/>
          </a:prstGeom>
        </p:spPr>
        <p:txBody>
          <a:bodyPr lIns="0" tIns="0" rIns="0" bIns="0" rtlCol="0" anchor="t">
            <a:spAutoFit/>
          </a:bodyPr>
          <a:lstStyle/>
          <a:p>
            <a:pPr algn="just">
              <a:lnSpc>
                <a:spcPts val="4480"/>
              </a:lnSpc>
            </a:pPr>
            <a:r>
              <a:rPr lang="en-US" sz="3200">
                <a:solidFill>
                  <a:srgbClr val="000000"/>
                </a:solidFill>
                <a:latin typeface="Poppins"/>
              </a:rPr>
              <a:t>Computer network topology refers to the arrangement of nodes and the interconnections between them in a computer network. It outlines how devices such as computers, servers, switches, routers, and other peripherals are organized and connected to each other.</a:t>
            </a:r>
          </a:p>
        </p:txBody>
      </p:sp>
      <p:grpSp>
        <p:nvGrpSpPr>
          <p:cNvPr id="12" name="Group 12"/>
          <p:cNvGrpSpPr/>
          <p:nvPr/>
        </p:nvGrpSpPr>
        <p:grpSpPr>
          <a:xfrm>
            <a:off x="9674493" y="3697191"/>
            <a:ext cx="391886" cy="39188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4" name="TextBox 14"/>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674493" y="4492846"/>
            <a:ext cx="391886" cy="39188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7" name="TextBox 17"/>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674493" y="5288501"/>
            <a:ext cx="391886" cy="39188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20" name="TextBox 20"/>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674493" y="6084155"/>
            <a:ext cx="391886" cy="39188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23" name="TextBox 23"/>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9674493" y="6847516"/>
            <a:ext cx="391886" cy="39188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26" name="TextBox 26"/>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0228266" y="3579172"/>
            <a:ext cx="3078455" cy="509905"/>
          </a:xfrm>
          <a:prstGeom prst="rect">
            <a:avLst/>
          </a:prstGeom>
        </p:spPr>
        <p:txBody>
          <a:bodyPr lIns="0" tIns="0" rIns="0" bIns="0" rtlCol="0" anchor="t">
            <a:spAutoFit/>
          </a:bodyPr>
          <a:lstStyle/>
          <a:p>
            <a:pPr algn="just">
              <a:lnSpc>
                <a:spcPts val="3920"/>
              </a:lnSpc>
            </a:pPr>
            <a:r>
              <a:rPr lang="en-US" sz="2800" dirty="0">
                <a:solidFill>
                  <a:srgbClr val="000000"/>
                </a:solidFill>
                <a:latin typeface="Poppins"/>
              </a:rPr>
              <a:t>Bus Topology</a:t>
            </a:r>
          </a:p>
        </p:txBody>
      </p:sp>
      <p:sp>
        <p:nvSpPr>
          <p:cNvPr id="28" name="TextBox 28"/>
          <p:cNvSpPr txBox="1"/>
          <p:nvPr/>
        </p:nvSpPr>
        <p:spPr>
          <a:xfrm>
            <a:off x="10228266" y="4374827"/>
            <a:ext cx="3078455"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Star Topology</a:t>
            </a:r>
          </a:p>
        </p:txBody>
      </p:sp>
      <p:sp>
        <p:nvSpPr>
          <p:cNvPr id="29" name="TextBox 29"/>
          <p:cNvSpPr txBox="1"/>
          <p:nvPr/>
        </p:nvSpPr>
        <p:spPr>
          <a:xfrm>
            <a:off x="10228266" y="5170482"/>
            <a:ext cx="3078455"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Ring Topology</a:t>
            </a:r>
          </a:p>
        </p:txBody>
      </p:sp>
      <p:sp>
        <p:nvSpPr>
          <p:cNvPr id="30" name="TextBox 30"/>
          <p:cNvSpPr txBox="1"/>
          <p:nvPr/>
        </p:nvSpPr>
        <p:spPr>
          <a:xfrm>
            <a:off x="10228266" y="5966136"/>
            <a:ext cx="3078455"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Mesh Topology</a:t>
            </a:r>
          </a:p>
        </p:txBody>
      </p:sp>
      <p:sp>
        <p:nvSpPr>
          <p:cNvPr id="31" name="TextBox 31"/>
          <p:cNvSpPr txBox="1"/>
          <p:nvPr/>
        </p:nvSpPr>
        <p:spPr>
          <a:xfrm>
            <a:off x="10228266" y="6761791"/>
            <a:ext cx="3078455" cy="509905"/>
          </a:xfrm>
          <a:prstGeom prst="rect">
            <a:avLst/>
          </a:prstGeom>
        </p:spPr>
        <p:txBody>
          <a:bodyPr lIns="0" tIns="0" rIns="0" bIns="0" rtlCol="0" anchor="t">
            <a:spAutoFit/>
          </a:bodyPr>
          <a:lstStyle/>
          <a:p>
            <a:pPr algn="just">
              <a:lnSpc>
                <a:spcPts val="3920"/>
              </a:lnSpc>
            </a:pPr>
            <a:r>
              <a:rPr lang="en-US" sz="2800">
                <a:solidFill>
                  <a:srgbClr val="000000"/>
                </a:solidFill>
                <a:latin typeface="Poppins"/>
              </a:rPr>
              <a:t>Hybrid Topology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546474" y="373250"/>
            <a:ext cx="3512063" cy="751824"/>
            <a:chOff x="0" y="0"/>
            <a:chExt cx="924988" cy="198011"/>
          </a:xfrm>
        </p:grpSpPr>
        <p:sp>
          <p:nvSpPr>
            <p:cNvPr id="3" name="Freeform 3"/>
            <p:cNvSpPr/>
            <p:nvPr/>
          </p:nvSpPr>
          <p:spPr>
            <a:xfrm>
              <a:off x="0" y="0"/>
              <a:ext cx="924988" cy="198011"/>
            </a:xfrm>
            <a:custGeom>
              <a:avLst/>
              <a:gdLst/>
              <a:ahLst/>
              <a:cxnLst/>
              <a:rect l="l" t="t" r="r" b="b"/>
              <a:pathLst>
                <a:path w="924988" h="198011">
                  <a:moveTo>
                    <a:pt x="99006" y="0"/>
                  </a:moveTo>
                  <a:lnTo>
                    <a:pt x="825982" y="0"/>
                  </a:lnTo>
                  <a:cubicBezTo>
                    <a:pt x="852240" y="0"/>
                    <a:pt x="877423" y="10431"/>
                    <a:pt x="895990" y="28998"/>
                  </a:cubicBezTo>
                  <a:cubicBezTo>
                    <a:pt x="914557" y="47565"/>
                    <a:pt x="924988" y="72748"/>
                    <a:pt x="924988" y="99006"/>
                  </a:cubicBezTo>
                  <a:lnTo>
                    <a:pt x="924988" y="99006"/>
                  </a:lnTo>
                  <a:cubicBezTo>
                    <a:pt x="924988" y="125264"/>
                    <a:pt x="914557" y="150446"/>
                    <a:pt x="895990" y="169013"/>
                  </a:cubicBezTo>
                  <a:cubicBezTo>
                    <a:pt x="877423" y="187580"/>
                    <a:pt x="852240" y="198011"/>
                    <a:pt x="825982" y="198011"/>
                  </a:cubicBezTo>
                  <a:lnTo>
                    <a:pt x="99006" y="198011"/>
                  </a:lnTo>
                  <a:cubicBezTo>
                    <a:pt x="72748" y="198011"/>
                    <a:pt x="47565" y="187580"/>
                    <a:pt x="28998" y="169013"/>
                  </a:cubicBezTo>
                  <a:cubicBezTo>
                    <a:pt x="10431" y="150446"/>
                    <a:pt x="0" y="125264"/>
                    <a:pt x="0" y="99006"/>
                  </a:cubicBezTo>
                  <a:lnTo>
                    <a:pt x="0" y="99006"/>
                  </a:lnTo>
                  <a:cubicBezTo>
                    <a:pt x="0" y="72748"/>
                    <a:pt x="10431" y="47565"/>
                    <a:pt x="28998" y="28998"/>
                  </a:cubicBezTo>
                  <a:cubicBezTo>
                    <a:pt x="47565" y="10431"/>
                    <a:pt x="72748" y="0"/>
                    <a:pt x="99006" y="0"/>
                  </a:cubicBezTo>
                  <a:close/>
                </a:path>
              </a:pathLst>
            </a:custGeom>
            <a:solidFill>
              <a:srgbClr val="9EFFEE"/>
            </a:solidFill>
          </p:spPr>
        </p:sp>
        <p:sp>
          <p:nvSpPr>
            <p:cNvPr id="4" name="TextBox 4"/>
            <p:cNvSpPr txBox="1"/>
            <p:nvPr/>
          </p:nvSpPr>
          <p:spPr>
            <a:xfrm>
              <a:off x="0" y="-38100"/>
              <a:ext cx="924988" cy="23611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73917" y="553219"/>
            <a:ext cx="391886" cy="391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46474" y="1545712"/>
            <a:ext cx="8197653" cy="8368038"/>
            <a:chOff x="0" y="0"/>
            <a:chExt cx="2159053" cy="2203928"/>
          </a:xfrm>
        </p:grpSpPr>
        <p:sp>
          <p:nvSpPr>
            <p:cNvPr id="9" name="Freeform 9"/>
            <p:cNvSpPr/>
            <p:nvPr/>
          </p:nvSpPr>
          <p:spPr>
            <a:xfrm>
              <a:off x="0" y="0"/>
              <a:ext cx="2159053" cy="2203928"/>
            </a:xfrm>
            <a:custGeom>
              <a:avLst/>
              <a:gdLst/>
              <a:ahLst/>
              <a:cxnLst/>
              <a:rect l="l" t="t" r="r" b="b"/>
              <a:pathLst>
                <a:path w="2159053" h="2203928">
                  <a:moveTo>
                    <a:pt x="48165" y="0"/>
                  </a:moveTo>
                  <a:lnTo>
                    <a:pt x="2110888" y="0"/>
                  </a:lnTo>
                  <a:cubicBezTo>
                    <a:pt x="2123662" y="0"/>
                    <a:pt x="2135913" y="5074"/>
                    <a:pt x="2144946" y="14107"/>
                  </a:cubicBezTo>
                  <a:cubicBezTo>
                    <a:pt x="2153978" y="23140"/>
                    <a:pt x="2159053" y="35391"/>
                    <a:pt x="2159053" y="48165"/>
                  </a:cubicBezTo>
                  <a:lnTo>
                    <a:pt x="2159053" y="2155763"/>
                  </a:lnTo>
                  <a:cubicBezTo>
                    <a:pt x="2159053" y="2168537"/>
                    <a:pt x="2153978" y="2180788"/>
                    <a:pt x="2144946" y="2189821"/>
                  </a:cubicBezTo>
                  <a:cubicBezTo>
                    <a:pt x="2135913" y="2198853"/>
                    <a:pt x="2123662" y="2203928"/>
                    <a:pt x="2110888" y="2203928"/>
                  </a:cubicBezTo>
                  <a:lnTo>
                    <a:pt x="48165" y="2203928"/>
                  </a:lnTo>
                  <a:cubicBezTo>
                    <a:pt x="35391" y="2203928"/>
                    <a:pt x="23140" y="2198853"/>
                    <a:pt x="14107" y="2189821"/>
                  </a:cubicBezTo>
                  <a:cubicBezTo>
                    <a:pt x="5074" y="2180788"/>
                    <a:pt x="0" y="2168537"/>
                    <a:pt x="0" y="2155763"/>
                  </a:cubicBezTo>
                  <a:lnTo>
                    <a:pt x="0" y="48165"/>
                  </a:lnTo>
                  <a:cubicBezTo>
                    <a:pt x="0" y="35391"/>
                    <a:pt x="5074" y="23140"/>
                    <a:pt x="14107" y="14107"/>
                  </a:cubicBezTo>
                  <a:cubicBezTo>
                    <a:pt x="23140" y="5074"/>
                    <a:pt x="35391" y="0"/>
                    <a:pt x="48165" y="0"/>
                  </a:cubicBezTo>
                  <a:close/>
                </a:path>
              </a:pathLst>
            </a:custGeom>
            <a:solidFill>
              <a:srgbClr val="9EFFEE"/>
            </a:solidFill>
          </p:spPr>
        </p:sp>
        <p:sp>
          <p:nvSpPr>
            <p:cNvPr id="10" name="TextBox 10"/>
            <p:cNvSpPr txBox="1"/>
            <p:nvPr/>
          </p:nvSpPr>
          <p:spPr>
            <a:xfrm>
              <a:off x="0" y="-38100"/>
              <a:ext cx="2159053" cy="22420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373487" y="1545712"/>
            <a:ext cx="8368038" cy="8368038"/>
            <a:chOff x="0" y="0"/>
            <a:chExt cx="812800" cy="812800"/>
          </a:xfrm>
        </p:grpSpPr>
        <p:sp>
          <p:nvSpPr>
            <p:cNvPr id="12" name="Freeform 12"/>
            <p:cNvSpPr/>
            <p:nvPr/>
          </p:nvSpPr>
          <p:spPr>
            <a:xfrm>
              <a:off x="0" y="0"/>
              <a:ext cx="812800" cy="812800"/>
            </a:xfrm>
            <a:custGeom>
              <a:avLst/>
              <a:gdLst/>
              <a:ahLst/>
              <a:cxnLst/>
              <a:rect l="l" t="t" r="r" b="b"/>
              <a:pathLst>
                <a:path w="812800" h="812800">
                  <a:moveTo>
                    <a:pt x="21279" y="0"/>
                  </a:moveTo>
                  <a:lnTo>
                    <a:pt x="791521" y="0"/>
                  </a:lnTo>
                  <a:cubicBezTo>
                    <a:pt x="803273" y="0"/>
                    <a:pt x="812800" y="9527"/>
                    <a:pt x="812800" y="21279"/>
                  </a:cubicBezTo>
                  <a:lnTo>
                    <a:pt x="812800" y="791521"/>
                  </a:lnTo>
                  <a:cubicBezTo>
                    <a:pt x="812800" y="803273"/>
                    <a:pt x="803273" y="812800"/>
                    <a:pt x="791521" y="812800"/>
                  </a:cubicBezTo>
                  <a:lnTo>
                    <a:pt x="21279" y="812800"/>
                  </a:lnTo>
                  <a:cubicBezTo>
                    <a:pt x="9527" y="812800"/>
                    <a:pt x="0" y="803273"/>
                    <a:pt x="0" y="791521"/>
                  </a:cubicBezTo>
                  <a:lnTo>
                    <a:pt x="0" y="21279"/>
                  </a:lnTo>
                  <a:cubicBezTo>
                    <a:pt x="0" y="9527"/>
                    <a:pt x="9527" y="0"/>
                    <a:pt x="21279" y="0"/>
                  </a:cubicBezTo>
                  <a:close/>
                </a:path>
              </a:pathLst>
            </a:custGeom>
            <a:blipFill>
              <a:blip r:embed="rId2"/>
              <a:stretch>
                <a:fillRect l="-186" r="-186"/>
              </a:stretch>
            </a:blipFill>
            <a:ln w="19050" cap="rnd">
              <a:solidFill>
                <a:srgbClr val="000000"/>
              </a:solidFill>
              <a:prstDash val="solid"/>
              <a:round/>
            </a:ln>
          </p:spPr>
        </p:sp>
      </p:grpSp>
      <p:sp>
        <p:nvSpPr>
          <p:cNvPr id="13" name="TextBox 13"/>
          <p:cNvSpPr txBox="1"/>
          <p:nvPr/>
        </p:nvSpPr>
        <p:spPr>
          <a:xfrm>
            <a:off x="1327690" y="435200"/>
            <a:ext cx="2503405" cy="567976"/>
          </a:xfrm>
          <a:prstGeom prst="rect">
            <a:avLst/>
          </a:prstGeom>
        </p:spPr>
        <p:txBody>
          <a:bodyPr lIns="0" tIns="91440" rIns="0" bIns="0" rtlCol="0" anchor="t">
            <a:spAutoFit/>
          </a:bodyPr>
          <a:lstStyle/>
          <a:p>
            <a:pPr algn="just">
              <a:lnSpc>
                <a:spcPts val="3920"/>
              </a:lnSpc>
            </a:pPr>
            <a:r>
              <a:rPr lang="en-US" sz="2800" dirty="0">
                <a:solidFill>
                  <a:srgbClr val="000000"/>
                </a:solidFill>
                <a:latin typeface="Poppins Bold"/>
              </a:rPr>
              <a:t>Bus Topology</a:t>
            </a:r>
          </a:p>
        </p:txBody>
      </p:sp>
      <p:sp>
        <p:nvSpPr>
          <p:cNvPr id="14" name="TextBox 14"/>
          <p:cNvSpPr txBox="1"/>
          <p:nvPr/>
        </p:nvSpPr>
        <p:spPr>
          <a:xfrm>
            <a:off x="1164929" y="3717734"/>
            <a:ext cx="6960744" cy="3938270"/>
          </a:xfrm>
          <a:prstGeom prst="rect">
            <a:avLst/>
          </a:prstGeom>
        </p:spPr>
        <p:txBody>
          <a:bodyPr lIns="0" tIns="0" rIns="0" bIns="0" rtlCol="0" anchor="t">
            <a:spAutoFit/>
          </a:bodyPr>
          <a:lstStyle/>
          <a:p>
            <a:pPr algn="just">
              <a:lnSpc>
                <a:spcPts val="4480"/>
              </a:lnSpc>
            </a:pPr>
            <a:r>
              <a:rPr lang="en-US" sz="3200">
                <a:solidFill>
                  <a:srgbClr val="000000"/>
                </a:solidFill>
                <a:latin typeface="Poppins"/>
              </a:rPr>
              <a:t>In a bus topology, all devices are connected to a single backbone cable. It's a simple and inexpensive setup suitable for small networks. However, if the backbone cable fails, the entire network can go down.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546474" y="373250"/>
            <a:ext cx="3639852" cy="751824"/>
            <a:chOff x="0" y="0"/>
            <a:chExt cx="958644" cy="198011"/>
          </a:xfrm>
        </p:grpSpPr>
        <p:sp>
          <p:nvSpPr>
            <p:cNvPr id="3" name="Freeform 3"/>
            <p:cNvSpPr/>
            <p:nvPr/>
          </p:nvSpPr>
          <p:spPr>
            <a:xfrm>
              <a:off x="0" y="0"/>
              <a:ext cx="958644" cy="198011"/>
            </a:xfrm>
            <a:custGeom>
              <a:avLst/>
              <a:gdLst/>
              <a:ahLst/>
              <a:cxnLst/>
              <a:rect l="l" t="t" r="r" b="b"/>
              <a:pathLst>
                <a:path w="958644" h="198011">
                  <a:moveTo>
                    <a:pt x="99006" y="0"/>
                  </a:moveTo>
                  <a:lnTo>
                    <a:pt x="859638" y="0"/>
                  </a:lnTo>
                  <a:cubicBezTo>
                    <a:pt x="885896" y="0"/>
                    <a:pt x="911079" y="10431"/>
                    <a:pt x="929646" y="28998"/>
                  </a:cubicBezTo>
                  <a:cubicBezTo>
                    <a:pt x="948213" y="47565"/>
                    <a:pt x="958644" y="72748"/>
                    <a:pt x="958644" y="99006"/>
                  </a:cubicBezTo>
                  <a:lnTo>
                    <a:pt x="958644" y="99006"/>
                  </a:lnTo>
                  <a:cubicBezTo>
                    <a:pt x="958644" y="125264"/>
                    <a:pt x="948213" y="150446"/>
                    <a:pt x="929646" y="169013"/>
                  </a:cubicBezTo>
                  <a:cubicBezTo>
                    <a:pt x="911079" y="187580"/>
                    <a:pt x="885896" y="198011"/>
                    <a:pt x="859638" y="198011"/>
                  </a:cubicBezTo>
                  <a:lnTo>
                    <a:pt x="99006" y="198011"/>
                  </a:lnTo>
                  <a:cubicBezTo>
                    <a:pt x="72748" y="198011"/>
                    <a:pt x="47565" y="187580"/>
                    <a:pt x="28998" y="169013"/>
                  </a:cubicBezTo>
                  <a:cubicBezTo>
                    <a:pt x="10431" y="150446"/>
                    <a:pt x="0" y="125264"/>
                    <a:pt x="0" y="99006"/>
                  </a:cubicBezTo>
                  <a:lnTo>
                    <a:pt x="0" y="99006"/>
                  </a:lnTo>
                  <a:cubicBezTo>
                    <a:pt x="0" y="72748"/>
                    <a:pt x="10431" y="47565"/>
                    <a:pt x="28998" y="28998"/>
                  </a:cubicBezTo>
                  <a:cubicBezTo>
                    <a:pt x="47565" y="10431"/>
                    <a:pt x="72748" y="0"/>
                    <a:pt x="99006" y="0"/>
                  </a:cubicBezTo>
                  <a:close/>
                </a:path>
              </a:pathLst>
            </a:custGeom>
            <a:solidFill>
              <a:srgbClr val="9EFFEE"/>
            </a:solidFill>
          </p:spPr>
        </p:sp>
        <p:sp>
          <p:nvSpPr>
            <p:cNvPr id="4" name="TextBox 4"/>
            <p:cNvSpPr txBox="1"/>
            <p:nvPr/>
          </p:nvSpPr>
          <p:spPr>
            <a:xfrm>
              <a:off x="0" y="-38100"/>
              <a:ext cx="958644" cy="23611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73917" y="553219"/>
            <a:ext cx="391886" cy="391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46474" y="1545712"/>
            <a:ext cx="8197653" cy="8368038"/>
            <a:chOff x="0" y="0"/>
            <a:chExt cx="2159053" cy="2203928"/>
          </a:xfrm>
        </p:grpSpPr>
        <p:sp>
          <p:nvSpPr>
            <p:cNvPr id="9" name="Freeform 9"/>
            <p:cNvSpPr/>
            <p:nvPr/>
          </p:nvSpPr>
          <p:spPr>
            <a:xfrm>
              <a:off x="0" y="0"/>
              <a:ext cx="2159053" cy="2203928"/>
            </a:xfrm>
            <a:custGeom>
              <a:avLst/>
              <a:gdLst/>
              <a:ahLst/>
              <a:cxnLst/>
              <a:rect l="l" t="t" r="r" b="b"/>
              <a:pathLst>
                <a:path w="2159053" h="2203928">
                  <a:moveTo>
                    <a:pt x="48165" y="0"/>
                  </a:moveTo>
                  <a:lnTo>
                    <a:pt x="2110888" y="0"/>
                  </a:lnTo>
                  <a:cubicBezTo>
                    <a:pt x="2123662" y="0"/>
                    <a:pt x="2135913" y="5074"/>
                    <a:pt x="2144946" y="14107"/>
                  </a:cubicBezTo>
                  <a:cubicBezTo>
                    <a:pt x="2153978" y="23140"/>
                    <a:pt x="2159053" y="35391"/>
                    <a:pt x="2159053" y="48165"/>
                  </a:cubicBezTo>
                  <a:lnTo>
                    <a:pt x="2159053" y="2155763"/>
                  </a:lnTo>
                  <a:cubicBezTo>
                    <a:pt x="2159053" y="2168537"/>
                    <a:pt x="2153978" y="2180788"/>
                    <a:pt x="2144946" y="2189821"/>
                  </a:cubicBezTo>
                  <a:cubicBezTo>
                    <a:pt x="2135913" y="2198853"/>
                    <a:pt x="2123662" y="2203928"/>
                    <a:pt x="2110888" y="2203928"/>
                  </a:cubicBezTo>
                  <a:lnTo>
                    <a:pt x="48165" y="2203928"/>
                  </a:lnTo>
                  <a:cubicBezTo>
                    <a:pt x="35391" y="2203928"/>
                    <a:pt x="23140" y="2198853"/>
                    <a:pt x="14107" y="2189821"/>
                  </a:cubicBezTo>
                  <a:cubicBezTo>
                    <a:pt x="5074" y="2180788"/>
                    <a:pt x="0" y="2168537"/>
                    <a:pt x="0" y="2155763"/>
                  </a:cubicBezTo>
                  <a:lnTo>
                    <a:pt x="0" y="48165"/>
                  </a:lnTo>
                  <a:cubicBezTo>
                    <a:pt x="0" y="35391"/>
                    <a:pt x="5074" y="23140"/>
                    <a:pt x="14107" y="14107"/>
                  </a:cubicBezTo>
                  <a:cubicBezTo>
                    <a:pt x="23140" y="5074"/>
                    <a:pt x="35391" y="0"/>
                    <a:pt x="48165" y="0"/>
                  </a:cubicBezTo>
                  <a:close/>
                </a:path>
              </a:pathLst>
            </a:custGeom>
            <a:solidFill>
              <a:srgbClr val="9EFFEE"/>
            </a:solidFill>
          </p:spPr>
        </p:sp>
        <p:sp>
          <p:nvSpPr>
            <p:cNvPr id="10" name="TextBox 10"/>
            <p:cNvSpPr txBox="1"/>
            <p:nvPr/>
          </p:nvSpPr>
          <p:spPr>
            <a:xfrm>
              <a:off x="0" y="-38100"/>
              <a:ext cx="2159053" cy="22420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373487" y="1545712"/>
            <a:ext cx="8368038" cy="8368038"/>
            <a:chOff x="0" y="0"/>
            <a:chExt cx="812800" cy="812800"/>
          </a:xfrm>
        </p:grpSpPr>
        <p:sp>
          <p:nvSpPr>
            <p:cNvPr id="12" name="Freeform 12"/>
            <p:cNvSpPr/>
            <p:nvPr/>
          </p:nvSpPr>
          <p:spPr>
            <a:xfrm>
              <a:off x="0" y="0"/>
              <a:ext cx="812800" cy="812800"/>
            </a:xfrm>
            <a:custGeom>
              <a:avLst/>
              <a:gdLst/>
              <a:ahLst/>
              <a:cxnLst/>
              <a:rect l="l" t="t" r="r" b="b"/>
              <a:pathLst>
                <a:path w="812800" h="812800">
                  <a:moveTo>
                    <a:pt x="21279" y="0"/>
                  </a:moveTo>
                  <a:lnTo>
                    <a:pt x="791521" y="0"/>
                  </a:lnTo>
                  <a:cubicBezTo>
                    <a:pt x="803273" y="0"/>
                    <a:pt x="812800" y="9527"/>
                    <a:pt x="812800" y="21279"/>
                  </a:cubicBezTo>
                  <a:lnTo>
                    <a:pt x="812800" y="791521"/>
                  </a:lnTo>
                  <a:cubicBezTo>
                    <a:pt x="812800" y="803273"/>
                    <a:pt x="803273" y="812800"/>
                    <a:pt x="791521" y="812800"/>
                  </a:cubicBezTo>
                  <a:lnTo>
                    <a:pt x="21279" y="812800"/>
                  </a:lnTo>
                  <a:cubicBezTo>
                    <a:pt x="9527" y="812800"/>
                    <a:pt x="0" y="803273"/>
                    <a:pt x="0" y="791521"/>
                  </a:cubicBezTo>
                  <a:lnTo>
                    <a:pt x="0" y="21279"/>
                  </a:lnTo>
                  <a:cubicBezTo>
                    <a:pt x="0" y="9527"/>
                    <a:pt x="9527" y="0"/>
                    <a:pt x="21279" y="0"/>
                  </a:cubicBezTo>
                  <a:close/>
                </a:path>
              </a:pathLst>
            </a:custGeom>
            <a:blipFill>
              <a:blip r:embed="rId2"/>
              <a:stretch>
                <a:fillRect/>
              </a:stretch>
            </a:blipFill>
            <a:ln w="19050" cap="rnd">
              <a:solidFill>
                <a:srgbClr val="000000"/>
              </a:solidFill>
              <a:prstDash val="solid"/>
              <a:round/>
            </a:ln>
          </p:spPr>
        </p:sp>
      </p:grpSp>
      <p:sp>
        <p:nvSpPr>
          <p:cNvPr id="13" name="TextBox 13"/>
          <p:cNvSpPr txBox="1"/>
          <p:nvPr/>
        </p:nvSpPr>
        <p:spPr>
          <a:xfrm>
            <a:off x="1327690" y="435200"/>
            <a:ext cx="2730848" cy="567976"/>
          </a:xfrm>
          <a:prstGeom prst="rect">
            <a:avLst/>
          </a:prstGeom>
        </p:spPr>
        <p:txBody>
          <a:bodyPr lIns="0" tIns="91440" rIns="0" bIns="0" rtlCol="0" anchor="t">
            <a:spAutoFit/>
          </a:bodyPr>
          <a:lstStyle/>
          <a:p>
            <a:pPr algn="just">
              <a:lnSpc>
                <a:spcPts val="3920"/>
              </a:lnSpc>
            </a:pPr>
            <a:r>
              <a:rPr lang="en-US" sz="2800" dirty="0">
                <a:solidFill>
                  <a:srgbClr val="000000"/>
                </a:solidFill>
                <a:latin typeface="Poppins Bold"/>
              </a:rPr>
              <a:t>Star Topology</a:t>
            </a:r>
          </a:p>
        </p:txBody>
      </p:sp>
      <p:sp>
        <p:nvSpPr>
          <p:cNvPr id="14" name="TextBox 14"/>
          <p:cNvSpPr txBox="1"/>
          <p:nvPr/>
        </p:nvSpPr>
        <p:spPr>
          <a:xfrm>
            <a:off x="1164929" y="3155759"/>
            <a:ext cx="6960744" cy="5062220"/>
          </a:xfrm>
          <a:prstGeom prst="rect">
            <a:avLst/>
          </a:prstGeom>
        </p:spPr>
        <p:txBody>
          <a:bodyPr lIns="0" tIns="0" rIns="0" bIns="0" rtlCol="0" anchor="t">
            <a:spAutoFit/>
          </a:bodyPr>
          <a:lstStyle/>
          <a:p>
            <a:pPr algn="just">
              <a:lnSpc>
                <a:spcPts val="4480"/>
              </a:lnSpc>
            </a:pPr>
            <a:r>
              <a:rPr lang="en-US" sz="3200">
                <a:solidFill>
                  <a:srgbClr val="000000"/>
                </a:solidFill>
                <a:latin typeface="Poppins"/>
              </a:rPr>
              <a:t>In a star topology, all devices are connected to a central hub or switch. This setup is easy to install and manage, and if one device fails, it doesn't affect the rest of the network. However, it requires more cabling than a bus topology, and the central hub can become a single point of failure.</a:t>
            </a:r>
          </a:p>
        </p:txBody>
      </p:sp>
    </p:spTree>
  </p:cSld>
  <p:clrMapOvr>
    <a:masterClrMapping/>
  </p:clrMapOvr>
  <p:transition spd="slow">
    <p:push dir="d"/>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546474" y="373250"/>
            <a:ext cx="3639852" cy="751824"/>
            <a:chOff x="0" y="0"/>
            <a:chExt cx="958644" cy="198011"/>
          </a:xfrm>
        </p:grpSpPr>
        <p:sp>
          <p:nvSpPr>
            <p:cNvPr id="3" name="Freeform 3"/>
            <p:cNvSpPr/>
            <p:nvPr/>
          </p:nvSpPr>
          <p:spPr>
            <a:xfrm>
              <a:off x="0" y="0"/>
              <a:ext cx="958644" cy="198011"/>
            </a:xfrm>
            <a:custGeom>
              <a:avLst/>
              <a:gdLst/>
              <a:ahLst/>
              <a:cxnLst/>
              <a:rect l="l" t="t" r="r" b="b"/>
              <a:pathLst>
                <a:path w="958644" h="198011">
                  <a:moveTo>
                    <a:pt x="99006" y="0"/>
                  </a:moveTo>
                  <a:lnTo>
                    <a:pt x="859638" y="0"/>
                  </a:lnTo>
                  <a:cubicBezTo>
                    <a:pt x="885896" y="0"/>
                    <a:pt x="911079" y="10431"/>
                    <a:pt x="929646" y="28998"/>
                  </a:cubicBezTo>
                  <a:cubicBezTo>
                    <a:pt x="948213" y="47565"/>
                    <a:pt x="958644" y="72748"/>
                    <a:pt x="958644" y="99006"/>
                  </a:cubicBezTo>
                  <a:lnTo>
                    <a:pt x="958644" y="99006"/>
                  </a:lnTo>
                  <a:cubicBezTo>
                    <a:pt x="958644" y="125264"/>
                    <a:pt x="948213" y="150446"/>
                    <a:pt x="929646" y="169013"/>
                  </a:cubicBezTo>
                  <a:cubicBezTo>
                    <a:pt x="911079" y="187580"/>
                    <a:pt x="885896" y="198011"/>
                    <a:pt x="859638" y="198011"/>
                  </a:cubicBezTo>
                  <a:lnTo>
                    <a:pt x="99006" y="198011"/>
                  </a:lnTo>
                  <a:cubicBezTo>
                    <a:pt x="72748" y="198011"/>
                    <a:pt x="47565" y="187580"/>
                    <a:pt x="28998" y="169013"/>
                  </a:cubicBezTo>
                  <a:cubicBezTo>
                    <a:pt x="10431" y="150446"/>
                    <a:pt x="0" y="125264"/>
                    <a:pt x="0" y="99006"/>
                  </a:cubicBezTo>
                  <a:lnTo>
                    <a:pt x="0" y="99006"/>
                  </a:lnTo>
                  <a:cubicBezTo>
                    <a:pt x="0" y="72748"/>
                    <a:pt x="10431" y="47565"/>
                    <a:pt x="28998" y="28998"/>
                  </a:cubicBezTo>
                  <a:cubicBezTo>
                    <a:pt x="47565" y="10431"/>
                    <a:pt x="72748" y="0"/>
                    <a:pt x="99006" y="0"/>
                  </a:cubicBezTo>
                  <a:close/>
                </a:path>
              </a:pathLst>
            </a:custGeom>
            <a:solidFill>
              <a:srgbClr val="9EFFEE"/>
            </a:solidFill>
          </p:spPr>
        </p:sp>
        <p:sp>
          <p:nvSpPr>
            <p:cNvPr id="4" name="TextBox 4"/>
            <p:cNvSpPr txBox="1"/>
            <p:nvPr/>
          </p:nvSpPr>
          <p:spPr>
            <a:xfrm>
              <a:off x="0" y="-38100"/>
              <a:ext cx="958644" cy="23611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73917" y="553219"/>
            <a:ext cx="391886" cy="391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46474" y="1545712"/>
            <a:ext cx="8197653" cy="8368038"/>
            <a:chOff x="0" y="0"/>
            <a:chExt cx="2159053" cy="2203928"/>
          </a:xfrm>
        </p:grpSpPr>
        <p:sp>
          <p:nvSpPr>
            <p:cNvPr id="9" name="Freeform 9"/>
            <p:cNvSpPr/>
            <p:nvPr/>
          </p:nvSpPr>
          <p:spPr>
            <a:xfrm>
              <a:off x="0" y="0"/>
              <a:ext cx="2159053" cy="2203928"/>
            </a:xfrm>
            <a:custGeom>
              <a:avLst/>
              <a:gdLst/>
              <a:ahLst/>
              <a:cxnLst/>
              <a:rect l="l" t="t" r="r" b="b"/>
              <a:pathLst>
                <a:path w="2159053" h="2203928">
                  <a:moveTo>
                    <a:pt x="48165" y="0"/>
                  </a:moveTo>
                  <a:lnTo>
                    <a:pt x="2110888" y="0"/>
                  </a:lnTo>
                  <a:cubicBezTo>
                    <a:pt x="2123662" y="0"/>
                    <a:pt x="2135913" y="5074"/>
                    <a:pt x="2144946" y="14107"/>
                  </a:cubicBezTo>
                  <a:cubicBezTo>
                    <a:pt x="2153978" y="23140"/>
                    <a:pt x="2159053" y="35391"/>
                    <a:pt x="2159053" y="48165"/>
                  </a:cubicBezTo>
                  <a:lnTo>
                    <a:pt x="2159053" y="2155763"/>
                  </a:lnTo>
                  <a:cubicBezTo>
                    <a:pt x="2159053" y="2168537"/>
                    <a:pt x="2153978" y="2180788"/>
                    <a:pt x="2144946" y="2189821"/>
                  </a:cubicBezTo>
                  <a:cubicBezTo>
                    <a:pt x="2135913" y="2198853"/>
                    <a:pt x="2123662" y="2203928"/>
                    <a:pt x="2110888" y="2203928"/>
                  </a:cubicBezTo>
                  <a:lnTo>
                    <a:pt x="48165" y="2203928"/>
                  </a:lnTo>
                  <a:cubicBezTo>
                    <a:pt x="35391" y="2203928"/>
                    <a:pt x="23140" y="2198853"/>
                    <a:pt x="14107" y="2189821"/>
                  </a:cubicBezTo>
                  <a:cubicBezTo>
                    <a:pt x="5074" y="2180788"/>
                    <a:pt x="0" y="2168537"/>
                    <a:pt x="0" y="2155763"/>
                  </a:cubicBezTo>
                  <a:lnTo>
                    <a:pt x="0" y="48165"/>
                  </a:lnTo>
                  <a:cubicBezTo>
                    <a:pt x="0" y="35391"/>
                    <a:pt x="5074" y="23140"/>
                    <a:pt x="14107" y="14107"/>
                  </a:cubicBezTo>
                  <a:cubicBezTo>
                    <a:pt x="23140" y="5074"/>
                    <a:pt x="35391" y="0"/>
                    <a:pt x="48165" y="0"/>
                  </a:cubicBezTo>
                  <a:close/>
                </a:path>
              </a:pathLst>
            </a:custGeom>
            <a:solidFill>
              <a:srgbClr val="9EFFEE"/>
            </a:solidFill>
          </p:spPr>
        </p:sp>
        <p:sp>
          <p:nvSpPr>
            <p:cNvPr id="10" name="TextBox 10"/>
            <p:cNvSpPr txBox="1"/>
            <p:nvPr/>
          </p:nvSpPr>
          <p:spPr>
            <a:xfrm>
              <a:off x="0" y="-38100"/>
              <a:ext cx="2159053" cy="22420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373487" y="1545712"/>
            <a:ext cx="8368038" cy="8368038"/>
            <a:chOff x="0" y="0"/>
            <a:chExt cx="812800" cy="812800"/>
          </a:xfrm>
        </p:grpSpPr>
        <p:sp>
          <p:nvSpPr>
            <p:cNvPr id="12" name="Freeform 12"/>
            <p:cNvSpPr/>
            <p:nvPr/>
          </p:nvSpPr>
          <p:spPr>
            <a:xfrm>
              <a:off x="0" y="0"/>
              <a:ext cx="812800" cy="812800"/>
            </a:xfrm>
            <a:custGeom>
              <a:avLst/>
              <a:gdLst/>
              <a:ahLst/>
              <a:cxnLst/>
              <a:rect l="l" t="t" r="r" b="b"/>
              <a:pathLst>
                <a:path w="812800" h="812800">
                  <a:moveTo>
                    <a:pt x="21279" y="0"/>
                  </a:moveTo>
                  <a:lnTo>
                    <a:pt x="791521" y="0"/>
                  </a:lnTo>
                  <a:cubicBezTo>
                    <a:pt x="803273" y="0"/>
                    <a:pt x="812800" y="9527"/>
                    <a:pt x="812800" y="21279"/>
                  </a:cubicBezTo>
                  <a:lnTo>
                    <a:pt x="812800" y="791521"/>
                  </a:lnTo>
                  <a:cubicBezTo>
                    <a:pt x="812800" y="803273"/>
                    <a:pt x="803273" y="812800"/>
                    <a:pt x="791521" y="812800"/>
                  </a:cubicBezTo>
                  <a:lnTo>
                    <a:pt x="21279" y="812800"/>
                  </a:lnTo>
                  <a:cubicBezTo>
                    <a:pt x="9527" y="812800"/>
                    <a:pt x="0" y="803273"/>
                    <a:pt x="0" y="791521"/>
                  </a:cubicBezTo>
                  <a:lnTo>
                    <a:pt x="0" y="21279"/>
                  </a:lnTo>
                  <a:cubicBezTo>
                    <a:pt x="0" y="9527"/>
                    <a:pt x="9527" y="0"/>
                    <a:pt x="21279" y="0"/>
                  </a:cubicBezTo>
                  <a:close/>
                </a:path>
              </a:pathLst>
            </a:custGeom>
            <a:blipFill>
              <a:blip r:embed="rId2"/>
              <a:stretch>
                <a:fillRect l="-375" r="-375"/>
              </a:stretch>
            </a:blipFill>
            <a:ln w="19050" cap="rnd">
              <a:solidFill>
                <a:srgbClr val="000000"/>
              </a:solidFill>
              <a:prstDash val="solid"/>
              <a:round/>
            </a:ln>
          </p:spPr>
        </p:sp>
      </p:grpSp>
      <p:sp>
        <p:nvSpPr>
          <p:cNvPr id="13" name="TextBox 13"/>
          <p:cNvSpPr txBox="1"/>
          <p:nvPr/>
        </p:nvSpPr>
        <p:spPr>
          <a:xfrm>
            <a:off x="1327690" y="435200"/>
            <a:ext cx="2730848" cy="567976"/>
          </a:xfrm>
          <a:prstGeom prst="rect">
            <a:avLst/>
          </a:prstGeom>
        </p:spPr>
        <p:txBody>
          <a:bodyPr lIns="0" tIns="91440" rIns="0" bIns="0" rtlCol="0" anchor="t">
            <a:spAutoFit/>
          </a:bodyPr>
          <a:lstStyle/>
          <a:p>
            <a:pPr algn="just">
              <a:lnSpc>
                <a:spcPts val="3920"/>
              </a:lnSpc>
            </a:pPr>
            <a:r>
              <a:rPr lang="en-US" sz="2800" dirty="0">
                <a:solidFill>
                  <a:srgbClr val="000000"/>
                </a:solidFill>
                <a:latin typeface="Poppins Bold"/>
              </a:rPr>
              <a:t>Ring Topology</a:t>
            </a:r>
          </a:p>
        </p:txBody>
      </p:sp>
      <p:sp>
        <p:nvSpPr>
          <p:cNvPr id="14" name="TextBox 14"/>
          <p:cNvSpPr txBox="1"/>
          <p:nvPr/>
        </p:nvSpPr>
        <p:spPr>
          <a:xfrm>
            <a:off x="1164929" y="3155759"/>
            <a:ext cx="6960744" cy="5062220"/>
          </a:xfrm>
          <a:prstGeom prst="rect">
            <a:avLst/>
          </a:prstGeom>
        </p:spPr>
        <p:txBody>
          <a:bodyPr lIns="0" tIns="0" rIns="0" bIns="0" rtlCol="0" anchor="t">
            <a:spAutoFit/>
          </a:bodyPr>
          <a:lstStyle/>
          <a:p>
            <a:pPr algn="just">
              <a:lnSpc>
                <a:spcPts val="4480"/>
              </a:lnSpc>
            </a:pPr>
            <a:r>
              <a:rPr lang="en-US" sz="3200">
                <a:solidFill>
                  <a:srgbClr val="000000"/>
                </a:solidFill>
                <a:latin typeface="Poppins"/>
              </a:rPr>
              <a:t>In a ring topology, each device is connected to two other devices, forming a closed loop. Data travels in one direction around the ring. It's efficient for small networks and ensures equal access to resources. However, if one device or connection fails, the entire network can be disrupted.</a:t>
            </a:r>
          </a:p>
        </p:txBody>
      </p:sp>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546474" y="373250"/>
            <a:ext cx="3852833" cy="751824"/>
            <a:chOff x="0" y="0"/>
            <a:chExt cx="1014738" cy="198011"/>
          </a:xfrm>
        </p:grpSpPr>
        <p:sp>
          <p:nvSpPr>
            <p:cNvPr id="3" name="Freeform 3"/>
            <p:cNvSpPr/>
            <p:nvPr/>
          </p:nvSpPr>
          <p:spPr>
            <a:xfrm>
              <a:off x="0" y="0"/>
              <a:ext cx="1014738" cy="198011"/>
            </a:xfrm>
            <a:custGeom>
              <a:avLst/>
              <a:gdLst/>
              <a:ahLst/>
              <a:cxnLst/>
              <a:rect l="l" t="t" r="r" b="b"/>
              <a:pathLst>
                <a:path w="1014738" h="198011">
                  <a:moveTo>
                    <a:pt x="99006" y="0"/>
                  </a:moveTo>
                  <a:lnTo>
                    <a:pt x="915732" y="0"/>
                  </a:lnTo>
                  <a:cubicBezTo>
                    <a:pt x="941990" y="0"/>
                    <a:pt x="967173" y="10431"/>
                    <a:pt x="985740" y="28998"/>
                  </a:cubicBezTo>
                  <a:cubicBezTo>
                    <a:pt x="1004307" y="47565"/>
                    <a:pt x="1014738" y="72748"/>
                    <a:pt x="1014738" y="99006"/>
                  </a:cubicBezTo>
                  <a:lnTo>
                    <a:pt x="1014738" y="99006"/>
                  </a:lnTo>
                  <a:cubicBezTo>
                    <a:pt x="1014738" y="125264"/>
                    <a:pt x="1004307" y="150446"/>
                    <a:pt x="985740" y="169013"/>
                  </a:cubicBezTo>
                  <a:cubicBezTo>
                    <a:pt x="967173" y="187580"/>
                    <a:pt x="941990" y="198011"/>
                    <a:pt x="915732" y="198011"/>
                  </a:cubicBezTo>
                  <a:lnTo>
                    <a:pt x="99006" y="198011"/>
                  </a:lnTo>
                  <a:cubicBezTo>
                    <a:pt x="72748" y="198011"/>
                    <a:pt x="47565" y="187580"/>
                    <a:pt x="28998" y="169013"/>
                  </a:cubicBezTo>
                  <a:cubicBezTo>
                    <a:pt x="10431" y="150446"/>
                    <a:pt x="0" y="125264"/>
                    <a:pt x="0" y="99006"/>
                  </a:cubicBezTo>
                  <a:lnTo>
                    <a:pt x="0" y="99006"/>
                  </a:lnTo>
                  <a:cubicBezTo>
                    <a:pt x="0" y="72748"/>
                    <a:pt x="10431" y="47565"/>
                    <a:pt x="28998" y="28998"/>
                  </a:cubicBezTo>
                  <a:cubicBezTo>
                    <a:pt x="47565" y="10431"/>
                    <a:pt x="72748" y="0"/>
                    <a:pt x="99006" y="0"/>
                  </a:cubicBezTo>
                  <a:close/>
                </a:path>
              </a:pathLst>
            </a:custGeom>
            <a:solidFill>
              <a:srgbClr val="9EFFEE"/>
            </a:solidFill>
          </p:spPr>
        </p:sp>
        <p:sp>
          <p:nvSpPr>
            <p:cNvPr id="4" name="TextBox 4"/>
            <p:cNvSpPr txBox="1"/>
            <p:nvPr/>
          </p:nvSpPr>
          <p:spPr>
            <a:xfrm>
              <a:off x="0" y="-38100"/>
              <a:ext cx="1014738" cy="23611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73917" y="553219"/>
            <a:ext cx="391886" cy="391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46474" y="1545712"/>
            <a:ext cx="8197653" cy="8368038"/>
            <a:chOff x="0" y="0"/>
            <a:chExt cx="2159053" cy="2203928"/>
          </a:xfrm>
        </p:grpSpPr>
        <p:sp>
          <p:nvSpPr>
            <p:cNvPr id="9" name="Freeform 9"/>
            <p:cNvSpPr/>
            <p:nvPr/>
          </p:nvSpPr>
          <p:spPr>
            <a:xfrm>
              <a:off x="0" y="0"/>
              <a:ext cx="2159053" cy="2203928"/>
            </a:xfrm>
            <a:custGeom>
              <a:avLst/>
              <a:gdLst/>
              <a:ahLst/>
              <a:cxnLst/>
              <a:rect l="l" t="t" r="r" b="b"/>
              <a:pathLst>
                <a:path w="2159053" h="2203928">
                  <a:moveTo>
                    <a:pt x="48165" y="0"/>
                  </a:moveTo>
                  <a:lnTo>
                    <a:pt x="2110888" y="0"/>
                  </a:lnTo>
                  <a:cubicBezTo>
                    <a:pt x="2123662" y="0"/>
                    <a:pt x="2135913" y="5074"/>
                    <a:pt x="2144946" y="14107"/>
                  </a:cubicBezTo>
                  <a:cubicBezTo>
                    <a:pt x="2153978" y="23140"/>
                    <a:pt x="2159053" y="35391"/>
                    <a:pt x="2159053" y="48165"/>
                  </a:cubicBezTo>
                  <a:lnTo>
                    <a:pt x="2159053" y="2155763"/>
                  </a:lnTo>
                  <a:cubicBezTo>
                    <a:pt x="2159053" y="2168537"/>
                    <a:pt x="2153978" y="2180788"/>
                    <a:pt x="2144946" y="2189821"/>
                  </a:cubicBezTo>
                  <a:cubicBezTo>
                    <a:pt x="2135913" y="2198853"/>
                    <a:pt x="2123662" y="2203928"/>
                    <a:pt x="2110888" y="2203928"/>
                  </a:cubicBezTo>
                  <a:lnTo>
                    <a:pt x="48165" y="2203928"/>
                  </a:lnTo>
                  <a:cubicBezTo>
                    <a:pt x="35391" y="2203928"/>
                    <a:pt x="23140" y="2198853"/>
                    <a:pt x="14107" y="2189821"/>
                  </a:cubicBezTo>
                  <a:cubicBezTo>
                    <a:pt x="5074" y="2180788"/>
                    <a:pt x="0" y="2168537"/>
                    <a:pt x="0" y="2155763"/>
                  </a:cubicBezTo>
                  <a:lnTo>
                    <a:pt x="0" y="48165"/>
                  </a:lnTo>
                  <a:cubicBezTo>
                    <a:pt x="0" y="35391"/>
                    <a:pt x="5074" y="23140"/>
                    <a:pt x="14107" y="14107"/>
                  </a:cubicBezTo>
                  <a:cubicBezTo>
                    <a:pt x="23140" y="5074"/>
                    <a:pt x="35391" y="0"/>
                    <a:pt x="48165" y="0"/>
                  </a:cubicBezTo>
                  <a:close/>
                </a:path>
              </a:pathLst>
            </a:custGeom>
            <a:solidFill>
              <a:srgbClr val="9EFFEE"/>
            </a:solidFill>
          </p:spPr>
        </p:sp>
        <p:sp>
          <p:nvSpPr>
            <p:cNvPr id="10" name="TextBox 10"/>
            <p:cNvSpPr txBox="1"/>
            <p:nvPr/>
          </p:nvSpPr>
          <p:spPr>
            <a:xfrm>
              <a:off x="0" y="-38100"/>
              <a:ext cx="2159053" cy="22420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373487" y="1545712"/>
            <a:ext cx="8368038" cy="8368038"/>
            <a:chOff x="0" y="0"/>
            <a:chExt cx="812800" cy="812800"/>
          </a:xfrm>
        </p:grpSpPr>
        <p:sp>
          <p:nvSpPr>
            <p:cNvPr id="12" name="Freeform 12"/>
            <p:cNvSpPr/>
            <p:nvPr/>
          </p:nvSpPr>
          <p:spPr>
            <a:xfrm>
              <a:off x="0" y="0"/>
              <a:ext cx="812800" cy="812800"/>
            </a:xfrm>
            <a:custGeom>
              <a:avLst/>
              <a:gdLst/>
              <a:ahLst/>
              <a:cxnLst/>
              <a:rect l="l" t="t" r="r" b="b"/>
              <a:pathLst>
                <a:path w="812800" h="812800">
                  <a:moveTo>
                    <a:pt x="21279" y="0"/>
                  </a:moveTo>
                  <a:lnTo>
                    <a:pt x="791521" y="0"/>
                  </a:lnTo>
                  <a:cubicBezTo>
                    <a:pt x="803273" y="0"/>
                    <a:pt x="812800" y="9527"/>
                    <a:pt x="812800" y="21279"/>
                  </a:cubicBezTo>
                  <a:lnTo>
                    <a:pt x="812800" y="791521"/>
                  </a:lnTo>
                  <a:cubicBezTo>
                    <a:pt x="812800" y="803273"/>
                    <a:pt x="803273" y="812800"/>
                    <a:pt x="791521" y="812800"/>
                  </a:cubicBezTo>
                  <a:lnTo>
                    <a:pt x="21279" y="812800"/>
                  </a:lnTo>
                  <a:cubicBezTo>
                    <a:pt x="9527" y="812800"/>
                    <a:pt x="0" y="803273"/>
                    <a:pt x="0" y="791521"/>
                  </a:cubicBezTo>
                  <a:lnTo>
                    <a:pt x="0" y="21279"/>
                  </a:lnTo>
                  <a:cubicBezTo>
                    <a:pt x="0" y="9527"/>
                    <a:pt x="9527" y="0"/>
                    <a:pt x="21279" y="0"/>
                  </a:cubicBezTo>
                  <a:close/>
                </a:path>
              </a:pathLst>
            </a:custGeom>
            <a:blipFill>
              <a:blip r:embed="rId2"/>
              <a:stretch>
                <a:fillRect/>
              </a:stretch>
            </a:blipFill>
            <a:ln w="19050" cap="rnd">
              <a:solidFill>
                <a:srgbClr val="000000"/>
              </a:solidFill>
              <a:prstDash val="solid"/>
              <a:round/>
            </a:ln>
          </p:spPr>
        </p:sp>
      </p:grpSp>
      <p:sp>
        <p:nvSpPr>
          <p:cNvPr id="13" name="TextBox 13"/>
          <p:cNvSpPr txBox="1"/>
          <p:nvPr/>
        </p:nvSpPr>
        <p:spPr>
          <a:xfrm>
            <a:off x="1327690" y="435200"/>
            <a:ext cx="2858636" cy="567976"/>
          </a:xfrm>
          <a:prstGeom prst="rect">
            <a:avLst/>
          </a:prstGeom>
        </p:spPr>
        <p:txBody>
          <a:bodyPr lIns="0" tIns="91440" rIns="0" bIns="0" rtlCol="0" anchor="t">
            <a:spAutoFit/>
          </a:bodyPr>
          <a:lstStyle/>
          <a:p>
            <a:pPr algn="just">
              <a:lnSpc>
                <a:spcPts val="3920"/>
              </a:lnSpc>
            </a:pPr>
            <a:r>
              <a:rPr lang="en-US" sz="2800" dirty="0">
                <a:solidFill>
                  <a:srgbClr val="000000"/>
                </a:solidFill>
                <a:latin typeface="Poppins Bold"/>
              </a:rPr>
              <a:t>Mesh Topology</a:t>
            </a:r>
          </a:p>
        </p:txBody>
      </p:sp>
      <p:sp>
        <p:nvSpPr>
          <p:cNvPr id="14" name="TextBox 14"/>
          <p:cNvSpPr txBox="1"/>
          <p:nvPr/>
        </p:nvSpPr>
        <p:spPr>
          <a:xfrm>
            <a:off x="1164929" y="2593784"/>
            <a:ext cx="6960744" cy="6186170"/>
          </a:xfrm>
          <a:prstGeom prst="rect">
            <a:avLst/>
          </a:prstGeom>
        </p:spPr>
        <p:txBody>
          <a:bodyPr lIns="0" tIns="0" rIns="0" bIns="0" rtlCol="0" anchor="t">
            <a:spAutoFit/>
          </a:bodyPr>
          <a:lstStyle/>
          <a:p>
            <a:pPr algn="just">
              <a:lnSpc>
                <a:spcPts val="4480"/>
              </a:lnSpc>
            </a:pPr>
            <a:r>
              <a:rPr lang="en-US" sz="3200">
                <a:solidFill>
                  <a:srgbClr val="000000"/>
                </a:solidFill>
                <a:latin typeface="Poppins"/>
              </a:rPr>
              <a:t>In a mesh topology, every device is connected to every other device, forming a fully interconnected network. This redundancy ensures reliable communication and fault tolerance since multiple paths exist between any two devices. However, it requires a significant amount of cabling and can be complex to set up and manage.</a:t>
            </a: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546474" y="373250"/>
            <a:ext cx="4098827" cy="751824"/>
            <a:chOff x="0" y="0"/>
            <a:chExt cx="1079526" cy="198011"/>
          </a:xfrm>
        </p:grpSpPr>
        <p:sp>
          <p:nvSpPr>
            <p:cNvPr id="3" name="Freeform 3"/>
            <p:cNvSpPr/>
            <p:nvPr/>
          </p:nvSpPr>
          <p:spPr>
            <a:xfrm>
              <a:off x="0" y="0"/>
              <a:ext cx="1079526" cy="198011"/>
            </a:xfrm>
            <a:custGeom>
              <a:avLst/>
              <a:gdLst/>
              <a:ahLst/>
              <a:cxnLst/>
              <a:rect l="l" t="t" r="r" b="b"/>
              <a:pathLst>
                <a:path w="1079526" h="198011">
                  <a:moveTo>
                    <a:pt x="96330" y="0"/>
                  </a:moveTo>
                  <a:lnTo>
                    <a:pt x="983197" y="0"/>
                  </a:lnTo>
                  <a:cubicBezTo>
                    <a:pt x="1008745" y="0"/>
                    <a:pt x="1033247" y="10149"/>
                    <a:pt x="1051312" y="28214"/>
                  </a:cubicBezTo>
                  <a:cubicBezTo>
                    <a:pt x="1069377" y="46280"/>
                    <a:pt x="1079526" y="70781"/>
                    <a:pt x="1079526" y="96330"/>
                  </a:cubicBezTo>
                  <a:lnTo>
                    <a:pt x="1079526" y="101682"/>
                  </a:lnTo>
                  <a:cubicBezTo>
                    <a:pt x="1079526" y="154883"/>
                    <a:pt x="1036398" y="198011"/>
                    <a:pt x="983197" y="198011"/>
                  </a:cubicBezTo>
                  <a:lnTo>
                    <a:pt x="96330" y="198011"/>
                  </a:lnTo>
                  <a:cubicBezTo>
                    <a:pt x="43128" y="198011"/>
                    <a:pt x="0" y="154883"/>
                    <a:pt x="0" y="101682"/>
                  </a:cubicBezTo>
                  <a:lnTo>
                    <a:pt x="0" y="96330"/>
                  </a:lnTo>
                  <a:cubicBezTo>
                    <a:pt x="0" y="43128"/>
                    <a:pt x="43128" y="0"/>
                    <a:pt x="96330" y="0"/>
                  </a:cubicBezTo>
                  <a:close/>
                </a:path>
              </a:pathLst>
            </a:custGeom>
            <a:solidFill>
              <a:srgbClr val="9EFFEE"/>
            </a:solidFill>
          </p:spPr>
        </p:sp>
        <p:sp>
          <p:nvSpPr>
            <p:cNvPr id="4" name="TextBox 4"/>
            <p:cNvSpPr txBox="1"/>
            <p:nvPr/>
          </p:nvSpPr>
          <p:spPr>
            <a:xfrm>
              <a:off x="0" y="-38100"/>
              <a:ext cx="1079526" cy="23611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73917" y="553219"/>
            <a:ext cx="391886" cy="391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46474" y="1545712"/>
            <a:ext cx="8197653" cy="8368038"/>
            <a:chOff x="0" y="0"/>
            <a:chExt cx="2159053" cy="2203928"/>
          </a:xfrm>
        </p:grpSpPr>
        <p:sp>
          <p:nvSpPr>
            <p:cNvPr id="9" name="Freeform 9"/>
            <p:cNvSpPr/>
            <p:nvPr/>
          </p:nvSpPr>
          <p:spPr>
            <a:xfrm>
              <a:off x="0" y="0"/>
              <a:ext cx="2159053" cy="2203928"/>
            </a:xfrm>
            <a:custGeom>
              <a:avLst/>
              <a:gdLst/>
              <a:ahLst/>
              <a:cxnLst/>
              <a:rect l="l" t="t" r="r" b="b"/>
              <a:pathLst>
                <a:path w="2159053" h="2203928">
                  <a:moveTo>
                    <a:pt x="48165" y="0"/>
                  </a:moveTo>
                  <a:lnTo>
                    <a:pt x="2110888" y="0"/>
                  </a:lnTo>
                  <a:cubicBezTo>
                    <a:pt x="2123662" y="0"/>
                    <a:pt x="2135913" y="5074"/>
                    <a:pt x="2144946" y="14107"/>
                  </a:cubicBezTo>
                  <a:cubicBezTo>
                    <a:pt x="2153978" y="23140"/>
                    <a:pt x="2159053" y="35391"/>
                    <a:pt x="2159053" y="48165"/>
                  </a:cubicBezTo>
                  <a:lnTo>
                    <a:pt x="2159053" y="2155763"/>
                  </a:lnTo>
                  <a:cubicBezTo>
                    <a:pt x="2159053" y="2168537"/>
                    <a:pt x="2153978" y="2180788"/>
                    <a:pt x="2144946" y="2189821"/>
                  </a:cubicBezTo>
                  <a:cubicBezTo>
                    <a:pt x="2135913" y="2198853"/>
                    <a:pt x="2123662" y="2203928"/>
                    <a:pt x="2110888" y="2203928"/>
                  </a:cubicBezTo>
                  <a:lnTo>
                    <a:pt x="48165" y="2203928"/>
                  </a:lnTo>
                  <a:cubicBezTo>
                    <a:pt x="35391" y="2203928"/>
                    <a:pt x="23140" y="2198853"/>
                    <a:pt x="14107" y="2189821"/>
                  </a:cubicBezTo>
                  <a:cubicBezTo>
                    <a:pt x="5074" y="2180788"/>
                    <a:pt x="0" y="2168537"/>
                    <a:pt x="0" y="2155763"/>
                  </a:cubicBezTo>
                  <a:lnTo>
                    <a:pt x="0" y="48165"/>
                  </a:lnTo>
                  <a:cubicBezTo>
                    <a:pt x="0" y="35391"/>
                    <a:pt x="5074" y="23140"/>
                    <a:pt x="14107" y="14107"/>
                  </a:cubicBezTo>
                  <a:cubicBezTo>
                    <a:pt x="23140" y="5074"/>
                    <a:pt x="35391" y="0"/>
                    <a:pt x="48165" y="0"/>
                  </a:cubicBezTo>
                  <a:close/>
                </a:path>
              </a:pathLst>
            </a:custGeom>
            <a:solidFill>
              <a:srgbClr val="9EFFEE"/>
            </a:solidFill>
          </p:spPr>
        </p:sp>
        <p:sp>
          <p:nvSpPr>
            <p:cNvPr id="10" name="TextBox 10"/>
            <p:cNvSpPr txBox="1"/>
            <p:nvPr/>
          </p:nvSpPr>
          <p:spPr>
            <a:xfrm>
              <a:off x="0" y="-38100"/>
              <a:ext cx="2159053" cy="22420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373487" y="1545712"/>
            <a:ext cx="8368038" cy="8368038"/>
            <a:chOff x="0" y="0"/>
            <a:chExt cx="812800" cy="812800"/>
          </a:xfrm>
        </p:grpSpPr>
        <p:sp>
          <p:nvSpPr>
            <p:cNvPr id="12" name="Freeform 12"/>
            <p:cNvSpPr/>
            <p:nvPr/>
          </p:nvSpPr>
          <p:spPr>
            <a:xfrm>
              <a:off x="0" y="0"/>
              <a:ext cx="812800" cy="812800"/>
            </a:xfrm>
            <a:custGeom>
              <a:avLst/>
              <a:gdLst/>
              <a:ahLst/>
              <a:cxnLst/>
              <a:rect l="l" t="t" r="r" b="b"/>
              <a:pathLst>
                <a:path w="812800" h="812800">
                  <a:moveTo>
                    <a:pt x="21279" y="0"/>
                  </a:moveTo>
                  <a:lnTo>
                    <a:pt x="791521" y="0"/>
                  </a:lnTo>
                  <a:cubicBezTo>
                    <a:pt x="803273" y="0"/>
                    <a:pt x="812800" y="9527"/>
                    <a:pt x="812800" y="21279"/>
                  </a:cubicBezTo>
                  <a:lnTo>
                    <a:pt x="812800" y="791521"/>
                  </a:lnTo>
                  <a:cubicBezTo>
                    <a:pt x="812800" y="803273"/>
                    <a:pt x="803273" y="812800"/>
                    <a:pt x="791521" y="812800"/>
                  </a:cubicBezTo>
                  <a:lnTo>
                    <a:pt x="21279" y="812800"/>
                  </a:lnTo>
                  <a:cubicBezTo>
                    <a:pt x="9527" y="812800"/>
                    <a:pt x="0" y="803273"/>
                    <a:pt x="0" y="791521"/>
                  </a:cubicBezTo>
                  <a:lnTo>
                    <a:pt x="0" y="21279"/>
                  </a:lnTo>
                  <a:cubicBezTo>
                    <a:pt x="0" y="9527"/>
                    <a:pt x="9527" y="0"/>
                    <a:pt x="21279" y="0"/>
                  </a:cubicBezTo>
                  <a:close/>
                </a:path>
              </a:pathLst>
            </a:custGeom>
            <a:blipFill>
              <a:blip r:embed="rId2"/>
              <a:stretch>
                <a:fillRect l="-397" r="-397"/>
              </a:stretch>
            </a:blipFill>
            <a:ln w="19050" cap="rnd">
              <a:solidFill>
                <a:srgbClr val="000000"/>
              </a:solidFill>
              <a:prstDash val="solid"/>
              <a:round/>
            </a:ln>
          </p:spPr>
        </p:sp>
      </p:grpSp>
      <p:sp>
        <p:nvSpPr>
          <p:cNvPr id="13" name="TextBox 13"/>
          <p:cNvSpPr txBox="1"/>
          <p:nvPr/>
        </p:nvSpPr>
        <p:spPr>
          <a:xfrm>
            <a:off x="1327690" y="435200"/>
            <a:ext cx="3071618" cy="567976"/>
          </a:xfrm>
          <a:prstGeom prst="rect">
            <a:avLst/>
          </a:prstGeom>
        </p:spPr>
        <p:txBody>
          <a:bodyPr lIns="0" tIns="91440" rIns="0" bIns="0" rtlCol="0" anchor="t">
            <a:spAutoFit/>
          </a:bodyPr>
          <a:lstStyle/>
          <a:p>
            <a:pPr algn="just">
              <a:lnSpc>
                <a:spcPts val="3920"/>
              </a:lnSpc>
            </a:pPr>
            <a:r>
              <a:rPr lang="en-US" sz="2800" dirty="0">
                <a:solidFill>
                  <a:srgbClr val="000000"/>
                </a:solidFill>
                <a:latin typeface="Poppins Bold"/>
              </a:rPr>
              <a:t>Hybrid Topology</a:t>
            </a:r>
          </a:p>
        </p:txBody>
      </p:sp>
      <p:sp>
        <p:nvSpPr>
          <p:cNvPr id="14" name="TextBox 14"/>
          <p:cNvSpPr txBox="1"/>
          <p:nvPr/>
        </p:nvSpPr>
        <p:spPr>
          <a:xfrm>
            <a:off x="1164929" y="3155759"/>
            <a:ext cx="6960744" cy="5062220"/>
          </a:xfrm>
          <a:prstGeom prst="rect">
            <a:avLst/>
          </a:prstGeom>
        </p:spPr>
        <p:txBody>
          <a:bodyPr lIns="0" tIns="0" rIns="0" bIns="0" rtlCol="0" anchor="t">
            <a:spAutoFit/>
          </a:bodyPr>
          <a:lstStyle/>
          <a:p>
            <a:pPr algn="just">
              <a:lnSpc>
                <a:spcPts val="4480"/>
              </a:lnSpc>
            </a:pPr>
            <a:r>
              <a:rPr lang="en-US" sz="3200">
                <a:solidFill>
                  <a:srgbClr val="000000"/>
                </a:solidFill>
                <a:latin typeface="Poppins"/>
              </a:rPr>
              <a:t>Hybrid topologies combine two or more basic topologies, such as a combination of star and bus, or star and ring. This approach allows for flexibility in network design, catering to specific organizational needs and providing a balance between cost, scalability, and reliability.</a:t>
            </a:r>
          </a:p>
        </p:txBody>
      </p:sp>
    </p:spTree>
  </p:cSld>
  <p:clrMapOvr>
    <a:masterClrMapping/>
  </p:clrMapOvr>
  <p:transition spd="slow">
    <p:wipe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6338" y="1428628"/>
            <a:ext cx="5409384" cy="7896228"/>
            <a:chOff x="0" y="0"/>
            <a:chExt cx="1508860" cy="2202525"/>
          </a:xfrm>
        </p:grpSpPr>
        <p:sp>
          <p:nvSpPr>
            <p:cNvPr id="3" name="Freeform 3"/>
            <p:cNvSpPr/>
            <p:nvPr/>
          </p:nvSpPr>
          <p:spPr>
            <a:xfrm>
              <a:off x="0" y="0"/>
              <a:ext cx="1508860" cy="2202525"/>
            </a:xfrm>
            <a:custGeom>
              <a:avLst/>
              <a:gdLst/>
              <a:ahLst/>
              <a:cxnLst/>
              <a:rect l="l" t="t" r="r" b="b"/>
              <a:pathLst>
                <a:path w="1508860" h="2202525">
                  <a:moveTo>
                    <a:pt x="72991" y="0"/>
                  </a:moveTo>
                  <a:lnTo>
                    <a:pt x="1435869" y="0"/>
                  </a:lnTo>
                  <a:cubicBezTo>
                    <a:pt x="1455228" y="0"/>
                    <a:pt x="1473793" y="7690"/>
                    <a:pt x="1487482" y="21379"/>
                  </a:cubicBezTo>
                  <a:cubicBezTo>
                    <a:pt x="1501170" y="35067"/>
                    <a:pt x="1508860" y="53633"/>
                    <a:pt x="1508860" y="72991"/>
                  </a:cubicBezTo>
                  <a:lnTo>
                    <a:pt x="1508860" y="2129534"/>
                  </a:lnTo>
                  <a:cubicBezTo>
                    <a:pt x="1508860" y="2169846"/>
                    <a:pt x="1476181" y="2202525"/>
                    <a:pt x="1435869" y="2202525"/>
                  </a:cubicBezTo>
                  <a:lnTo>
                    <a:pt x="72991" y="2202525"/>
                  </a:lnTo>
                  <a:cubicBezTo>
                    <a:pt x="32679" y="2202525"/>
                    <a:pt x="0" y="2169846"/>
                    <a:pt x="0" y="2129534"/>
                  </a:cubicBezTo>
                  <a:lnTo>
                    <a:pt x="0" y="72991"/>
                  </a:lnTo>
                  <a:cubicBezTo>
                    <a:pt x="0" y="32679"/>
                    <a:pt x="32679" y="0"/>
                    <a:pt x="72991" y="0"/>
                  </a:cubicBezTo>
                  <a:close/>
                </a:path>
              </a:pathLst>
            </a:custGeom>
            <a:solidFill>
              <a:srgbClr val="2BE8B3"/>
            </a:solidFill>
            <a:ln w="38100" cap="rnd">
              <a:solidFill>
                <a:srgbClr val="000000"/>
              </a:solidFill>
              <a:prstDash val="solid"/>
              <a:round/>
            </a:ln>
          </p:spPr>
        </p:sp>
        <p:sp>
          <p:nvSpPr>
            <p:cNvPr id="4" name="TextBox 4"/>
            <p:cNvSpPr txBox="1"/>
            <p:nvPr/>
          </p:nvSpPr>
          <p:spPr>
            <a:xfrm>
              <a:off x="0" y="-38100"/>
              <a:ext cx="1508860" cy="22406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68274" y="3095252"/>
            <a:ext cx="5025513" cy="5870136"/>
            <a:chOff x="0" y="0"/>
            <a:chExt cx="1401786" cy="1637380"/>
          </a:xfrm>
        </p:grpSpPr>
        <p:sp>
          <p:nvSpPr>
            <p:cNvPr id="6" name="Freeform 6"/>
            <p:cNvSpPr/>
            <p:nvPr/>
          </p:nvSpPr>
          <p:spPr>
            <a:xfrm>
              <a:off x="0" y="0"/>
              <a:ext cx="1401786" cy="1637380"/>
            </a:xfrm>
            <a:custGeom>
              <a:avLst/>
              <a:gdLst/>
              <a:ahLst/>
              <a:cxnLst/>
              <a:rect l="l" t="t" r="r" b="b"/>
              <a:pathLst>
                <a:path w="1401786" h="1637380">
                  <a:moveTo>
                    <a:pt x="78567" y="0"/>
                  </a:moveTo>
                  <a:lnTo>
                    <a:pt x="1323219" y="0"/>
                  </a:lnTo>
                  <a:cubicBezTo>
                    <a:pt x="1344056" y="0"/>
                    <a:pt x="1364040" y="8278"/>
                    <a:pt x="1378774" y="23012"/>
                  </a:cubicBezTo>
                  <a:cubicBezTo>
                    <a:pt x="1393508" y="37746"/>
                    <a:pt x="1401786" y="57730"/>
                    <a:pt x="1401786" y="78567"/>
                  </a:cubicBezTo>
                  <a:lnTo>
                    <a:pt x="1401786" y="1558813"/>
                  </a:lnTo>
                  <a:cubicBezTo>
                    <a:pt x="1401786" y="1579650"/>
                    <a:pt x="1393508" y="1599634"/>
                    <a:pt x="1378774" y="1614368"/>
                  </a:cubicBezTo>
                  <a:cubicBezTo>
                    <a:pt x="1364040" y="1629102"/>
                    <a:pt x="1344056" y="1637380"/>
                    <a:pt x="1323219" y="1637380"/>
                  </a:cubicBezTo>
                  <a:lnTo>
                    <a:pt x="78567" y="1637380"/>
                  </a:lnTo>
                  <a:cubicBezTo>
                    <a:pt x="57730" y="1637380"/>
                    <a:pt x="37746" y="1629102"/>
                    <a:pt x="23012" y="1614368"/>
                  </a:cubicBezTo>
                  <a:cubicBezTo>
                    <a:pt x="8278" y="1599634"/>
                    <a:pt x="0" y="1579650"/>
                    <a:pt x="0" y="1558813"/>
                  </a:cubicBezTo>
                  <a:lnTo>
                    <a:pt x="0" y="78567"/>
                  </a:lnTo>
                  <a:cubicBezTo>
                    <a:pt x="0" y="57730"/>
                    <a:pt x="8278" y="37746"/>
                    <a:pt x="23012" y="23012"/>
                  </a:cubicBezTo>
                  <a:cubicBezTo>
                    <a:pt x="37746" y="8278"/>
                    <a:pt x="57730" y="0"/>
                    <a:pt x="78567" y="0"/>
                  </a:cubicBezTo>
                  <a:close/>
                </a:path>
              </a:pathLst>
            </a:custGeom>
            <a:solidFill>
              <a:srgbClr val="9EFFEE"/>
            </a:solidFill>
            <a:ln w="38100" cap="rnd">
              <a:solidFill>
                <a:srgbClr val="000000"/>
              </a:solidFill>
              <a:prstDash val="solid"/>
              <a:round/>
            </a:ln>
          </p:spPr>
        </p:sp>
        <p:sp>
          <p:nvSpPr>
            <p:cNvPr id="7" name="TextBox 7"/>
            <p:cNvSpPr txBox="1"/>
            <p:nvPr/>
          </p:nvSpPr>
          <p:spPr>
            <a:xfrm>
              <a:off x="0" y="-95250"/>
              <a:ext cx="1401786" cy="1732630"/>
            </a:xfrm>
            <a:prstGeom prst="rect">
              <a:avLst/>
            </a:prstGeom>
          </p:spPr>
          <p:txBody>
            <a:bodyPr lIns="50800" tIns="50800" rIns="50800" bIns="50800" rtlCol="0" anchor="ctr"/>
            <a:lstStyle/>
            <a:p>
              <a:pPr algn="ctr">
                <a:lnSpc>
                  <a:spcPts val="4619"/>
                </a:lnSpc>
              </a:pPr>
              <a:r>
                <a:rPr lang="en-US" sz="3299">
                  <a:solidFill>
                    <a:srgbClr val="010101"/>
                  </a:solidFill>
                  <a:latin typeface="Poppins"/>
                </a:rPr>
                <a:t> This component directs the operation of the CPU. It fetches instructions from memory, decodes them, and executes them by coordinating the activities of other components.</a:t>
              </a:r>
            </a:p>
          </p:txBody>
        </p:sp>
      </p:grpSp>
      <p:grpSp>
        <p:nvGrpSpPr>
          <p:cNvPr id="8" name="Group 8"/>
          <p:cNvGrpSpPr/>
          <p:nvPr/>
        </p:nvGrpSpPr>
        <p:grpSpPr>
          <a:xfrm>
            <a:off x="6533978" y="1428628"/>
            <a:ext cx="5409384" cy="7896228"/>
            <a:chOff x="0" y="0"/>
            <a:chExt cx="1508860" cy="2202525"/>
          </a:xfrm>
        </p:grpSpPr>
        <p:sp>
          <p:nvSpPr>
            <p:cNvPr id="9" name="Freeform 9"/>
            <p:cNvSpPr/>
            <p:nvPr/>
          </p:nvSpPr>
          <p:spPr>
            <a:xfrm>
              <a:off x="0" y="0"/>
              <a:ext cx="1508860" cy="2202525"/>
            </a:xfrm>
            <a:custGeom>
              <a:avLst/>
              <a:gdLst/>
              <a:ahLst/>
              <a:cxnLst/>
              <a:rect l="l" t="t" r="r" b="b"/>
              <a:pathLst>
                <a:path w="1508860" h="2202525">
                  <a:moveTo>
                    <a:pt x="72991" y="0"/>
                  </a:moveTo>
                  <a:lnTo>
                    <a:pt x="1435869" y="0"/>
                  </a:lnTo>
                  <a:cubicBezTo>
                    <a:pt x="1455228" y="0"/>
                    <a:pt x="1473793" y="7690"/>
                    <a:pt x="1487482" y="21379"/>
                  </a:cubicBezTo>
                  <a:cubicBezTo>
                    <a:pt x="1501170" y="35067"/>
                    <a:pt x="1508860" y="53633"/>
                    <a:pt x="1508860" y="72991"/>
                  </a:cubicBezTo>
                  <a:lnTo>
                    <a:pt x="1508860" y="2129534"/>
                  </a:lnTo>
                  <a:cubicBezTo>
                    <a:pt x="1508860" y="2169846"/>
                    <a:pt x="1476181" y="2202525"/>
                    <a:pt x="1435869" y="2202525"/>
                  </a:cubicBezTo>
                  <a:lnTo>
                    <a:pt x="72991" y="2202525"/>
                  </a:lnTo>
                  <a:cubicBezTo>
                    <a:pt x="32679" y="2202525"/>
                    <a:pt x="0" y="2169846"/>
                    <a:pt x="0" y="2129534"/>
                  </a:cubicBezTo>
                  <a:lnTo>
                    <a:pt x="0" y="72991"/>
                  </a:lnTo>
                  <a:cubicBezTo>
                    <a:pt x="0" y="32679"/>
                    <a:pt x="32679" y="0"/>
                    <a:pt x="72991" y="0"/>
                  </a:cubicBezTo>
                  <a:close/>
                </a:path>
              </a:pathLst>
            </a:custGeom>
            <a:solidFill>
              <a:srgbClr val="2BE8B3"/>
            </a:solidFill>
            <a:ln w="38100" cap="rnd">
              <a:solidFill>
                <a:srgbClr val="000000"/>
              </a:solidFill>
              <a:prstDash val="solid"/>
              <a:round/>
            </a:ln>
          </p:spPr>
        </p:sp>
        <p:sp>
          <p:nvSpPr>
            <p:cNvPr id="10" name="TextBox 10"/>
            <p:cNvSpPr txBox="1"/>
            <p:nvPr/>
          </p:nvSpPr>
          <p:spPr>
            <a:xfrm>
              <a:off x="0" y="-38100"/>
              <a:ext cx="1508860" cy="22406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725913" y="3095252"/>
            <a:ext cx="5025513" cy="5870136"/>
            <a:chOff x="0" y="0"/>
            <a:chExt cx="1401786" cy="1637380"/>
          </a:xfrm>
        </p:grpSpPr>
        <p:sp>
          <p:nvSpPr>
            <p:cNvPr id="12" name="Freeform 12"/>
            <p:cNvSpPr/>
            <p:nvPr/>
          </p:nvSpPr>
          <p:spPr>
            <a:xfrm>
              <a:off x="0" y="0"/>
              <a:ext cx="1401786" cy="1637380"/>
            </a:xfrm>
            <a:custGeom>
              <a:avLst/>
              <a:gdLst/>
              <a:ahLst/>
              <a:cxnLst/>
              <a:rect l="l" t="t" r="r" b="b"/>
              <a:pathLst>
                <a:path w="1401786" h="1637380">
                  <a:moveTo>
                    <a:pt x="78567" y="0"/>
                  </a:moveTo>
                  <a:lnTo>
                    <a:pt x="1323219" y="0"/>
                  </a:lnTo>
                  <a:cubicBezTo>
                    <a:pt x="1344056" y="0"/>
                    <a:pt x="1364040" y="8278"/>
                    <a:pt x="1378774" y="23012"/>
                  </a:cubicBezTo>
                  <a:cubicBezTo>
                    <a:pt x="1393508" y="37746"/>
                    <a:pt x="1401786" y="57730"/>
                    <a:pt x="1401786" y="78567"/>
                  </a:cubicBezTo>
                  <a:lnTo>
                    <a:pt x="1401786" y="1558813"/>
                  </a:lnTo>
                  <a:cubicBezTo>
                    <a:pt x="1401786" y="1579650"/>
                    <a:pt x="1393508" y="1599634"/>
                    <a:pt x="1378774" y="1614368"/>
                  </a:cubicBezTo>
                  <a:cubicBezTo>
                    <a:pt x="1364040" y="1629102"/>
                    <a:pt x="1344056" y="1637380"/>
                    <a:pt x="1323219" y="1637380"/>
                  </a:cubicBezTo>
                  <a:lnTo>
                    <a:pt x="78567" y="1637380"/>
                  </a:lnTo>
                  <a:cubicBezTo>
                    <a:pt x="57730" y="1637380"/>
                    <a:pt x="37746" y="1629102"/>
                    <a:pt x="23012" y="1614368"/>
                  </a:cubicBezTo>
                  <a:cubicBezTo>
                    <a:pt x="8278" y="1599634"/>
                    <a:pt x="0" y="1579650"/>
                    <a:pt x="0" y="1558813"/>
                  </a:cubicBezTo>
                  <a:lnTo>
                    <a:pt x="0" y="78567"/>
                  </a:lnTo>
                  <a:cubicBezTo>
                    <a:pt x="0" y="57730"/>
                    <a:pt x="8278" y="37746"/>
                    <a:pt x="23012" y="23012"/>
                  </a:cubicBezTo>
                  <a:cubicBezTo>
                    <a:pt x="37746" y="8278"/>
                    <a:pt x="57730" y="0"/>
                    <a:pt x="78567" y="0"/>
                  </a:cubicBezTo>
                  <a:close/>
                </a:path>
              </a:pathLst>
            </a:custGeom>
            <a:solidFill>
              <a:srgbClr val="9EFFEE"/>
            </a:solidFill>
            <a:ln w="38100" cap="rnd">
              <a:solidFill>
                <a:srgbClr val="000000"/>
              </a:solidFill>
              <a:prstDash val="solid"/>
              <a:round/>
            </a:ln>
          </p:spPr>
        </p:sp>
        <p:sp>
          <p:nvSpPr>
            <p:cNvPr id="13" name="TextBox 13"/>
            <p:cNvSpPr txBox="1"/>
            <p:nvPr/>
          </p:nvSpPr>
          <p:spPr>
            <a:xfrm>
              <a:off x="0" y="-104775"/>
              <a:ext cx="1401786" cy="1742155"/>
            </a:xfrm>
            <a:prstGeom prst="rect">
              <a:avLst/>
            </a:prstGeom>
          </p:spPr>
          <p:txBody>
            <a:bodyPr lIns="50800" tIns="50800" rIns="50800" bIns="50800" rtlCol="0" anchor="ctr"/>
            <a:lstStyle/>
            <a:p>
              <a:pPr marL="0" lvl="0" indent="0" algn="ctr">
                <a:lnSpc>
                  <a:spcPts val="4759"/>
                </a:lnSpc>
                <a:spcBef>
                  <a:spcPct val="0"/>
                </a:spcBef>
              </a:pPr>
              <a:r>
                <a:rPr lang="en-US" sz="3399" u="none" strike="noStrike">
                  <a:solidFill>
                    <a:srgbClr val="010101"/>
                  </a:solidFill>
                  <a:latin typeface="Poppins"/>
                </a:rPr>
                <a:t>The ALU performs arithmetic and logical operations, such as addition, subtraction, AND, OR, and NOT. It's the "number cruncher" of the CPU.</a:t>
              </a:r>
            </a:p>
          </p:txBody>
        </p:sp>
      </p:grpSp>
      <p:grpSp>
        <p:nvGrpSpPr>
          <p:cNvPr id="14" name="Group 14"/>
          <p:cNvGrpSpPr/>
          <p:nvPr/>
        </p:nvGrpSpPr>
        <p:grpSpPr>
          <a:xfrm>
            <a:off x="12391617" y="1428628"/>
            <a:ext cx="5409384" cy="7896228"/>
            <a:chOff x="0" y="0"/>
            <a:chExt cx="1508860" cy="2202525"/>
          </a:xfrm>
        </p:grpSpPr>
        <p:sp>
          <p:nvSpPr>
            <p:cNvPr id="15" name="Freeform 15"/>
            <p:cNvSpPr/>
            <p:nvPr/>
          </p:nvSpPr>
          <p:spPr>
            <a:xfrm>
              <a:off x="0" y="0"/>
              <a:ext cx="1508860" cy="2202525"/>
            </a:xfrm>
            <a:custGeom>
              <a:avLst/>
              <a:gdLst/>
              <a:ahLst/>
              <a:cxnLst/>
              <a:rect l="l" t="t" r="r" b="b"/>
              <a:pathLst>
                <a:path w="1508860" h="2202525">
                  <a:moveTo>
                    <a:pt x="72991" y="0"/>
                  </a:moveTo>
                  <a:lnTo>
                    <a:pt x="1435869" y="0"/>
                  </a:lnTo>
                  <a:cubicBezTo>
                    <a:pt x="1455228" y="0"/>
                    <a:pt x="1473793" y="7690"/>
                    <a:pt x="1487482" y="21379"/>
                  </a:cubicBezTo>
                  <a:cubicBezTo>
                    <a:pt x="1501170" y="35067"/>
                    <a:pt x="1508860" y="53633"/>
                    <a:pt x="1508860" y="72991"/>
                  </a:cubicBezTo>
                  <a:lnTo>
                    <a:pt x="1508860" y="2129534"/>
                  </a:lnTo>
                  <a:cubicBezTo>
                    <a:pt x="1508860" y="2169846"/>
                    <a:pt x="1476181" y="2202525"/>
                    <a:pt x="1435869" y="2202525"/>
                  </a:cubicBezTo>
                  <a:lnTo>
                    <a:pt x="72991" y="2202525"/>
                  </a:lnTo>
                  <a:cubicBezTo>
                    <a:pt x="32679" y="2202525"/>
                    <a:pt x="0" y="2169846"/>
                    <a:pt x="0" y="2129534"/>
                  </a:cubicBezTo>
                  <a:lnTo>
                    <a:pt x="0" y="72991"/>
                  </a:lnTo>
                  <a:cubicBezTo>
                    <a:pt x="0" y="32679"/>
                    <a:pt x="32679" y="0"/>
                    <a:pt x="72991" y="0"/>
                  </a:cubicBezTo>
                  <a:close/>
                </a:path>
              </a:pathLst>
            </a:custGeom>
            <a:solidFill>
              <a:srgbClr val="2BE8B3"/>
            </a:solidFill>
            <a:ln w="38100" cap="rnd">
              <a:solidFill>
                <a:srgbClr val="000000"/>
              </a:solidFill>
              <a:prstDash val="solid"/>
              <a:round/>
            </a:ln>
          </p:spPr>
        </p:sp>
        <p:sp>
          <p:nvSpPr>
            <p:cNvPr id="16" name="TextBox 16"/>
            <p:cNvSpPr txBox="1"/>
            <p:nvPr/>
          </p:nvSpPr>
          <p:spPr>
            <a:xfrm>
              <a:off x="0" y="-38100"/>
              <a:ext cx="1508860" cy="22406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583553" y="3095252"/>
            <a:ext cx="5025513" cy="5870136"/>
            <a:chOff x="0" y="0"/>
            <a:chExt cx="1401786" cy="1637380"/>
          </a:xfrm>
        </p:grpSpPr>
        <p:sp>
          <p:nvSpPr>
            <p:cNvPr id="18" name="Freeform 18"/>
            <p:cNvSpPr/>
            <p:nvPr/>
          </p:nvSpPr>
          <p:spPr>
            <a:xfrm>
              <a:off x="0" y="0"/>
              <a:ext cx="1401786" cy="1637380"/>
            </a:xfrm>
            <a:custGeom>
              <a:avLst/>
              <a:gdLst/>
              <a:ahLst/>
              <a:cxnLst/>
              <a:rect l="l" t="t" r="r" b="b"/>
              <a:pathLst>
                <a:path w="1401786" h="1637380">
                  <a:moveTo>
                    <a:pt x="78567" y="0"/>
                  </a:moveTo>
                  <a:lnTo>
                    <a:pt x="1323219" y="0"/>
                  </a:lnTo>
                  <a:cubicBezTo>
                    <a:pt x="1344056" y="0"/>
                    <a:pt x="1364040" y="8278"/>
                    <a:pt x="1378774" y="23012"/>
                  </a:cubicBezTo>
                  <a:cubicBezTo>
                    <a:pt x="1393508" y="37746"/>
                    <a:pt x="1401786" y="57730"/>
                    <a:pt x="1401786" y="78567"/>
                  </a:cubicBezTo>
                  <a:lnTo>
                    <a:pt x="1401786" y="1558813"/>
                  </a:lnTo>
                  <a:cubicBezTo>
                    <a:pt x="1401786" y="1579650"/>
                    <a:pt x="1393508" y="1599634"/>
                    <a:pt x="1378774" y="1614368"/>
                  </a:cubicBezTo>
                  <a:cubicBezTo>
                    <a:pt x="1364040" y="1629102"/>
                    <a:pt x="1344056" y="1637380"/>
                    <a:pt x="1323219" y="1637380"/>
                  </a:cubicBezTo>
                  <a:lnTo>
                    <a:pt x="78567" y="1637380"/>
                  </a:lnTo>
                  <a:cubicBezTo>
                    <a:pt x="57730" y="1637380"/>
                    <a:pt x="37746" y="1629102"/>
                    <a:pt x="23012" y="1614368"/>
                  </a:cubicBezTo>
                  <a:cubicBezTo>
                    <a:pt x="8278" y="1599634"/>
                    <a:pt x="0" y="1579650"/>
                    <a:pt x="0" y="1558813"/>
                  </a:cubicBezTo>
                  <a:lnTo>
                    <a:pt x="0" y="78567"/>
                  </a:lnTo>
                  <a:cubicBezTo>
                    <a:pt x="0" y="57730"/>
                    <a:pt x="8278" y="37746"/>
                    <a:pt x="23012" y="23012"/>
                  </a:cubicBezTo>
                  <a:cubicBezTo>
                    <a:pt x="37746" y="8278"/>
                    <a:pt x="57730" y="0"/>
                    <a:pt x="78567" y="0"/>
                  </a:cubicBezTo>
                  <a:close/>
                </a:path>
              </a:pathLst>
            </a:custGeom>
            <a:solidFill>
              <a:srgbClr val="9EFFEE"/>
            </a:solidFill>
            <a:ln w="38100" cap="rnd">
              <a:solidFill>
                <a:srgbClr val="000000"/>
              </a:solidFill>
              <a:prstDash val="solid"/>
              <a:round/>
            </a:ln>
          </p:spPr>
        </p:sp>
        <p:sp>
          <p:nvSpPr>
            <p:cNvPr id="19" name="TextBox 19"/>
            <p:cNvSpPr txBox="1"/>
            <p:nvPr/>
          </p:nvSpPr>
          <p:spPr>
            <a:xfrm>
              <a:off x="0" y="-76200"/>
              <a:ext cx="1401786" cy="1713580"/>
            </a:xfrm>
            <a:prstGeom prst="rect">
              <a:avLst/>
            </a:prstGeom>
          </p:spPr>
          <p:txBody>
            <a:bodyPr lIns="50800" tIns="50800" rIns="50800" bIns="50800" rtlCol="0" anchor="ctr"/>
            <a:lstStyle/>
            <a:p>
              <a:pPr marL="0" lvl="0" indent="0" algn="ctr">
                <a:lnSpc>
                  <a:spcPts val="4060"/>
                </a:lnSpc>
                <a:spcBef>
                  <a:spcPct val="0"/>
                </a:spcBef>
              </a:pPr>
              <a:r>
                <a:rPr lang="en-US" sz="2900" u="none" strike="noStrike">
                  <a:solidFill>
                    <a:srgbClr val="010101"/>
                  </a:solidFill>
                  <a:latin typeface="Poppins"/>
                </a:rPr>
                <a:t>Registers are small, high-speed storage locations within the CPU used to temporarily hold data, instructions, and addresses. Examples include the program counter (PC), instruction register (IR), and general-purpose registers.</a:t>
              </a:r>
            </a:p>
          </p:txBody>
        </p:sp>
      </p:grpSp>
      <p:sp>
        <p:nvSpPr>
          <p:cNvPr id="20" name="TextBox 20"/>
          <p:cNvSpPr txBox="1"/>
          <p:nvPr/>
        </p:nvSpPr>
        <p:spPr>
          <a:xfrm>
            <a:off x="6918941" y="1755284"/>
            <a:ext cx="4639458" cy="1145757"/>
          </a:xfrm>
          <a:prstGeom prst="rect">
            <a:avLst/>
          </a:prstGeom>
        </p:spPr>
        <p:txBody>
          <a:bodyPr lIns="0" tIns="0" rIns="0" bIns="0" rtlCol="0" anchor="t">
            <a:spAutoFit/>
          </a:bodyPr>
          <a:lstStyle/>
          <a:p>
            <a:pPr algn="ctr">
              <a:lnSpc>
                <a:spcPts val="4573"/>
              </a:lnSpc>
            </a:pPr>
            <a:r>
              <a:rPr lang="en-US" sz="3266">
                <a:solidFill>
                  <a:srgbClr val="000000"/>
                </a:solidFill>
                <a:latin typeface="Poppins"/>
              </a:rPr>
              <a:t>Arithmetic Logic Unit (ALU)</a:t>
            </a:r>
          </a:p>
        </p:txBody>
      </p:sp>
      <p:sp>
        <p:nvSpPr>
          <p:cNvPr id="21" name="TextBox 21"/>
          <p:cNvSpPr txBox="1"/>
          <p:nvPr/>
        </p:nvSpPr>
        <p:spPr>
          <a:xfrm>
            <a:off x="1061301" y="1755284"/>
            <a:ext cx="4639458" cy="574257"/>
          </a:xfrm>
          <a:prstGeom prst="rect">
            <a:avLst/>
          </a:prstGeom>
        </p:spPr>
        <p:txBody>
          <a:bodyPr lIns="0" tIns="0" rIns="0" bIns="0" rtlCol="0" anchor="t">
            <a:spAutoFit/>
          </a:bodyPr>
          <a:lstStyle/>
          <a:p>
            <a:pPr algn="ctr">
              <a:lnSpc>
                <a:spcPts val="4573"/>
              </a:lnSpc>
            </a:pPr>
            <a:r>
              <a:rPr lang="en-US" sz="3266">
                <a:solidFill>
                  <a:srgbClr val="000000"/>
                </a:solidFill>
                <a:latin typeface="Poppins"/>
              </a:rPr>
              <a:t>Control Unit (CU)</a:t>
            </a:r>
          </a:p>
        </p:txBody>
      </p:sp>
      <p:sp>
        <p:nvSpPr>
          <p:cNvPr id="22" name="TextBox 22"/>
          <p:cNvSpPr txBox="1"/>
          <p:nvPr/>
        </p:nvSpPr>
        <p:spPr>
          <a:xfrm>
            <a:off x="12776580" y="1755284"/>
            <a:ext cx="4639458" cy="574257"/>
          </a:xfrm>
          <a:prstGeom prst="rect">
            <a:avLst/>
          </a:prstGeom>
        </p:spPr>
        <p:txBody>
          <a:bodyPr lIns="0" tIns="0" rIns="0" bIns="0" rtlCol="0" anchor="t">
            <a:spAutoFit/>
          </a:bodyPr>
          <a:lstStyle/>
          <a:p>
            <a:pPr algn="ctr">
              <a:lnSpc>
                <a:spcPts val="4573"/>
              </a:lnSpc>
            </a:pPr>
            <a:r>
              <a:rPr lang="en-US" sz="3266">
                <a:solidFill>
                  <a:srgbClr val="000000"/>
                </a:solidFill>
                <a:latin typeface="Poppins"/>
              </a:rPr>
              <a:t>Registers</a:t>
            </a:r>
          </a:p>
        </p:txBody>
      </p:sp>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6937" y="5250870"/>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FADE"/>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028933" y="7708885"/>
            <a:ext cx="4207675" cy="831016"/>
          </a:xfrm>
          <a:custGeom>
            <a:avLst/>
            <a:gdLst/>
            <a:ahLst/>
            <a:cxnLst/>
            <a:rect l="l" t="t" r="r" b="b"/>
            <a:pathLst>
              <a:path w="4207675" h="831016">
                <a:moveTo>
                  <a:pt x="0" y="0"/>
                </a:moveTo>
                <a:lnTo>
                  <a:pt x="4207676" y="0"/>
                </a:lnTo>
                <a:lnTo>
                  <a:pt x="4207676" y="831016"/>
                </a:lnTo>
                <a:lnTo>
                  <a:pt x="0" y="831016"/>
                </a:lnTo>
                <a:lnTo>
                  <a:pt x="0" y="0"/>
                </a:lnTo>
                <a:close/>
              </a:path>
            </a:pathLst>
          </a:custGeom>
          <a:blipFill>
            <a:blip r:embed="rId2"/>
            <a:stretch>
              <a:fillRect/>
            </a:stretch>
          </a:blipFill>
        </p:spPr>
      </p:sp>
      <p:grpSp>
        <p:nvGrpSpPr>
          <p:cNvPr id="6" name="Group 6"/>
          <p:cNvGrpSpPr>
            <a:grpSpLocks noChangeAspect="1"/>
          </p:cNvGrpSpPr>
          <p:nvPr/>
        </p:nvGrpSpPr>
        <p:grpSpPr>
          <a:xfrm>
            <a:off x="1028700" y="2878023"/>
            <a:ext cx="6534348" cy="5246370"/>
            <a:chOff x="0" y="0"/>
            <a:chExt cx="7467600" cy="5995670"/>
          </a:xfrm>
        </p:grpSpPr>
        <p:sp>
          <p:nvSpPr>
            <p:cNvPr id="7" name="Freeform 7"/>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8" name="Freeform 8"/>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9" name="Freeform 9"/>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0" name="Freeform 10"/>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5629" b="-5629"/>
              </a:stretch>
            </a:blipFill>
          </p:spPr>
        </p:sp>
      </p:grpSp>
      <p:sp>
        <p:nvSpPr>
          <p:cNvPr id="11" name="TextBox 11"/>
          <p:cNvSpPr txBox="1"/>
          <p:nvPr/>
        </p:nvSpPr>
        <p:spPr>
          <a:xfrm>
            <a:off x="8513350" y="3925842"/>
            <a:ext cx="8936844" cy="1976483"/>
          </a:xfrm>
          <a:prstGeom prst="rect">
            <a:avLst/>
          </a:prstGeom>
        </p:spPr>
        <p:txBody>
          <a:bodyPr lIns="0" tIns="0" rIns="0" bIns="0" rtlCol="0" anchor="t">
            <a:spAutoFit/>
          </a:bodyPr>
          <a:lstStyle/>
          <a:p>
            <a:pPr>
              <a:lnSpc>
                <a:spcPts val="16299"/>
              </a:lnSpc>
              <a:spcBef>
                <a:spcPct val="0"/>
              </a:spcBef>
            </a:pPr>
            <a:r>
              <a:rPr lang="en-US" sz="11642" dirty="0">
                <a:solidFill>
                  <a:srgbClr val="000000"/>
                </a:solidFill>
                <a:latin typeface="Open Sans Extra Bold" panose="020B0604020202020204" charset="0"/>
                <a:ea typeface="Open Sans Extra Bold" panose="020B0604020202020204" charset="0"/>
                <a:cs typeface="Open Sans Extra Bold" panose="020B0604020202020204" charset="0"/>
              </a:rPr>
              <a:t>Thank</a:t>
            </a:r>
            <a:r>
              <a:rPr lang="en-US" sz="11642" dirty="0">
                <a:solidFill>
                  <a:srgbClr val="000000"/>
                </a:solidFill>
                <a:latin typeface="Open Sans Extra Bold"/>
              </a:rPr>
              <a:t> You !</a:t>
            </a:r>
          </a:p>
        </p:txBody>
      </p:sp>
      <p:sp>
        <p:nvSpPr>
          <p:cNvPr id="12" name="TextBox 12"/>
          <p:cNvSpPr txBox="1"/>
          <p:nvPr/>
        </p:nvSpPr>
        <p:spPr>
          <a:xfrm>
            <a:off x="134945" y="9132910"/>
            <a:ext cx="3787976" cy="987331"/>
          </a:xfrm>
          <a:prstGeom prst="rect">
            <a:avLst/>
          </a:prstGeom>
        </p:spPr>
        <p:txBody>
          <a:bodyPr lIns="0" tIns="0" rIns="0" bIns="0" rtlCol="0" anchor="t">
            <a:spAutoFit/>
          </a:bodyPr>
          <a:lstStyle/>
          <a:p>
            <a:pPr algn="just">
              <a:lnSpc>
                <a:spcPts val="3855"/>
              </a:lnSpc>
            </a:pPr>
            <a:r>
              <a:rPr lang="en-US" sz="2753" spc="-55">
                <a:solidFill>
                  <a:srgbClr val="000000"/>
                </a:solidFill>
                <a:latin typeface="Poppins"/>
              </a:rPr>
              <a:t>By: Yasiru Prabodha</a:t>
            </a:r>
          </a:p>
          <a:p>
            <a:pPr algn="just">
              <a:lnSpc>
                <a:spcPts val="3855"/>
              </a:lnSpc>
              <a:spcBef>
                <a:spcPct val="0"/>
              </a:spcBef>
            </a:pPr>
            <a:r>
              <a:rPr lang="en-US" sz="2753" spc="-55">
                <a:solidFill>
                  <a:srgbClr val="000000"/>
                </a:solidFill>
                <a:latin typeface="Poppins"/>
              </a:rPr>
              <a:t>ID: CL/OTHMFL3/11/90</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6338" y="1428628"/>
            <a:ext cx="5409384" cy="7896228"/>
            <a:chOff x="0" y="0"/>
            <a:chExt cx="1508860" cy="2202525"/>
          </a:xfrm>
        </p:grpSpPr>
        <p:sp>
          <p:nvSpPr>
            <p:cNvPr id="3" name="Freeform 3"/>
            <p:cNvSpPr/>
            <p:nvPr/>
          </p:nvSpPr>
          <p:spPr>
            <a:xfrm>
              <a:off x="0" y="0"/>
              <a:ext cx="1508860" cy="2202525"/>
            </a:xfrm>
            <a:custGeom>
              <a:avLst/>
              <a:gdLst/>
              <a:ahLst/>
              <a:cxnLst/>
              <a:rect l="l" t="t" r="r" b="b"/>
              <a:pathLst>
                <a:path w="1508860" h="2202525">
                  <a:moveTo>
                    <a:pt x="72991" y="0"/>
                  </a:moveTo>
                  <a:lnTo>
                    <a:pt x="1435869" y="0"/>
                  </a:lnTo>
                  <a:cubicBezTo>
                    <a:pt x="1455228" y="0"/>
                    <a:pt x="1473793" y="7690"/>
                    <a:pt x="1487482" y="21379"/>
                  </a:cubicBezTo>
                  <a:cubicBezTo>
                    <a:pt x="1501170" y="35067"/>
                    <a:pt x="1508860" y="53633"/>
                    <a:pt x="1508860" y="72991"/>
                  </a:cubicBezTo>
                  <a:lnTo>
                    <a:pt x="1508860" y="2129534"/>
                  </a:lnTo>
                  <a:cubicBezTo>
                    <a:pt x="1508860" y="2169846"/>
                    <a:pt x="1476181" y="2202525"/>
                    <a:pt x="1435869" y="2202525"/>
                  </a:cubicBezTo>
                  <a:lnTo>
                    <a:pt x="72991" y="2202525"/>
                  </a:lnTo>
                  <a:cubicBezTo>
                    <a:pt x="32679" y="2202525"/>
                    <a:pt x="0" y="2169846"/>
                    <a:pt x="0" y="2129534"/>
                  </a:cubicBezTo>
                  <a:lnTo>
                    <a:pt x="0" y="72991"/>
                  </a:lnTo>
                  <a:cubicBezTo>
                    <a:pt x="0" y="32679"/>
                    <a:pt x="32679" y="0"/>
                    <a:pt x="72991" y="0"/>
                  </a:cubicBezTo>
                  <a:close/>
                </a:path>
              </a:pathLst>
            </a:custGeom>
            <a:solidFill>
              <a:srgbClr val="2BE8B3"/>
            </a:solidFill>
            <a:ln w="38100" cap="rnd">
              <a:solidFill>
                <a:srgbClr val="000000"/>
              </a:solidFill>
              <a:prstDash val="solid"/>
              <a:round/>
            </a:ln>
          </p:spPr>
        </p:sp>
        <p:sp>
          <p:nvSpPr>
            <p:cNvPr id="4" name="TextBox 4"/>
            <p:cNvSpPr txBox="1"/>
            <p:nvPr/>
          </p:nvSpPr>
          <p:spPr>
            <a:xfrm>
              <a:off x="0" y="-38100"/>
              <a:ext cx="1508860" cy="22406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68274" y="3095252"/>
            <a:ext cx="5025513" cy="5870136"/>
            <a:chOff x="0" y="0"/>
            <a:chExt cx="1401786" cy="1637380"/>
          </a:xfrm>
        </p:grpSpPr>
        <p:sp>
          <p:nvSpPr>
            <p:cNvPr id="6" name="Freeform 6"/>
            <p:cNvSpPr/>
            <p:nvPr/>
          </p:nvSpPr>
          <p:spPr>
            <a:xfrm>
              <a:off x="0" y="0"/>
              <a:ext cx="1401786" cy="1637380"/>
            </a:xfrm>
            <a:custGeom>
              <a:avLst/>
              <a:gdLst/>
              <a:ahLst/>
              <a:cxnLst/>
              <a:rect l="l" t="t" r="r" b="b"/>
              <a:pathLst>
                <a:path w="1401786" h="1637380">
                  <a:moveTo>
                    <a:pt x="78567" y="0"/>
                  </a:moveTo>
                  <a:lnTo>
                    <a:pt x="1323219" y="0"/>
                  </a:lnTo>
                  <a:cubicBezTo>
                    <a:pt x="1344056" y="0"/>
                    <a:pt x="1364040" y="8278"/>
                    <a:pt x="1378774" y="23012"/>
                  </a:cubicBezTo>
                  <a:cubicBezTo>
                    <a:pt x="1393508" y="37746"/>
                    <a:pt x="1401786" y="57730"/>
                    <a:pt x="1401786" y="78567"/>
                  </a:cubicBezTo>
                  <a:lnTo>
                    <a:pt x="1401786" y="1558813"/>
                  </a:lnTo>
                  <a:cubicBezTo>
                    <a:pt x="1401786" y="1579650"/>
                    <a:pt x="1393508" y="1599634"/>
                    <a:pt x="1378774" y="1614368"/>
                  </a:cubicBezTo>
                  <a:cubicBezTo>
                    <a:pt x="1364040" y="1629102"/>
                    <a:pt x="1344056" y="1637380"/>
                    <a:pt x="1323219" y="1637380"/>
                  </a:cubicBezTo>
                  <a:lnTo>
                    <a:pt x="78567" y="1637380"/>
                  </a:lnTo>
                  <a:cubicBezTo>
                    <a:pt x="57730" y="1637380"/>
                    <a:pt x="37746" y="1629102"/>
                    <a:pt x="23012" y="1614368"/>
                  </a:cubicBezTo>
                  <a:cubicBezTo>
                    <a:pt x="8278" y="1599634"/>
                    <a:pt x="0" y="1579650"/>
                    <a:pt x="0" y="1558813"/>
                  </a:cubicBezTo>
                  <a:lnTo>
                    <a:pt x="0" y="78567"/>
                  </a:lnTo>
                  <a:cubicBezTo>
                    <a:pt x="0" y="57730"/>
                    <a:pt x="8278" y="37746"/>
                    <a:pt x="23012" y="23012"/>
                  </a:cubicBezTo>
                  <a:cubicBezTo>
                    <a:pt x="37746" y="8278"/>
                    <a:pt x="57730" y="0"/>
                    <a:pt x="78567" y="0"/>
                  </a:cubicBezTo>
                  <a:close/>
                </a:path>
              </a:pathLst>
            </a:custGeom>
            <a:solidFill>
              <a:srgbClr val="9EFFEE"/>
            </a:solidFill>
            <a:ln w="38100" cap="rnd">
              <a:solidFill>
                <a:srgbClr val="000000"/>
              </a:solidFill>
              <a:prstDash val="solid"/>
              <a:round/>
            </a:ln>
          </p:spPr>
        </p:sp>
        <p:sp>
          <p:nvSpPr>
            <p:cNvPr id="7" name="TextBox 7"/>
            <p:cNvSpPr txBox="1"/>
            <p:nvPr/>
          </p:nvSpPr>
          <p:spPr>
            <a:xfrm>
              <a:off x="0" y="-104775"/>
              <a:ext cx="1401786" cy="1742155"/>
            </a:xfrm>
            <a:prstGeom prst="rect">
              <a:avLst/>
            </a:prstGeom>
          </p:spPr>
          <p:txBody>
            <a:bodyPr lIns="50800" tIns="50800" rIns="50800" bIns="50800" rtlCol="0" anchor="ctr"/>
            <a:lstStyle/>
            <a:p>
              <a:pPr marL="0" lvl="0" indent="0" algn="ctr">
                <a:lnSpc>
                  <a:spcPts val="4759"/>
                </a:lnSpc>
                <a:spcBef>
                  <a:spcPct val="0"/>
                </a:spcBef>
              </a:pPr>
              <a:r>
                <a:rPr lang="en-US" sz="3399" u="none" strike="noStrike">
                  <a:solidFill>
                    <a:srgbClr val="010101"/>
                  </a:solidFill>
                  <a:latin typeface="Poppins"/>
                </a:rPr>
                <a:t>Cache memory is a small amount of very fast memory located within or very close to the CPU. It stores frequently accessed data and instructions to speed up processing.</a:t>
              </a:r>
            </a:p>
          </p:txBody>
        </p:sp>
      </p:grpSp>
      <p:grpSp>
        <p:nvGrpSpPr>
          <p:cNvPr id="8" name="Group 8"/>
          <p:cNvGrpSpPr/>
          <p:nvPr/>
        </p:nvGrpSpPr>
        <p:grpSpPr>
          <a:xfrm>
            <a:off x="6533978" y="1428628"/>
            <a:ext cx="5409384" cy="7896228"/>
            <a:chOff x="0" y="0"/>
            <a:chExt cx="7212512" cy="10528305"/>
          </a:xfrm>
        </p:grpSpPr>
        <p:grpSp>
          <p:nvGrpSpPr>
            <p:cNvPr id="9" name="Group 9"/>
            <p:cNvGrpSpPr/>
            <p:nvPr/>
          </p:nvGrpSpPr>
          <p:grpSpPr>
            <a:xfrm>
              <a:off x="0" y="0"/>
              <a:ext cx="7212512" cy="10528305"/>
              <a:chOff x="0" y="0"/>
              <a:chExt cx="1508860" cy="2202525"/>
            </a:xfrm>
          </p:grpSpPr>
          <p:sp>
            <p:nvSpPr>
              <p:cNvPr id="10" name="Freeform 10"/>
              <p:cNvSpPr/>
              <p:nvPr/>
            </p:nvSpPr>
            <p:spPr>
              <a:xfrm>
                <a:off x="0" y="0"/>
                <a:ext cx="1508860" cy="2202525"/>
              </a:xfrm>
              <a:custGeom>
                <a:avLst/>
                <a:gdLst/>
                <a:ahLst/>
                <a:cxnLst/>
                <a:rect l="l" t="t" r="r" b="b"/>
                <a:pathLst>
                  <a:path w="1508860" h="2202525">
                    <a:moveTo>
                      <a:pt x="72991" y="0"/>
                    </a:moveTo>
                    <a:lnTo>
                      <a:pt x="1435869" y="0"/>
                    </a:lnTo>
                    <a:cubicBezTo>
                      <a:pt x="1455228" y="0"/>
                      <a:pt x="1473793" y="7690"/>
                      <a:pt x="1487482" y="21379"/>
                    </a:cubicBezTo>
                    <a:cubicBezTo>
                      <a:pt x="1501170" y="35067"/>
                      <a:pt x="1508860" y="53633"/>
                      <a:pt x="1508860" y="72991"/>
                    </a:cubicBezTo>
                    <a:lnTo>
                      <a:pt x="1508860" y="2129534"/>
                    </a:lnTo>
                    <a:cubicBezTo>
                      <a:pt x="1508860" y="2169846"/>
                      <a:pt x="1476181" y="2202525"/>
                      <a:pt x="1435869" y="2202525"/>
                    </a:cubicBezTo>
                    <a:lnTo>
                      <a:pt x="72991" y="2202525"/>
                    </a:lnTo>
                    <a:cubicBezTo>
                      <a:pt x="32679" y="2202525"/>
                      <a:pt x="0" y="2169846"/>
                      <a:pt x="0" y="2129534"/>
                    </a:cubicBezTo>
                    <a:lnTo>
                      <a:pt x="0" y="72991"/>
                    </a:lnTo>
                    <a:cubicBezTo>
                      <a:pt x="0" y="32679"/>
                      <a:pt x="32679" y="0"/>
                      <a:pt x="72991" y="0"/>
                    </a:cubicBezTo>
                    <a:close/>
                  </a:path>
                </a:pathLst>
              </a:custGeom>
              <a:solidFill>
                <a:srgbClr val="2BE8B3"/>
              </a:solidFill>
              <a:ln w="38100" cap="rnd">
                <a:solidFill>
                  <a:srgbClr val="000000"/>
                </a:solidFill>
                <a:prstDash val="solid"/>
                <a:round/>
              </a:ln>
            </p:spPr>
          </p:sp>
          <p:sp>
            <p:nvSpPr>
              <p:cNvPr id="11" name="TextBox 11"/>
              <p:cNvSpPr txBox="1"/>
              <p:nvPr/>
            </p:nvSpPr>
            <p:spPr>
              <a:xfrm>
                <a:off x="0" y="-38100"/>
                <a:ext cx="1508860" cy="22406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55914" y="2222165"/>
              <a:ext cx="6700683" cy="7826849"/>
              <a:chOff x="0" y="0"/>
              <a:chExt cx="1401786" cy="1637380"/>
            </a:xfrm>
          </p:grpSpPr>
          <p:sp>
            <p:nvSpPr>
              <p:cNvPr id="13" name="Freeform 13"/>
              <p:cNvSpPr/>
              <p:nvPr/>
            </p:nvSpPr>
            <p:spPr>
              <a:xfrm>
                <a:off x="0" y="0"/>
                <a:ext cx="1401786" cy="1637380"/>
              </a:xfrm>
              <a:custGeom>
                <a:avLst/>
                <a:gdLst/>
                <a:ahLst/>
                <a:cxnLst/>
                <a:rect l="l" t="t" r="r" b="b"/>
                <a:pathLst>
                  <a:path w="1401786" h="1637380">
                    <a:moveTo>
                      <a:pt x="78567" y="0"/>
                    </a:moveTo>
                    <a:lnTo>
                      <a:pt x="1323219" y="0"/>
                    </a:lnTo>
                    <a:cubicBezTo>
                      <a:pt x="1344056" y="0"/>
                      <a:pt x="1364040" y="8278"/>
                      <a:pt x="1378774" y="23012"/>
                    </a:cubicBezTo>
                    <a:cubicBezTo>
                      <a:pt x="1393508" y="37746"/>
                      <a:pt x="1401786" y="57730"/>
                      <a:pt x="1401786" y="78567"/>
                    </a:cubicBezTo>
                    <a:lnTo>
                      <a:pt x="1401786" y="1558813"/>
                    </a:lnTo>
                    <a:cubicBezTo>
                      <a:pt x="1401786" y="1579650"/>
                      <a:pt x="1393508" y="1599634"/>
                      <a:pt x="1378774" y="1614368"/>
                    </a:cubicBezTo>
                    <a:cubicBezTo>
                      <a:pt x="1364040" y="1629102"/>
                      <a:pt x="1344056" y="1637380"/>
                      <a:pt x="1323219" y="1637380"/>
                    </a:cubicBezTo>
                    <a:lnTo>
                      <a:pt x="78567" y="1637380"/>
                    </a:lnTo>
                    <a:cubicBezTo>
                      <a:pt x="57730" y="1637380"/>
                      <a:pt x="37746" y="1629102"/>
                      <a:pt x="23012" y="1614368"/>
                    </a:cubicBezTo>
                    <a:cubicBezTo>
                      <a:pt x="8278" y="1599634"/>
                      <a:pt x="0" y="1579650"/>
                      <a:pt x="0" y="1558813"/>
                    </a:cubicBezTo>
                    <a:lnTo>
                      <a:pt x="0" y="78567"/>
                    </a:lnTo>
                    <a:cubicBezTo>
                      <a:pt x="0" y="57730"/>
                      <a:pt x="8278" y="37746"/>
                      <a:pt x="23012" y="23012"/>
                    </a:cubicBezTo>
                    <a:cubicBezTo>
                      <a:pt x="37746" y="8278"/>
                      <a:pt x="57730" y="0"/>
                      <a:pt x="78567" y="0"/>
                    </a:cubicBezTo>
                    <a:close/>
                  </a:path>
                </a:pathLst>
              </a:custGeom>
              <a:solidFill>
                <a:srgbClr val="9EFFEE"/>
              </a:solidFill>
              <a:ln w="38100" cap="rnd">
                <a:solidFill>
                  <a:srgbClr val="000000"/>
                </a:solidFill>
                <a:prstDash val="solid"/>
                <a:round/>
              </a:ln>
            </p:spPr>
          </p:sp>
          <p:sp>
            <p:nvSpPr>
              <p:cNvPr id="14" name="TextBox 14"/>
              <p:cNvSpPr txBox="1"/>
              <p:nvPr/>
            </p:nvSpPr>
            <p:spPr>
              <a:xfrm>
                <a:off x="0" y="-104775"/>
                <a:ext cx="1401786" cy="1742155"/>
              </a:xfrm>
              <a:prstGeom prst="rect">
                <a:avLst/>
              </a:prstGeom>
            </p:spPr>
            <p:txBody>
              <a:bodyPr lIns="50800" tIns="50800" rIns="50800" bIns="50800" rtlCol="0" anchor="ctr"/>
              <a:lstStyle/>
              <a:p>
                <a:pPr marL="0" lvl="0" indent="0" algn="ctr">
                  <a:lnSpc>
                    <a:spcPts val="4759"/>
                  </a:lnSpc>
                  <a:spcBef>
                    <a:spcPct val="0"/>
                  </a:spcBef>
                </a:pPr>
                <a:r>
                  <a:rPr lang="en-US" sz="3399" u="none" strike="noStrike">
                    <a:solidFill>
                      <a:srgbClr val="010101"/>
                    </a:solidFill>
                    <a:latin typeface="Poppins"/>
                  </a:rPr>
                  <a:t>The clock generates electronic pulses at a constant rate, regulating the timing of operations within the CPU and synchronizing the activities of its components.</a:t>
                </a:r>
              </a:p>
            </p:txBody>
          </p:sp>
        </p:grpSp>
      </p:grpSp>
      <p:grpSp>
        <p:nvGrpSpPr>
          <p:cNvPr id="15" name="Group 15"/>
          <p:cNvGrpSpPr/>
          <p:nvPr/>
        </p:nvGrpSpPr>
        <p:grpSpPr>
          <a:xfrm>
            <a:off x="12391617" y="1428628"/>
            <a:ext cx="5409384" cy="7896228"/>
            <a:chOff x="0" y="0"/>
            <a:chExt cx="1508860" cy="2202525"/>
          </a:xfrm>
        </p:grpSpPr>
        <p:sp>
          <p:nvSpPr>
            <p:cNvPr id="16" name="Freeform 16"/>
            <p:cNvSpPr/>
            <p:nvPr/>
          </p:nvSpPr>
          <p:spPr>
            <a:xfrm>
              <a:off x="0" y="0"/>
              <a:ext cx="1508860" cy="2202525"/>
            </a:xfrm>
            <a:custGeom>
              <a:avLst/>
              <a:gdLst/>
              <a:ahLst/>
              <a:cxnLst/>
              <a:rect l="l" t="t" r="r" b="b"/>
              <a:pathLst>
                <a:path w="1508860" h="2202525">
                  <a:moveTo>
                    <a:pt x="72991" y="0"/>
                  </a:moveTo>
                  <a:lnTo>
                    <a:pt x="1435869" y="0"/>
                  </a:lnTo>
                  <a:cubicBezTo>
                    <a:pt x="1455228" y="0"/>
                    <a:pt x="1473793" y="7690"/>
                    <a:pt x="1487482" y="21379"/>
                  </a:cubicBezTo>
                  <a:cubicBezTo>
                    <a:pt x="1501170" y="35067"/>
                    <a:pt x="1508860" y="53633"/>
                    <a:pt x="1508860" y="72991"/>
                  </a:cubicBezTo>
                  <a:lnTo>
                    <a:pt x="1508860" y="2129534"/>
                  </a:lnTo>
                  <a:cubicBezTo>
                    <a:pt x="1508860" y="2169846"/>
                    <a:pt x="1476181" y="2202525"/>
                    <a:pt x="1435869" y="2202525"/>
                  </a:cubicBezTo>
                  <a:lnTo>
                    <a:pt x="72991" y="2202525"/>
                  </a:lnTo>
                  <a:cubicBezTo>
                    <a:pt x="32679" y="2202525"/>
                    <a:pt x="0" y="2169846"/>
                    <a:pt x="0" y="2129534"/>
                  </a:cubicBezTo>
                  <a:lnTo>
                    <a:pt x="0" y="72991"/>
                  </a:lnTo>
                  <a:cubicBezTo>
                    <a:pt x="0" y="32679"/>
                    <a:pt x="32679" y="0"/>
                    <a:pt x="72991" y="0"/>
                  </a:cubicBezTo>
                  <a:close/>
                </a:path>
              </a:pathLst>
            </a:custGeom>
            <a:solidFill>
              <a:srgbClr val="2BE8B3"/>
            </a:solidFill>
            <a:ln w="38100" cap="rnd">
              <a:solidFill>
                <a:srgbClr val="000000"/>
              </a:solidFill>
              <a:prstDash val="solid"/>
              <a:round/>
            </a:ln>
          </p:spPr>
        </p:sp>
        <p:sp>
          <p:nvSpPr>
            <p:cNvPr id="17" name="TextBox 17"/>
            <p:cNvSpPr txBox="1"/>
            <p:nvPr/>
          </p:nvSpPr>
          <p:spPr>
            <a:xfrm>
              <a:off x="0" y="-38100"/>
              <a:ext cx="1508860" cy="22406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583553" y="3095252"/>
            <a:ext cx="5025513" cy="5870136"/>
            <a:chOff x="0" y="0"/>
            <a:chExt cx="1401786" cy="1637380"/>
          </a:xfrm>
        </p:grpSpPr>
        <p:sp>
          <p:nvSpPr>
            <p:cNvPr id="19" name="Freeform 19"/>
            <p:cNvSpPr/>
            <p:nvPr/>
          </p:nvSpPr>
          <p:spPr>
            <a:xfrm>
              <a:off x="0" y="0"/>
              <a:ext cx="1401786" cy="1637380"/>
            </a:xfrm>
            <a:custGeom>
              <a:avLst/>
              <a:gdLst/>
              <a:ahLst/>
              <a:cxnLst/>
              <a:rect l="l" t="t" r="r" b="b"/>
              <a:pathLst>
                <a:path w="1401786" h="1637380">
                  <a:moveTo>
                    <a:pt x="78567" y="0"/>
                  </a:moveTo>
                  <a:lnTo>
                    <a:pt x="1323219" y="0"/>
                  </a:lnTo>
                  <a:cubicBezTo>
                    <a:pt x="1344056" y="0"/>
                    <a:pt x="1364040" y="8278"/>
                    <a:pt x="1378774" y="23012"/>
                  </a:cubicBezTo>
                  <a:cubicBezTo>
                    <a:pt x="1393508" y="37746"/>
                    <a:pt x="1401786" y="57730"/>
                    <a:pt x="1401786" y="78567"/>
                  </a:cubicBezTo>
                  <a:lnTo>
                    <a:pt x="1401786" y="1558813"/>
                  </a:lnTo>
                  <a:cubicBezTo>
                    <a:pt x="1401786" y="1579650"/>
                    <a:pt x="1393508" y="1599634"/>
                    <a:pt x="1378774" y="1614368"/>
                  </a:cubicBezTo>
                  <a:cubicBezTo>
                    <a:pt x="1364040" y="1629102"/>
                    <a:pt x="1344056" y="1637380"/>
                    <a:pt x="1323219" y="1637380"/>
                  </a:cubicBezTo>
                  <a:lnTo>
                    <a:pt x="78567" y="1637380"/>
                  </a:lnTo>
                  <a:cubicBezTo>
                    <a:pt x="57730" y="1637380"/>
                    <a:pt x="37746" y="1629102"/>
                    <a:pt x="23012" y="1614368"/>
                  </a:cubicBezTo>
                  <a:cubicBezTo>
                    <a:pt x="8278" y="1599634"/>
                    <a:pt x="0" y="1579650"/>
                    <a:pt x="0" y="1558813"/>
                  </a:cubicBezTo>
                  <a:lnTo>
                    <a:pt x="0" y="78567"/>
                  </a:lnTo>
                  <a:cubicBezTo>
                    <a:pt x="0" y="57730"/>
                    <a:pt x="8278" y="37746"/>
                    <a:pt x="23012" y="23012"/>
                  </a:cubicBezTo>
                  <a:cubicBezTo>
                    <a:pt x="37746" y="8278"/>
                    <a:pt x="57730" y="0"/>
                    <a:pt x="78567" y="0"/>
                  </a:cubicBezTo>
                  <a:close/>
                </a:path>
              </a:pathLst>
            </a:custGeom>
            <a:solidFill>
              <a:srgbClr val="9EFFEE"/>
            </a:solidFill>
            <a:ln w="38100" cap="rnd">
              <a:solidFill>
                <a:srgbClr val="000000"/>
              </a:solidFill>
              <a:prstDash val="solid"/>
              <a:round/>
            </a:ln>
          </p:spPr>
        </p:sp>
        <p:sp>
          <p:nvSpPr>
            <p:cNvPr id="20" name="TextBox 20"/>
            <p:cNvSpPr txBox="1"/>
            <p:nvPr/>
          </p:nvSpPr>
          <p:spPr>
            <a:xfrm>
              <a:off x="0" y="-95250"/>
              <a:ext cx="1401786" cy="1732630"/>
            </a:xfrm>
            <a:prstGeom prst="rect">
              <a:avLst/>
            </a:prstGeom>
          </p:spPr>
          <p:txBody>
            <a:bodyPr lIns="50800" tIns="50800" rIns="50800" bIns="50800" rtlCol="0" anchor="ctr"/>
            <a:lstStyle/>
            <a:p>
              <a:pPr marL="0" lvl="0" indent="0" algn="ctr">
                <a:lnSpc>
                  <a:spcPts val="4619"/>
                </a:lnSpc>
                <a:spcBef>
                  <a:spcPct val="0"/>
                </a:spcBef>
              </a:pPr>
              <a:r>
                <a:rPr lang="en-US" sz="3299" u="none" strike="noStrike">
                  <a:solidFill>
                    <a:srgbClr val="010101"/>
                  </a:solidFill>
                  <a:latin typeface="Poppins"/>
                </a:rPr>
                <a:t>This component interprets the instructions fetched from memory by the control unit and directs the appropriate actions within the CPU to execute those instructions.</a:t>
              </a:r>
            </a:p>
          </p:txBody>
        </p:sp>
      </p:grpSp>
      <p:sp>
        <p:nvSpPr>
          <p:cNvPr id="21" name="TextBox 21"/>
          <p:cNvSpPr txBox="1"/>
          <p:nvPr/>
        </p:nvSpPr>
        <p:spPr>
          <a:xfrm>
            <a:off x="6918941" y="1755284"/>
            <a:ext cx="4639458" cy="574257"/>
          </a:xfrm>
          <a:prstGeom prst="rect">
            <a:avLst/>
          </a:prstGeom>
        </p:spPr>
        <p:txBody>
          <a:bodyPr lIns="0" tIns="0" rIns="0" bIns="0" rtlCol="0" anchor="t">
            <a:spAutoFit/>
          </a:bodyPr>
          <a:lstStyle/>
          <a:p>
            <a:pPr algn="ctr">
              <a:lnSpc>
                <a:spcPts val="4573"/>
              </a:lnSpc>
            </a:pPr>
            <a:r>
              <a:rPr lang="en-US" sz="3266">
                <a:solidFill>
                  <a:srgbClr val="000000"/>
                </a:solidFill>
                <a:latin typeface="Poppins"/>
              </a:rPr>
              <a:t>Clock Generator</a:t>
            </a:r>
          </a:p>
        </p:txBody>
      </p:sp>
      <p:sp>
        <p:nvSpPr>
          <p:cNvPr id="22" name="TextBox 22"/>
          <p:cNvSpPr txBox="1"/>
          <p:nvPr/>
        </p:nvSpPr>
        <p:spPr>
          <a:xfrm>
            <a:off x="1061301" y="1755284"/>
            <a:ext cx="4639458" cy="574257"/>
          </a:xfrm>
          <a:prstGeom prst="rect">
            <a:avLst/>
          </a:prstGeom>
        </p:spPr>
        <p:txBody>
          <a:bodyPr lIns="0" tIns="0" rIns="0" bIns="0" rtlCol="0" anchor="t">
            <a:spAutoFit/>
          </a:bodyPr>
          <a:lstStyle/>
          <a:p>
            <a:pPr algn="ctr">
              <a:lnSpc>
                <a:spcPts val="4573"/>
              </a:lnSpc>
            </a:pPr>
            <a:r>
              <a:rPr lang="en-US" sz="3266">
                <a:solidFill>
                  <a:srgbClr val="000000"/>
                </a:solidFill>
                <a:latin typeface="Poppins"/>
              </a:rPr>
              <a:t>Cache Memory</a:t>
            </a:r>
          </a:p>
        </p:txBody>
      </p:sp>
      <p:sp>
        <p:nvSpPr>
          <p:cNvPr id="23" name="TextBox 23"/>
          <p:cNvSpPr txBox="1"/>
          <p:nvPr/>
        </p:nvSpPr>
        <p:spPr>
          <a:xfrm>
            <a:off x="12776580" y="1755284"/>
            <a:ext cx="4639458" cy="574257"/>
          </a:xfrm>
          <a:prstGeom prst="rect">
            <a:avLst/>
          </a:prstGeom>
        </p:spPr>
        <p:txBody>
          <a:bodyPr lIns="0" tIns="0" rIns="0" bIns="0" rtlCol="0" anchor="t">
            <a:spAutoFit/>
          </a:bodyPr>
          <a:lstStyle/>
          <a:p>
            <a:pPr algn="ctr">
              <a:lnSpc>
                <a:spcPts val="4573"/>
              </a:lnSpc>
            </a:pPr>
            <a:r>
              <a:rPr lang="en-US" sz="3266">
                <a:solidFill>
                  <a:srgbClr val="000000"/>
                </a:solidFill>
                <a:latin typeface="Poppins"/>
              </a:rPr>
              <a:t>Instruction Decoder</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82453" y="1428628"/>
            <a:ext cx="5409384" cy="7896228"/>
            <a:chOff x="0" y="0"/>
            <a:chExt cx="1508860" cy="2202525"/>
          </a:xfrm>
        </p:grpSpPr>
        <p:sp>
          <p:nvSpPr>
            <p:cNvPr id="3" name="Freeform 3"/>
            <p:cNvSpPr/>
            <p:nvPr/>
          </p:nvSpPr>
          <p:spPr>
            <a:xfrm>
              <a:off x="0" y="0"/>
              <a:ext cx="1508860" cy="2202525"/>
            </a:xfrm>
            <a:custGeom>
              <a:avLst/>
              <a:gdLst/>
              <a:ahLst/>
              <a:cxnLst/>
              <a:rect l="l" t="t" r="r" b="b"/>
              <a:pathLst>
                <a:path w="1508860" h="2202525">
                  <a:moveTo>
                    <a:pt x="72991" y="0"/>
                  </a:moveTo>
                  <a:lnTo>
                    <a:pt x="1435869" y="0"/>
                  </a:lnTo>
                  <a:cubicBezTo>
                    <a:pt x="1455228" y="0"/>
                    <a:pt x="1473793" y="7690"/>
                    <a:pt x="1487482" y="21379"/>
                  </a:cubicBezTo>
                  <a:cubicBezTo>
                    <a:pt x="1501170" y="35067"/>
                    <a:pt x="1508860" y="53633"/>
                    <a:pt x="1508860" y="72991"/>
                  </a:cubicBezTo>
                  <a:lnTo>
                    <a:pt x="1508860" y="2129534"/>
                  </a:lnTo>
                  <a:cubicBezTo>
                    <a:pt x="1508860" y="2169846"/>
                    <a:pt x="1476181" y="2202525"/>
                    <a:pt x="1435869" y="2202525"/>
                  </a:cubicBezTo>
                  <a:lnTo>
                    <a:pt x="72991" y="2202525"/>
                  </a:lnTo>
                  <a:cubicBezTo>
                    <a:pt x="32679" y="2202525"/>
                    <a:pt x="0" y="2169846"/>
                    <a:pt x="0" y="2129534"/>
                  </a:cubicBezTo>
                  <a:lnTo>
                    <a:pt x="0" y="72991"/>
                  </a:lnTo>
                  <a:cubicBezTo>
                    <a:pt x="0" y="32679"/>
                    <a:pt x="32679" y="0"/>
                    <a:pt x="72991" y="0"/>
                  </a:cubicBezTo>
                  <a:close/>
                </a:path>
              </a:pathLst>
            </a:custGeom>
            <a:solidFill>
              <a:srgbClr val="2BE8B3"/>
            </a:solidFill>
            <a:ln w="38100" cap="rnd">
              <a:solidFill>
                <a:srgbClr val="000000"/>
              </a:solidFill>
              <a:prstDash val="solid"/>
              <a:round/>
            </a:ln>
          </p:spPr>
        </p:sp>
        <p:sp>
          <p:nvSpPr>
            <p:cNvPr id="4" name="TextBox 4"/>
            <p:cNvSpPr txBox="1"/>
            <p:nvPr/>
          </p:nvSpPr>
          <p:spPr>
            <a:xfrm>
              <a:off x="0" y="-38100"/>
              <a:ext cx="1508860" cy="22406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74388" y="3095252"/>
            <a:ext cx="5025513" cy="5870136"/>
            <a:chOff x="0" y="0"/>
            <a:chExt cx="1401786" cy="1637380"/>
          </a:xfrm>
        </p:grpSpPr>
        <p:sp>
          <p:nvSpPr>
            <p:cNvPr id="6" name="Freeform 6"/>
            <p:cNvSpPr/>
            <p:nvPr/>
          </p:nvSpPr>
          <p:spPr>
            <a:xfrm>
              <a:off x="0" y="0"/>
              <a:ext cx="1401786" cy="1637380"/>
            </a:xfrm>
            <a:custGeom>
              <a:avLst/>
              <a:gdLst/>
              <a:ahLst/>
              <a:cxnLst/>
              <a:rect l="l" t="t" r="r" b="b"/>
              <a:pathLst>
                <a:path w="1401786" h="1637380">
                  <a:moveTo>
                    <a:pt x="78567" y="0"/>
                  </a:moveTo>
                  <a:lnTo>
                    <a:pt x="1323219" y="0"/>
                  </a:lnTo>
                  <a:cubicBezTo>
                    <a:pt x="1344056" y="0"/>
                    <a:pt x="1364040" y="8278"/>
                    <a:pt x="1378774" y="23012"/>
                  </a:cubicBezTo>
                  <a:cubicBezTo>
                    <a:pt x="1393508" y="37746"/>
                    <a:pt x="1401786" y="57730"/>
                    <a:pt x="1401786" y="78567"/>
                  </a:cubicBezTo>
                  <a:lnTo>
                    <a:pt x="1401786" y="1558813"/>
                  </a:lnTo>
                  <a:cubicBezTo>
                    <a:pt x="1401786" y="1579650"/>
                    <a:pt x="1393508" y="1599634"/>
                    <a:pt x="1378774" y="1614368"/>
                  </a:cubicBezTo>
                  <a:cubicBezTo>
                    <a:pt x="1364040" y="1629102"/>
                    <a:pt x="1344056" y="1637380"/>
                    <a:pt x="1323219" y="1637380"/>
                  </a:cubicBezTo>
                  <a:lnTo>
                    <a:pt x="78567" y="1637380"/>
                  </a:lnTo>
                  <a:cubicBezTo>
                    <a:pt x="57730" y="1637380"/>
                    <a:pt x="37746" y="1629102"/>
                    <a:pt x="23012" y="1614368"/>
                  </a:cubicBezTo>
                  <a:cubicBezTo>
                    <a:pt x="8278" y="1599634"/>
                    <a:pt x="0" y="1579650"/>
                    <a:pt x="0" y="1558813"/>
                  </a:cubicBezTo>
                  <a:lnTo>
                    <a:pt x="0" y="78567"/>
                  </a:lnTo>
                  <a:cubicBezTo>
                    <a:pt x="0" y="57730"/>
                    <a:pt x="8278" y="37746"/>
                    <a:pt x="23012" y="23012"/>
                  </a:cubicBezTo>
                  <a:cubicBezTo>
                    <a:pt x="37746" y="8278"/>
                    <a:pt x="57730" y="0"/>
                    <a:pt x="78567" y="0"/>
                  </a:cubicBezTo>
                  <a:close/>
                </a:path>
              </a:pathLst>
            </a:custGeom>
            <a:solidFill>
              <a:srgbClr val="9EFFEE"/>
            </a:solidFill>
            <a:ln w="38100" cap="rnd">
              <a:solidFill>
                <a:srgbClr val="000000"/>
              </a:solidFill>
              <a:prstDash val="solid"/>
              <a:round/>
            </a:ln>
          </p:spPr>
        </p:sp>
        <p:sp>
          <p:nvSpPr>
            <p:cNvPr id="7" name="TextBox 7"/>
            <p:cNvSpPr txBox="1"/>
            <p:nvPr/>
          </p:nvSpPr>
          <p:spPr>
            <a:xfrm>
              <a:off x="0" y="-95250"/>
              <a:ext cx="1401786" cy="1732630"/>
            </a:xfrm>
            <a:prstGeom prst="rect">
              <a:avLst/>
            </a:prstGeom>
          </p:spPr>
          <p:txBody>
            <a:bodyPr lIns="50800" tIns="50800" rIns="50800" bIns="50800" rtlCol="0" anchor="ctr"/>
            <a:lstStyle/>
            <a:p>
              <a:pPr marL="0" lvl="0" indent="0" algn="ctr">
                <a:lnSpc>
                  <a:spcPts val="4899"/>
                </a:lnSpc>
                <a:spcBef>
                  <a:spcPct val="0"/>
                </a:spcBef>
              </a:pPr>
              <a:r>
                <a:rPr lang="en-US" sz="3499" u="none" strike="noStrike">
                  <a:solidFill>
                    <a:srgbClr val="010101"/>
                  </a:solidFill>
                  <a:latin typeface="Poppins"/>
                </a:rPr>
                <a:t>This unit performs the operations specified by the instructions fetched from memory, using the ALU, registers, and other resources as needed.</a:t>
              </a:r>
            </a:p>
          </p:txBody>
        </p:sp>
      </p:grpSp>
      <p:sp>
        <p:nvSpPr>
          <p:cNvPr id="8" name="TextBox 8"/>
          <p:cNvSpPr txBox="1"/>
          <p:nvPr/>
        </p:nvSpPr>
        <p:spPr>
          <a:xfrm>
            <a:off x="10067416" y="1755284"/>
            <a:ext cx="4639458" cy="574257"/>
          </a:xfrm>
          <a:prstGeom prst="rect">
            <a:avLst/>
          </a:prstGeom>
        </p:spPr>
        <p:txBody>
          <a:bodyPr lIns="0" tIns="0" rIns="0" bIns="0" rtlCol="0" anchor="t">
            <a:spAutoFit/>
          </a:bodyPr>
          <a:lstStyle/>
          <a:p>
            <a:pPr algn="ctr">
              <a:lnSpc>
                <a:spcPts val="4573"/>
              </a:lnSpc>
            </a:pPr>
            <a:r>
              <a:rPr lang="en-US" sz="3266">
                <a:solidFill>
                  <a:srgbClr val="000000"/>
                </a:solidFill>
                <a:latin typeface="Poppins"/>
              </a:rPr>
              <a:t>Execution Unit</a:t>
            </a:r>
          </a:p>
        </p:txBody>
      </p:sp>
      <p:grpSp>
        <p:nvGrpSpPr>
          <p:cNvPr id="9" name="Group 9"/>
          <p:cNvGrpSpPr/>
          <p:nvPr/>
        </p:nvGrpSpPr>
        <p:grpSpPr>
          <a:xfrm>
            <a:off x="3196163" y="1428628"/>
            <a:ext cx="5409384" cy="7896228"/>
            <a:chOff x="0" y="0"/>
            <a:chExt cx="1508860" cy="2202525"/>
          </a:xfrm>
        </p:grpSpPr>
        <p:sp>
          <p:nvSpPr>
            <p:cNvPr id="10" name="Freeform 10"/>
            <p:cNvSpPr/>
            <p:nvPr/>
          </p:nvSpPr>
          <p:spPr>
            <a:xfrm>
              <a:off x="0" y="0"/>
              <a:ext cx="1508860" cy="2202525"/>
            </a:xfrm>
            <a:custGeom>
              <a:avLst/>
              <a:gdLst/>
              <a:ahLst/>
              <a:cxnLst/>
              <a:rect l="l" t="t" r="r" b="b"/>
              <a:pathLst>
                <a:path w="1508860" h="2202525">
                  <a:moveTo>
                    <a:pt x="72991" y="0"/>
                  </a:moveTo>
                  <a:lnTo>
                    <a:pt x="1435869" y="0"/>
                  </a:lnTo>
                  <a:cubicBezTo>
                    <a:pt x="1455228" y="0"/>
                    <a:pt x="1473793" y="7690"/>
                    <a:pt x="1487482" y="21379"/>
                  </a:cubicBezTo>
                  <a:cubicBezTo>
                    <a:pt x="1501170" y="35067"/>
                    <a:pt x="1508860" y="53633"/>
                    <a:pt x="1508860" y="72991"/>
                  </a:cubicBezTo>
                  <a:lnTo>
                    <a:pt x="1508860" y="2129534"/>
                  </a:lnTo>
                  <a:cubicBezTo>
                    <a:pt x="1508860" y="2169846"/>
                    <a:pt x="1476181" y="2202525"/>
                    <a:pt x="1435869" y="2202525"/>
                  </a:cubicBezTo>
                  <a:lnTo>
                    <a:pt x="72991" y="2202525"/>
                  </a:lnTo>
                  <a:cubicBezTo>
                    <a:pt x="32679" y="2202525"/>
                    <a:pt x="0" y="2169846"/>
                    <a:pt x="0" y="2129534"/>
                  </a:cubicBezTo>
                  <a:lnTo>
                    <a:pt x="0" y="72991"/>
                  </a:lnTo>
                  <a:cubicBezTo>
                    <a:pt x="0" y="32679"/>
                    <a:pt x="32679" y="0"/>
                    <a:pt x="72991" y="0"/>
                  </a:cubicBezTo>
                  <a:close/>
                </a:path>
              </a:pathLst>
            </a:custGeom>
            <a:solidFill>
              <a:srgbClr val="2BE8B3"/>
            </a:solidFill>
            <a:ln w="38100" cap="rnd">
              <a:solidFill>
                <a:srgbClr val="000000"/>
              </a:solidFill>
              <a:prstDash val="solid"/>
              <a:round/>
            </a:ln>
          </p:spPr>
        </p:sp>
        <p:sp>
          <p:nvSpPr>
            <p:cNvPr id="11" name="TextBox 11"/>
            <p:cNvSpPr txBox="1"/>
            <p:nvPr/>
          </p:nvSpPr>
          <p:spPr>
            <a:xfrm>
              <a:off x="0" y="-38100"/>
              <a:ext cx="1508860" cy="22406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3388099" y="3095252"/>
            <a:ext cx="5025513" cy="5870136"/>
            <a:chOff x="0" y="0"/>
            <a:chExt cx="1401786" cy="1637380"/>
          </a:xfrm>
        </p:grpSpPr>
        <p:sp>
          <p:nvSpPr>
            <p:cNvPr id="13" name="Freeform 13"/>
            <p:cNvSpPr/>
            <p:nvPr/>
          </p:nvSpPr>
          <p:spPr>
            <a:xfrm>
              <a:off x="0" y="0"/>
              <a:ext cx="1401786" cy="1637380"/>
            </a:xfrm>
            <a:custGeom>
              <a:avLst/>
              <a:gdLst/>
              <a:ahLst/>
              <a:cxnLst/>
              <a:rect l="l" t="t" r="r" b="b"/>
              <a:pathLst>
                <a:path w="1401786" h="1637380">
                  <a:moveTo>
                    <a:pt x="78567" y="0"/>
                  </a:moveTo>
                  <a:lnTo>
                    <a:pt x="1323219" y="0"/>
                  </a:lnTo>
                  <a:cubicBezTo>
                    <a:pt x="1344056" y="0"/>
                    <a:pt x="1364040" y="8278"/>
                    <a:pt x="1378774" y="23012"/>
                  </a:cubicBezTo>
                  <a:cubicBezTo>
                    <a:pt x="1393508" y="37746"/>
                    <a:pt x="1401786" y="57730"/>
                    <a:pt x="1401786" y="78567"/>
                  </a:cubicBezTo>
                  <a:lnTo>
                    <a:pt x="1401786" y="1558813"/>
                  </a:lnTo>
                  <a:cubicBezTo>
                    <a:pt x="1401786" y="1579650"/>
                    <a:pt x="1393508" y="1599634"/>
                    <a:pt x="1378774" y="1614368"/>
                  </a:cubicBezTo>
                  <a:cubicBezTo>
                    <a:pt x="1364040" y="1629102"/>
                    <a:pt x="1344056" y="1637380"/>
                    <a:pt x="1323219" y="1637380"/>
                  </a:cubicBezTo>
                  <a:lnTo>
                    <a:pt x="78567" y="1637380"/>
                  </a:lnTo>
                  <a:cubicBezTo>
                    <a:pt x="57730" y="1637380"/>
                    <a:pt x="37746" y="1629102"/>
                    <a:pt x="23012" y="1614368"/>
                  </a:cubicBezTo>
                  <a:cubicBezTo>
                    <a:pt x="8278" y="1599634"/>
                    <a:pt x="0" y="1579650"/>
                    <a:pt x="0" y="1558813"/>
                  </a:cubicBezTo>
                  <a:lnTo>
                    <a:pt x="0" y="78567"/>
                  </a:lnTo>
                  <a:cubicBezTo>
                    <a:pt x="0" y="57730"/>
                    <a:pt x="8278" y="37746"/>
                    <a:pt x="23012" y="23012"/>
                  </a:cubicBezTo>
                  <a:cubicBezTo>
                    <a:pt x="37746" y="8278"/>
                    <a:pt x="57730" y="0"/>
                    <a:pt x="78567" y="0"/>
                  </a:cubicBezTo>
                  <a:close/>
                </a:path>
              </a:pathLst>
            </a:custGeom>
            <a:solidFill>
              <a:srgbClr val="9EFFEE"/>
            </a:solidFill>
            <a:ln w="38100" cap="rnd">
              <a:solidFill>
                <a:srgbClr val="000000"/>
              </a:solidFill>
              <a:prstDash val="solid"/>
              <a:round/>
            </a:ln>
          </p:spPr>
        </p:sp>
        <p:sp>
          <p:nvSpPr>
            <p:cNvPr id="14" name="TextBox 14"/>
            <p:cNvSpPr txBox="1"/>
            <p:nvPr/>
          </p:nvSpPr>
          <p:spPr>
            <a:xfrm>
              <a:off x="0" y="-104775"/>
              <a:ext cx="1401786" cy="1742155"/>
            </a:xfrm>
            <a:prstGeom prst="rect">
              <a:avLst/>
            </a:prstGeom>
          </p:spPr>
          <p:txBody>
            <a:bodyPr lIns="50800" tIns="50800" rIns="50800" bIns="50800" rtlCol="0" anchor="ctr"/>
            <a:lstStyle/>
            <a:p>
              <a:pPr marL="0" lvl="0" indent="0" algn="ctr">
                <a:lnSpc>
                  <a:spcPts val="4759"/>
                </a:lnSpc>
                <a:spcBef>
                  <a:spcPct val="0"/>
                </a:spcBef>
              </a:pPr>
              <a:r>
                <a:rPr lang="en-US" sz="3399" u="none" strike="noStrike">
                  <a:solidFill>
                    <a:srgbClr val="010101"/>
                  </a:solidFill>
                  <a:latin typeface="Poppins"/>
                </a:rPr>
                <a:t>The BIU manages the communication between the CPU and other components of the computer system, including memory, input/output devices, and other peripherals.</a:t>
              </a:r>
            </a:p>
          </p:txBody>
        </p:sp>
      </p:grpSp>
      <p:sp>
        <p:nvSpPr>
          <p:cNvPr id="15" name="TextBox 15"/>
          <p:cNvSpPr txBox="1"/>
          <p:nvPr/>
        </p:nvSpPr>
        <p:spPr>
          <a:xfrm>
            <a:off x="3581126" y="1755284"/>
            <a:ext cx="4639458" cy="1145757"/>
          </a:xfrm>
          <a:prstGeom prst="rect">
            <a:avLst/>
          </a:prstGeom>
        </p:spPr>
        <p:txBody>
          <a:bodyPr lIns="0" tIns="0" rIns="0" bIns="0" rtlCol="0" anchor="t">
            <a:spAutoFit/>
          </a:bodyPr>
          <a:lstStyle/>
          <a:p>
            <a:pPr algn="ctr">
              <a:lnSpc>
                <a:spcPts val="4573"/>
              </a:lnSpc>
            </a:pPr>
            <a:r>
              <a:rPr lang="en-US" sz="3266">
                <a:solidFill>
                  <a:srgbClr val="000000"/>
                </a:solidFill>
                <a:latin typeface="Poppins"/>
              </a:rPr>
              <a:t>Bus Interface Unit (BIU)</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5230</Words>
  <Application>Microsoft Office PowerPoint</Application>
  <PresentationFormat>Custom</PresentationFormat>
  <Paragraphs>445</Paragraphs>
  <Slides>70</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70</vt:i4>
      </vt:variant>
    </vt:vector>
  </HeadingPairs>
  <TitlesOfParts>
    <vt:vector size="89" baseType="lpstr">
      <vt:lpstr>Poppins Ultra-Bold</vt:lpstr>
      <vt:lpstr>Arial</vt:lpstr>
      <vt:lpstr>Montserrat Bold</vt:lpstr>
      <vt:lpstr>Open Sans Extra Bold</vt:lpstr>
      <vt:lpstr>Poppins Semi-Bold</vt:lpstr>
      <vt:lpstr>Archivo Black Bold</vt:lpstr>
      <vt:lpstr>Poppins</vt:lpstr>
      <vt:lpstr>Montserrat Classic</vt:lpstr>
      <vt:lpstr>Canva Sans</vt:lpstr>
      <vt:lpstr>League Spartan Bold</vt:lpstr>
      <vt:lpstr>Montserrat Ultra-Bold</vt:lpstr>
      <vt:lpstr>Poppins Bold</vt:lpstr>
      <vt:lpstr>Open Sans Extra Bold Bold</vt:lpstr>
      <vt:lpstr>Calibri</vt:lpstr>
      <vt:lpstr>Canva Sans Bold</vt:lpstr>
      <vt:lpstr>Montserrat</vt:lpstr>
      <vt:lpstr>Poppins Medium</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dc:title>
  <dc:creator>YASIRU</dc:creator>
  <cp:lastModifiedBy>YASIRU</cp:lastModifiedBy>
  <cp:revision>6</cp:revision>
  <dcterms:created xsi:type="dcterms:W3CDTF">2006-08-16T00:00:00Z</dcterms:created>
  <dcterms:modified xsi:type="dcterms:W3CDTF">2024-04-23T03:37:28Z</dcterms:modified>
  <dc:identifier>DAF8lODDVCc</dc:identifier>
</cp:coreProperties>
</file>